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charts/chart7.xml" ContentType="application/vnd.openxmlformats-officedocument.drawingml.char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67"/>
  </p:handoutMasterIdLst>
  <p:sldIdLst>
    <p:sldId id="257" r:id="rId2"/>
    <p:sldId id="258" r:id="rId3"/>
    <p:sldId id="398" r:id="rId4"/>
    <p:sldId id="317" r:id="rId5"/>
    <p:sldId id="348" r:id="rId6"/>
    <p:sldId id="347" r:id="rId7"/>
    <p:sldId id="346" r:id="rId8"/>
    <p:sldId id="316" r:id="rId9"/>
    <p:sldId id="315" r:id="rId10"/>
    <p:sldId id="314" r:id="rId11"/>
    <p:sldId id="345" r:id="rId12"/>
    <p:sldId id="364" r:id="rId13"/>
    <p:sldId id="399" r:id="rId14"/>
    <p:sldId id="313" r:id="rId15"/>
    <p:sldId id="320" r:id="rId16"/>
    <p:sldId id="321" r:id="rId17"/>
    <p:sldId id="324" r:id="rId18"/>
    <p:sldId id="357" r:id="rId19"/>
    <p:sldId id="323" r:id="rId20"/>
    <p:sldId id="358" r:id="rId21"/>
    <p:sldId id="359" r:id="rId22"/>
    <p:sldId id="349" r:id="rId23"/>
    <p:sldId id="325" r:id="rId24"/>
    <p:sldId id="360" r:id="rId25"/>
    <p:sldId id="361" r:id="rId26"/>
    <p:sldId id="362" r:id="rId27"/>
    <p:sldId id="363" r:id="rId28"/>
    <p:sldId id="341" r:id="rId29"/>
    <p:sldId id="339" r:id="rId30"/>
    <p:sldId id="342" r:id="rId31"/>
    <p:sldId id="340" r:id="rId32"/>
    <p:sldId id="343" r:id="rId33"/>
    <p:sldId id="326" r:id="rId34"/>
    <p:sldId id="344" r:id="rId35"/>
    <p:sldId id="400" r:id="rId36"/>
    <p:sldId id="377" r:id="rId37"/>
    <p:sldId id="378" r:id="rId38"/>
    <p:sldId id="379" r:id="rId39"/>
    <p:sldId id="380" r:id="rId40"/>
    <p:sldId id="381" r:id="rId41"/>
    <p:sldId id="382" r:id="rId42"/>
    <p:sldId id="383" r:id="rId43"/>
    <p:sldId id="384" r:id="rId44"/>
    <p:sldId id="385" r:id="rId45"/>
    <p:sldId id="386" r:id="rId46"/>
    <p:sldId id="387" r:id="rId47"/>
    <p:sldId id="390" r:id="rId48"/>
    <p:sldId id="391" r:id="rId49"/>
    <p:sldId id="392" r:id="rId50"/>
    <p:sldId id="393" r:id="rId51"/>
    <p:sldId id="394" r:id="rId52"/>
    <p:sldId id="402" r:id="rId53"/>
    <p:sldId id="395" r:id="rId54"/>
    <p:sldId id="396" r:id="rId55"/>
    <p:sldId id="401" r:id="rId56"/>
    <p:sldId id="397" r:id="rId57"/>
    <p:sldId id="373" r:id="rId58"/>
    <p:sldId id="366" r:id="rId59"/>
    <p:sldId id="367" r:id="rId60"/>
    <p:sldId id="368" r:id="rId61"/>
    <p:sldId id="369" r:id="rId62"/>
    <p:sldId id="370" r:id="rId63"/>
    <p:sldId id="371" r:id="rId64"/>
    <p:sldId id="372" r:id="rId65"/>
    <p:sldId id="287" r:id="rId66"/>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A80"/>
    <a:srgbClr val="089DA3"/>
    <a:srgbClr val="C7FBD5"/>
    <a:srgbClr val="E9FAE8"/>
    <a:srgbClr val="C4FEE9"/>
    <a:srgbClr val="D4EEDA"/>
    <a:srgbClr val="DAE7E8"/>
    <a:srgbClr val="8FF4F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286" autoAdjust="0"/>
    <p:restoredTop sz="99877" autoAdjust="0"/>
  </p:normalViewPr>
  <p:slideViewPr>
    <p:cSldViewPr snapToGrid="0" showGuides="1">
      <p:cViewPr>
        <p:scale>
          <a:sx n="100" d="100"/>
          <a:sy n="100" d="100"/>
        </p:scale>
        <p:origin x="-826" y="-33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___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___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___7.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en-US" altLang="zh-CN" sz="1200" b="1" i="0" u="none" strike="noStrike" baseline="0" dirty="0" smtClean="0">
                <a:latin typeface="微软雅黑" pitchFamily="34" charset="-122"/>
                <a:ea typeface="微软雅黑" pitchFamily="34" charset="-122"/>
              </a:rPr>
              <a:t>2018-2020</a:t>
            </a:r>
            <a:r>
              <a:rPr lang="zh-CN" altLang="en-US" sz="1200" b="1" i="0" u="none" strike="noStrike" baseline="0" dirty="0" smtClean="0">
                <a:latin typeface="微软雅黑" pitchFamily="34" charset="-122"/>
                <a:ea typeface="微软雅黑" pitchFamily="34" charset="-122"/>
              </a:rPr>
              <a:t>年审查时限（月）情况</a:t>
            </a:r>
            <a:endParaRPr lang="zh-CN" altLang="en-US" sz="1200" dirty="0">
              <a:latin typeface="微软雅黑" pitchFamily="34" charset="-122"/>
              <a:ea typeface="微软雅黑" pitchFamily="34" charset="-122"/>
            </a:endParaRPr>
          </a:p>
        </c:rich>
      </c:tx>
      <c:layout/>
    </c:title>
    <c:view3D>
      <c:perspective val="30"/>
    </c:view3D>
    <c:plotArea>
      <c:layout>
        <c:manualLayout>
          <c:layoutTarget val="inner"/>
          <c:xMode val="edge"/>
          <c:yMode val="edge"/>
          <c:x val="0.14264992021053222"/>
          <c:y val="0.19285909579084498"/>
          <c:w val="0.68641110527256388"/>
          <c:h val="0.6327656238738214"/>
        </c:manualLayout>
      </c:layout>
      <c:bar3DChart>
        <c:barDir val="col"/>
        <c:grouping val="stacked"/>
        <c:ser>
          <c:idx val="0"/>
          <c:order val="0"/>
          <c:tx>
            <c:strRef>
              <c:f>Sheet1!$A$2</c:f>
              <c:strCache>
                <c:ptCount val="1"/>
                <c:pt idx="0">
                  <c:v>审查时限（月）</c:v>
                </c:pt>
              </c:strCache>
            </c:strRef>
          </c:tx>
          <c:spPr>
            <a:ln>
              <a:solidFill>
                <a:srgbClr val="00B050"/>
              </a:solidFill>
            </a:ln>
          </c:spPr>
          <c:dPt>
            <c:idx val="0"/>
            <c:spPr>
              <a:solidFill>
                <a:srgbClr val="FF0000"/>
              </a:solidFill>
              <a:ln>
                <a:solidFill>
                  <a:srgbClr val="00B050"/>
                </a:solidFill>
              </a:ln>
            </c:spPr>
            <c:extLst xmlns:c16r2="http://schemas.microsoft.com/office/drawing/2015/06/chart">
              <c:ext xmlns:c16="http://schemas.microsoft.com/office/drawing/2014/chart" uri="{C3380CC4-5D6E-409C-BE32-E72D297353CC}">
                <c16:uniqueId val="{00000000-801E-4B77-A49D-6A139C76A4B3}"/>
              </c:ext>
            </c:extLst>
          </c:dPt>
          <c:dPt>
            <c:idx val="2"/>
            <c:spPr>
              <a:solidFill>
                <a:srgbClr val="00B050"/>
              </a:solidFill>
              <a:ln>
                <a:solidFill>
                  <a:srgbClr val="00B050"/>
                </a:solidFill>
              </a:ln>
            </c:spPr>
            <c:extLst xmlns:c16r2="http://schemas.microsoft.com/office/drawing/2015/06/chart">
              <c:ext xmlns:c16="http://schemas.microsoft.com/office/drawing/2014/chart" uri="{C3380CC4-5D6E-409C-BE32-E72D297353CC}">
                <c16:uniqueId val="{00000001-801E-4B77-A49D-6A139C76A4B3}"/>
              </c:ext>
            </c:extLst>
          </c:dPt>
          <c:dLbls>
            <c:dLbl>
              <c:idx val="0"/>
              <c:layout>
                <c:manualLayout>
                  <c:x val="1.5384507706521201E-2"/>
                  <c:y val="-0.21938380729488388"/>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01E-4B77-A49D-6A139C76A4B3}"/>
                </c:ext>
              </c:extLst>
            </c:dLbl>
            <c:dLbl>
              <c:idx val="1"/>
              <c:layout>
                <c:manualLayout>
                  <c:x val="1.1965593618565503E-2"/>
                  <c:y val="-0.1891239718059344"/>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801E-4B77-A49D-6A139C76A4B3}"/>
                </c:ext>
              </c:extLst>
            </c:dLbl>
            <c:dLbl>
              <c:idx val="2"/>
              <c:layout>
                <c:manualLayout>
                  <c:x val="1.1965728216183236E-2"/>
                  <c:y val="-0.16642909518922286"/>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01E-4B77-A49D-6A139C76A4B3}"/>
                </c:ext>
              </c:extLst>
            </c:dLbl>
            <c:spPr>
              <a:noFill/>
              <a:ln>
                <a:noFill/>
              </a:ln>
              <a:effectLst/>
            </c:spPr>
            <c:txPr>
              <a:bodyPr/>
              <a:lstStyle/>
              <a:p>
                <a:pPr>
                  <a:defRPr sz="1200"/>
                </a:pPr>
                <a:endParaRPr lang="zh-CN"/>
              </a:p>
            </c:txPr>
            <c:showVal val="1"/>
            <c:extLst xmlns:c16r2="http://schemas.microsoft.com/office/drawing/2015/06/chart">
              <c:ext xmlns:c15="http://schemas.microsoft.com/office/drawing/2012/chart" uri="{CE6537A1-D6FC-4f65-9D91-7224C49458BB}">
                <c15:showLeaderLines val="0"/>
              </c:ext>
            </c:extLst>
          </c:dLbls>
          <c:cat>
            <c:strRef>
              <c:f>Sheet1!$B$1:$D$1</c:f>
              <c:strCache>
                <c:ptCount val="3"/>
                <c:pt idx="0">
                  <c:v>2018年</c:v>
                </c:pt>
                <c:pt idx="1">
                  <c:v>2019年</c:v>
                </c:pt>
                <c:pt idx="2">
                  <c:v>2020年</c:v>
                </c:pt>
              </c:strCache>
            </c:strRef>
          </c:cat>
          <c:val>
            <c:numRef>
              <c:f>Sheet1!$B$2:$D$2</c:f>
              <c:numCache>
                <c:formatCode>General</c:formatCode>
                <c:ptCount val="3"/>
                <c:pt idx="0">
                  <c:v>8</c:v>
                </c:pt>
                <c:pt idx="1">
                  <c:v>7</c:v>
                </c:pt>
                <c:pt idx="2">
                  <c:v>6</c:v>
                </c:pt>
              </c:numCache>
            </c:numRef>
          </c:val>
          <c:extLst xmlns:c16r2="http://schemas.microsoft.com/office/drawing/2015/06/chart">
            <c:ext xmlns:c16="http://schemas.microsoft.com/office/drawing/2014/chart" uri="{C3380CC4-5D6E-409C-BE32-E72D297353CC}">
              <c16:uniqueId val="{00000003-801E-4B77-A49D-6A139C76A4B3}"/>
            </c:ext>
          </c:extLst>
        </c:ser>
        <c:shape val="cylinder"/>
        <c:axId val="230140160"/>
        <c:axId val="230150144"/>
        <c:axId val="0"/>
      </c:bar3DChart>
      <c:catAx>
        <c:axId val="230140160"/>
        <c:scaling>
          <c:orientation val="minMax"/>
        </c:scaling>
        <c:axPos val="b"/>
        <c:numFmt formatCode="General" sourceLinked="0"/>
        <c:tickLblPos val="nextTo"/>
        <c:txPr>
          <a:bodyPr/>
          <a:lstStyle/>
          <a:p>
            <a:pPr>
              <a:defRPr sz="1050"/>
            </a:pPr>
            <a:endParaRPr lang="zh-CN"/>
          </a:p>
        </c:txPr>
        <c:crossAx val="230150144"/>
        <c:crossesAt val="4"/>
        <c:auto val="1"/>
        <c:lblAlgn val="ctr"/>
        <c:lblOffset val="100"/>
      </c:catAx>
      <c:valAx>
        <c:axId val="230150144"/>
        <c:scaling>
          <c:orientation val="minMax"/>
          <c:max val="9"/>
          <c:min val="4"/>
        </c:scaling>
        <c:axPos val="l"/>
        <c:majorGridlines>
          <c:spPr>
            <a:ln>
              <a:solidFill>
                <a:schemeClr val="bg1"/>
              </a:solidFill>
            </a:ln>
          </c:spPr>
        </c:majorGridlines>
        <c:numFmt formatCode="General" sourceLinked="1"/>
        <c:tickLblPos val="nextTo"/>
        <c:txPr>
          <a:bodyPr/>
          <a:lstStyle/>
          <a:p>
            <a:pPr>
              <a:defRPr sz="1050"/>
            </a:pPr>
            <a:endParaRPr lang="zh-CN"/>
          </a:p>
        </c:txPr>
        <c:crossAx val="230140160"/>
        <c:crosses val="autoZero"/>
        <c:crossBetween val="between"/>
        <c:majorUnit val="1"/>
      </c:valAx>
    </c:plotArea>
    <c:legend>
      <c:legendPos val="r"/>
      <c:layout/>
      <c:txPr>
        <a:bodyPr/>
        <a:lstStyle/>
        <a:p>
          <a:pPr>
            <a:defRPr sz="1100"/>
          </a:pPr>
          <a:endParaRPr lang="zh-CN"/>
        </a:p>
      </c:txPr>
    </c:legend>
    <c:plotVisOnly val="1"/>
    <c:dispBlanksAs val="gap"/>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4264992021053222"/>
          <c:y val="0.19285909579084498"/>
          <c:w val="0.68641110527256377"/>
          <c:h val="0.63276562387382163"/>
        </c:manualLayout>
      </c:layout>
      <c:lineChart>
        <c:grouping val="standard"/>
        <c:ser>
          <c:idx val="0"/>
          <c:order val="0"/>
          <c:tx>
            <c:strRef>
              <c:f>Sheet1!$A$2</c:f>
              <c:strCache>
                <c:ptCount val="1"/>
                <c:pt idx="0">
                  <c:v>申请量</c:v>
                </c:pt>
              </c:strCache>
            </c:strRef>
          </c:tx>
          <c:spPr>
            <a:ln>
              <a:solidFill>
                <a:srgbClr val="00B050"/>
              </a:solidFill>
            </a:ln>
          </c:spPr>
          <c:marker>
            <c:spPr>
              <a:solidFill>
                <a:srgbClr val="00B050"/>
              </a:solidFill>
            </c:spPr>
          </c:marker>
          <c:dLbls>
            <c:dLbl>
              <c:idx val="0"/>
              <c:layout>
                <c:manualLayout>
                  <c:x val="-6.6666200061591838E-2"/>
                  <c:y val="-5.673719154178048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9ED-4DA4-BD86-3CF017D52FC6}"/>
                </c:ext>
              </c:extLst>
            </c:dLbl>
            <c:dLbl>
              <c:idx val="1"/>
              <c:layout>
                <c:manualLayout>
                  <c:x val="-0.12307606165216962"/>
                  <c:y val="-3.404231492506824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9ED-4DA4-BD86-3CF017D52FC6}"/>
                </c:ext>
              </c:extLst>
            </c:dLbl>
            <c:dLbl>
              <c:idx val="2"/>
              <c:layout>
                <c:manualLayout>
                  <c:x val="-5.1281692355070714E-3"/>
                  <c:y val="0"/>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9ED-4DA4-BD86-3CF017D52FC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Sheet1!$B$1:$D$1</c:f>
              <c:strCache>
                <c:ptCount val="3"/>
                <c:pt idx="0">
                  <c:v>2018年</c:v>
                </c:pt>
                <c:pt idx="1">
                  <c:v>2019年</c:v>
                </c:pt>
                <c:pt idx="2">
                  <c:v>2020年</c:v>
                </c:pt>
              </c:strCache>
            </c:strRef>
          </c:cat>
          <c:val>
            <c:numRef>
              <c:f>Sheet1!$B$2:$D$2</c:f>
              <c:numCache>
                <c:formatCode>General</c:formatCode>
                <c:ptCount val="3"/>
                <c:pt idx="0">
                  <c:v>86620</c:v>
                </c:pt>
                <c:pt idx="1">
                  <c:v>100891</c:v>
                </c:pt>
                <c:pt idx="2">
                  <c:v>107365</c:v>
                </c:pt>
              </c:numCache>
            </c:numRef>
          </c:val>
          <c:extLst xmlns:c16r2="http://schemas.microsoft.com/office/drawing/2015/06/chart">
            <c:ext xmlns:c16="http://schemas.microsoft.com/office/drawing/2014/chart" uri="{C3380CC4-5D6E-409C-BE32-E72D297353CC}">
              <c16:uniqueId val="{00000003-99ED-4DA4-BD86-3CF017D52FC6}"/>
            </c:ext>
          </c:extLst>
        </c:ser>
        <c:ser>
          <c:idx val="1"/>
          <c:order val="1"/>
          <c:tx>
            <c:strRef>
              <c:f>Sheet1!$A$3</c:f>
              <c:strCache>
                <c:ptCount val="1"/>
                <c:pt idx="0">
                  <c:v>完成量</c:v>
                </c:pt>
              </c:strCache>
            </c:strRef>
          </c:tx>
          <c:spPr>
            <a:ln>
              <a:solidFill>
                <a:srgbClr val="002060"/>
              </a:solidFill>
            </a:ln>
          </c:spPr>
          <c:marker>
            <c:spPr>
              <a:solidFill>
                <a:srgbClr val="002060"/>
              </a:solidFill>
            </c:spPr>
          </c:marker>
          <c:dLbls>
            <c:dLbl>
              <c:idx val="0"/>
              <c:layout>
                <c:manualLayout>
                  <c:x val="-0.10598216420047958"/>
                  <c:y val="-1.891239718059343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9ED-4DA4-BD86-3CF017D52FC6}"/>
                </c:ext>
              </c:extLst>
            </c:dLbl>
            <c:dLbl>
              <c:idx val="1"/>
              <c:layout>
                <c:manualLayout>
                  <c:x val="-2.7350235922704458E-2"/>
                  <c:y val="7.18671092862550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99ED-4DA4-BD86-3CF017D52FC6}"/>
                </c:ext>
              </c:extLst>
            </c:dLbl>
            <c:dLbl>
              <c:idx val="2"/>
              <c:layout>
                <c:manualLayout>
                  <c:x val="-6.8375589806760903E-3"/>
                  <c:y val="1.134743830835611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99ED-4DA4-BD86-3CF017D52FC6}"/>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Sheet1!$B$1:$D$1</c:f>
              <c:strCache>
                <c:ptCount val="3"/>
                <c:pt idx="0">
                  <c:v>2018年</c:v>
                </c:pt>
                <c:pt idx="1">
                  <c:v>2019年</c:v>
                </c:pt>
                <c:pt idx="2">
                  <c:v>2020年</c:v>
                </c:pt>
              </c:strCache>
            </c:strRef>
          </c:cat>
          <c:val>
            <c:numRef>
              <c:f>Sheet1!$B$3:$D$3</c:f>
              <c:numCache>
                <c:formatCode>General</c:formatCode>
                <c:ptCount val="3"/>
                <c:pt idx="0">
                  <c:v>60221</c:v>
                </c:pt>
                <c:pt idx="1">
                  <c:v>99073</c:v>
                </c:pt>
                <c:pt idx="2">
                  <c:v>91718</c:v>
                </c:pt>
              </c:numCache>
            </c:numRef>
          </c:val>
          <c:extLst xmlns:c16r2="http://schemas.microsoft.com/office/drawing/2015/06/chart">
            <c:ext xmlns:c16="http://schemas.microsoft.com/office/drawing/2014/chart" uri="{C3380CC4-5D6E-409C-BE32-E72D297353CC}">
              <c16:uniqueId val="{00000007-99ED-4DA4-BD86-3CF017D52FC6}"/>
            </c:ext>
          </c:extLst>
        </c:ser>
        <c:ser>
          <c:idx val="2"/>
          <c:order val="2"/>
          <c:tx>
            <c:strRef>
              <c:f>Sheet1!$A$4</c:f>
              <c:strCache>
                <c:ptCount val="1"/>
                <c:pt idx="0">
                  <c:v>撤销量</c:v>
                </c:pt>
              </c:strCache>
            </c:strRef>
          </c:tx>
          <c:spPr>
            <a:ln>
              <a:solidFill>
                <a:srgbClr val="FF0000"/>
              </a:solidFill>
            </a:ln>
          </c:spPr>
          <c:marker>
            <c:symbol val="x"/>
            <c:size val="12"/>
            <c:spPr>
              <a:solidFill>
                <a:srgbClr val="C00000"/>
              </a:solidFill>
            </c:spPr>
          </c:marker>
          <c:dLbls>
            <c:dLbl>
              <c:idx val="1"/>
              <c:layout>
                <c:manualLayout>
                  <c:x val="-3.9315964138887514E-2"/>
                  <c:y val="6.808462985013680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99ED-4DA4-BD86-3CF017D52FC6}"/>
                </c:ext>
              </c:extLst>
            </c:dLbl>
            <c:dLbl>
              <c:idx val="2"/>
              <c:layout>
                <c:manualLayout>
                  <c:x val="-3.4187794903380447E-2"/>
                  <c:y val="6.430215041401782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99ED-4DA4-BD86-3CF017D52FC6}"/>
                </c:ext>
              </c:extLst>
            </c:dLbl>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Sheet1!$B$1:$D$1</c:f>
              <c:strCache>
                <c:ptCount val="3"/>
                <c:pt idx="0">
                  <c:v>2018年</c:v>
                </c:pt>
                <c:pt idx="1">
                  <c:v>2019年</c:v>
                </c:pt>
                <c:pt idx="2">
                  <c:v>2020年</c:v>
                </c:pt>
              </c:strCache>
            </c:strRef>
          </c:cat>
          <c:val>
            <c:numRef>
              <c:f>Sheet1!$B$4:$D$4</c:f>
              <c:numCache>
                <c:formatCode>General</c:formatCode>
                <c:ptCount val="3"/>
                <c:pt idx="0">
                  <c:v>43866</c:v>
                </c:pt>
                <c:pt idx="1">
                  <c:v>72036</c:v>
                </c:pt>
                <c:pt idx="2">
                  <c:v>67403</c:v>
                </c:pt>
              </c:numCache>
            </c:numRef>
          </c:val>
          <c:extLst xmlns:c16r2="http://schemas.microsoft.com/office/drawing/2015/06/chart">
            <c:ext xmlns:c16="http://schemas.microsoft.com/office/drawing/2014/chart" uri="{C3380CC4-5D6E-409C-BE32-E72D297353CC}">
              <c16:uniqueId val="{0000000A-99ED-4DA4-BD86-3CF017D52FC6}"/>
            </c:ext>
          </c:extLst>
        </c:ser>
        <c:marker val="1"/>
        <c:axId val="208265600"/>
        <c:axId val="208267136"/>
      </c:lineChart>
      <c:catAx>
        <c:axId val="208265600"/>
        <c:scaling>
          <c:orientation val="minMax"/>
        </c:scaling>
        <c:axPos val="b"/>
        <c:numFmt formatCode="General" sourceLinked="0"/>
        <c:tickLblPos val="nextTo"/>
        <c:crossAx val="208267136"/>
        <c:crossesAt val="40000"/>
        <c:auto val="1"/>
        <c:lblAlgn val="ctr"/>
        <c:lblOffset val="100"/>
      </c:catAx>
      <c:valAx>
        <c:axId val="208267136"/>
        <c:scaling>
          <c:orientation val="minMax"/>
          <c:max val="110000"/>
          <c:min val="40000"/>
        </c:scaling>
        <c:axPos val="l"/>
        <c:majorGridlines/>
        <c:numFmt formatCode="General" sourceLinked="1"/>
        <c:tickLblPos val="nextTo"/>
        <c:crossAx val="208265600"/>
        <c:crosses val="autoZero"/>
        <c:crossBetween val="between"/>
      </c:valAx>
    </c:plotArea>
    <c:legend>
      <c:legendPos val="r"/>
    </c:legend>
    <c:plotVisOnly val="1"/>
    <c:dispBlanksAs val="gap"/>
  </c:chart>
  <c:txPr>
    <a:bodyPr/>
    <a:lstStyle/>
    <a:p>
      <a:pPr>
        <a:defRPr sz="1600">
          <a:latin typeface="微软雅黑" pitchFamily="34" charset="-122"/>
          <a:ea typeface="微软雅黑" pitchFamily="34" charset="-122"/>
        </a:defRPr>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plotArea>
      <c:layout>
        <c:manualLayout>
          <c:layoutTarget val="inner"/>
          <c:xMode val="edge"/>
          <c:yMode val="edge"/>
          <c:x val="0.13721681369638203"/>
          <c:y val="0.12220181314864002"/>
          <c:w val="0.53717143021331948"/>
          <c:h val="0.69918900356095603"/>
        </c:manualLayout>
      </c:layout>
      <c:lineChart>
        <c:grouping val="standard"/>
        <c:ser>
          <c:idx val="0"/>
          <c:order val="0"/>
          <c:tx>
            <c:strRef>
              <c:f>Sheet1!$B$1</c:f>
              <c:strCache>
                <c:ptCount val="1"/>
                <c:pt idx="0">
                  <c:v>网申数量</c:v>
                </c:pt>
              </c:strCache>
            </c:strRef>
          </c:tx>
          <c:dLbls>
            <c:dLbl>
              <c:idx val="0"/>
              <c:layout>
                <c:manualLayout>
                  <c:x val="-4.9468252799326193E-2"/>
                  <c:y val="-4.314593915743119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A78-49AE-97A4-9BC6E6C45A17}"/>
                </c:ext>
              </c:extLst>
            </c:dLbl>
            <c:dLbl>
              <c:idx val="2"/>
              <c:layout>
                <c:manualLayout>
                  <c:x val="-1.3912946099810549E-2"/>
                  <c:y val="6.112341380636083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A78-49AE-97A4-9BC6E6C45A17}"/>
                </c:ext>
              </c:extLst>
            </c:dLbl>
            <c:dLbl>
              <c:idx val="3"/>
              <c:layout>
                <c:manualLayout>
                  <c:x val="-1.8550594799747383E-2"/>
                  <c:y val="6.831440366593272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A78-49AE-97A4-9BC6E6C45A17}"/>
                </c:ext>
              </c:extLst>
            </c:dLbl>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numRef>
              <c:f>Sheet1!$A$2:$A$5</c:f>
              <c:numCache>
                <c:formatCode>General</c:formatCode>
                <c:ptCount val="4"/>
                <c:pt idx="0">
                  <c:v>2021.1</c:v>
                </c:pt>
                <c:pt idx="1">
                  <c:v>2021.2</c:v>
                </c:pt>
                <c:pt idx="2">
                  <c:v>2021.3</c:v>
                </c:pt>
                <c:pt idx="3">
                  <c:v>2021.4</c:v>
                </c:pt>
              </c:numCache>
            </c:numRef>
          </c:cat>
          <c:val>
            <c:numRef>
              <c:f>Sheet1!$B$2:$B$5</c:f>
              <c:numCache>
                <c:formatCode>0_ </c:formatCode>
                <c:ptCount val="4"/>
                <c:pt idx="0">
                  <c:v>5760</c:v>
                </c:pt>
                <c:pt idx="1">
                  <c:v>4419</c:v>
                </c:pt>
                <c:pt idx="2">
                  <c:v>7226</c:v>
                </c:pt>
                <c:pt idx="3">
                  <c:v>8451</c:v>
                </c:pt>
              </c:numCache>
            </c:numRef>
          </c:val>
          <c:extLst xmlns:c16r2="http://schemas.microsoft.com/office/drawing/2015/06/chart">
            <c:ext xmlns:c16="http://schemas.microsoft.com/office/drawing/2014/chart" uri="{C3380CC4-5D6E-409C-BE32-E72D297353CC}">
              <c16:uniqueId val="{00000003-6A78-49AE-97A4-9BC6E6C45A17}"/>
            </c:ext>
          </c:extLst>
        </c:ser>
        <c:ser>
          <c:idx val="1"/>
          <c:order val="1"/>
          <c:tx>
            <c:strRef>
              <c:f>Sheet1!$C$1</c:f>
              <c:strCache>
                <c:ptCount val="1"/>
                <c:pt idx="0">
                  <c:v>纸件数量</c:v>
                </c:pt>
              </c:strCache>
            </c:strRef>
          </c:tx>
          <c:spPr>
            <a:ln>
              <a:solidFill>
                <a:srgbClr val="C00000"/>
              </a:solidFill>
            </a:ln>
          </c:spPr>
          <c:marker>
            <c:symbol val="square"/>
            <c:size val="9"/>
            <c:spPr>
              <a:solidFill>
                <a:srgbClr val="C00000"/>
              </a:solidFill>
              <a:ln w="9525">
                <a:solidFill>
                  <a:srgbClr val="C00000"/>
                </a:solidFill>
              </a:ln>
            </c:spPr>
          </c:marker>
          <c:dLbls>
            <c:dLbl>
              <c:idx val="1"/>
              <c:layout>
                <c:manualLayout>
                  <c:x val="-9.2752973998736984E-3"/>
                  <c:y val="-2.8763959438287388E-2"/>
                </c:manualLayout>
              </c:layout>
              <c:dLblPos val="b"/>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A78-49AE-97A4-9BC6E6C45A17}"/>
                </c:ext>
              </c:extLst>
            </c:dLbl>
            <c:dLbl>
              <c:idx val="2"/>
              <c:layout>
                <c:manualLayout>
                  <c:x val="3.0917657999578289E-3"/>
                  <c:y val="-1.0786484789357847E-2"/>
                </c:manualLayout>
              </c:layout>
              <c:dLblPos val="b"/>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A78-49AE-97A4-9BC6E6C45A17}"/>
                </c:ext>
              </c:extLst>
            </c:dLbl>
            <c:dLbl>
              <c:idx val="3"/>
              <c:layout>
                <c:manualLayout>
                  <c:x val="7.7294144998947337E-3"/>
                  <c:y val="-1.0786484789357847E-2"/>
                </c:manualLayout>
              </c:layout>
              <c:dLblPos val="b"/>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6A78-49AE-97A4-9BC6E6C45A17}"/>
                </c:ext>
              </c:extLst>
            </c:dLbl>
            <c:spPr>
              <a:noFill/>
            </c:spPr>
            <c:dLblPos val="b"/>
            <c:showVal val="1"/>
            <c:extLst xmlns:c16r2="http://schemas.microsoft.com/office/drawing/2015/06/chart">
              <c:ext xmlns:c15="http://schemas.microsoft.com/office/drawing/2012/chart" uri="{CE6537A1-D6FC-4f65-9D91-7224C49458BB}">
                <c15:layout/>
                <c15:showLeaderLines val="0"/>
              </c:ext>
            </c:extLst>
          </c:dLbls>
          <c:cat>
            <c:numRef>
              <c:f>Sheet1!$A$2:$A$5</c:f>
              <c:numCache>
                <c:formatCode>General</c:formatCode>
                <c:ptCount val="4"/>
                <c:pt idx="0">
                  <c:v>2021.1</c:v>
                </c:pt>
                <c:pt idx="1">
                  <c:v>2021.2</c:v>
                </c:pt>
                <c:pt idx="2">
                  <c:v>2021.3</c:v>
                </c:pt>
                <c:pt idx="3">
                  <c:v>2021.4</c:v>
                </c:pt>
              </c:numCache>
            </c:numRef>
          </c:cat>
          <c:val>
            <c:numRef>
              <c:f>Sheet1!$C$2:$C$5</c:f>
              <c:numCache>
                <c:formatCode>0_ </c:formatCode>
                <c:ptCount val="4"/>
                <c:pt idx="0">
                  <c:v>5099</c:v>
                </c:pt>
                <c:pt idx="1">
                  <c:v>3512</c:v>
                </c:pt>
                <c:pt idx="2">
                  <c:v>3916</c:v>
                </c:pt>
                <c:pt idx="3">
                  <c:v>3777</c:v>
                </c:pt>
              </c:numCache>
            </c:numRef>
          </c:val>
          <c:extLst xmlns:c16r2="http://schemas.microsoft.com/office/drawing/2015/06/chart">
            <c:ext xmlns:c16="http://schemas.microsoft.com/office/drawing/2014/chart" uri="{C3380CC4-5D6E-409C-BE32-E72D297353CC}">
              <c16:uniqueId val="{00000007-6A78-49AE-97A4-9BC6E6C45A17}"/>
            </c:ext>
          </c:extLst>
        </c:ser>
        <c:marker val="1"/>
        <c:axId val="210589568"/>
        <c:axId val="210591104"/>
      </c:lineChart>
      <c:lineChart>
        <c:grouping val="stacked"/>
        <c:ser>
          <c:idx val="2"/>
          <c:order val="2"/>
          <c:tx>
            <c:strRef>
              <c:f>Sheet1!$D$1</c:f>
              <c:strCache>
                <c:ptCount val="1"/>
                <c:pt idx="0">
                  <c:v>网申占比</c:v>
                </c:pt>
              </c:strCache>
            </c:strRef>
          </c:tx>
          <c:spPr>
            <a:ln>
              <a:solidFill>
                <a:schemeClr val="accent3">
                  <a:lumMod val="50000"/>
                </a:schemeClr>
              </a:solidFill>
            </a:ln>
          </c:spPr>
          <c:dLbls>
            <c:dLbl>
              <c:idx val="0"/>
              <c:layout>
                <c:manualLayout>
                  <c:x val="-7.5748262098968164E-2"/>
                  <c:y val="-6.831440366593272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6A78-49AE-97A4-9BC6E6C45A17}"/>
                </c:ext>
              </c:extLst>
            </c:dLbl>
            <c:dLbl>
              <c:idx val="1"/>
              <c:layout>
                <c:manualLayout>
                  <c:x val="-7.9246826375440282E-2"/>
                  <c:y val="-5.033692901700328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A78-49AE-97A4-9BC6E6C45A17}"/>
                </c:ext>
              </c:extLst>
            </c:dLbl>
            <c:dLbl>
              <c:idx val="2"/>
              <c:layout>
                <c:manualLayout>
                  <c:x val="-9.2752973998736707E-2"/>
                  <c:y val="-6.471890873614703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6A78-49AE-97A4-9BC6E6C45A17}"/>
                </c:ext>
              </c:extLst>
            </c:dLbl>
            <c:dLbl>
              <c:idx val="3"/>
              <c:layout>
                <c:manualLayout>
                  <c:x val="-6.1835315999157682E-2"/>
                  <c:y val="-5.0336929017003318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6A78-49AE-97A4-9BC6E6C45A17}"/>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4"/>
                <c:pt idx="0">
                  <c:v>2021.1</c:v>
                </c:pt>
                <c:pt idx="1">
                  <c:v>2021.2</c:v>
                </c:pt>
                <c:pt idx="2">
                  <c:v>2021.3</c:v>
                </c:pt>
                <c:pt idx="3">
                  <c:v>2021.4</c:v>
                </c:pt>
              </c:numCache>
            </c:numRef>
          </c:cat>
          <c:val>
            <c:numRef>
              <c:f>Sheet1!$D$2:$D$5</c:f>
              <c:numCache>
                <c:formatCode>0.00%</c:formatCode>
                <c:ptCount val="4"/>
                <c:pt idx="0">
                  <c:v>0.53043558338705077</c:v>
                </c:pt>
                <c:pt idx="1">
                  <c:v>0.55718068339427562</c:v>
                </c:pt>
                <c:pt idx="2">
                  <c:v>0.6485370669538687</c:v>
                </c:pt>
                <c:pt idx="3">
                  <c:v>0.69111874386653549</c:v>
                </c:pt>
              </c:numCache>
            </c:numRef>
          </c:val>
          <c:extLst xmlns:c16r2="http://schemas.microsoft.com/office/drawing/2015/06/chart">
            <c:ext xmlns:c16="http://schemas.microsoft.com/office/drawing/2014/chart" uri="{C3380CC4-5D6E-409C-BE32-E72D297353CC}">
              <c16:uniqueId val="{0000000C-6A78-49AE-97A4-9BC6E6C45A17}"/>
            </c:ext>
          </c:extLst>
        </c:ser>
        <c:marker val="1"/>
        <c:axId val="210619008"/>
        <c:axId val="210617472"/>
      </c:lineChart>
      <c:catAx>
        <c:axId val="210589568"/>
        <c:scaling>
          <c:orientation val="minMax"/>
        </c:scaling>
        <c:axPos val="b"/>
        <c:numFmt formatCode="General" sourceLinked="1"/>
        <c:tickLblPos val="nextTo"/>
        <c:crossAx val="210591104"/>
        <c:crosses val="autoZero"/>
        <c:auto val="1"/>
        <c:lblAlgn val="ctr"/>
        <c:lblOffset val="100"/>
      </c:catAx>
      <c:valAx>
        <c:axId val="210591104"/>
        <c:scaling>
          <c:orientation val="minMax"/>
          <c:max val="10000"/>
          <c:min val="2000"/>
        </c:scaling>
        <c:axPos val="l"/>
        <c:majorGridlines>
          <c:spPr>
            <a:ln>
              <a:solidFill>
                <a:srgbClr val="FFC000"/>
              </a:solidFill>
            </a:ln>
          </c:spPr>
        </c:majorGridlines>
        <c:minorGridlines/>
        <c:numFmt formatCode="0_ " sourceLinked="1"/>
        <c:majorTickMark val="none"/>
        <c:tickLblPos val="nextTo"/>
        <c:crossAx val="210589568"/>
        <c:crosses val="autoZero"/>
        <c:crossBetween val="between"/>
        <c:majorUnit val="1000"/>
        <c:minorUnit val="500"/>
      </c:valAx>
      <c:valAx>
        <c:axId val="210617472"/>
        <c:scaling>
          <c:orientation val="minMax"/>
        </c:scaling>
        <c:axPos val="r"/>
        <c:numFmt formatCode="0.00%" sourceLinked="1"/>
        <c:tickLblPos val="nextTo"/>
        <c:crossAx val="210619008"/>
        <c:crosses val="max"/>
        <c:crossBetween val="between"/>
      </c:valAx>
      <c:catAx>
        <c:axId val="210619008"/>
        <c:scaling>
          <c:orientation val="minMax"/>
        </c:scaling>
        <c:delete val="1"/>
        <c:axPos val="b"/>
        <c:numFmt formatCode="General" sourceLinked="1"/>
        <c:tickLblPos val="nextTo"/>
        <c:crossAx val="210617472"/>
        <c:crosses val="autoZero"/>
        <c:auto val="1"/>
        <c:lblAlgn val="ctr"/>
        <c:lblOffset val="100"/>
      </c:catAx>
    </c:plotArea>
    <c:legend>
      <c:legendPos val="r"/>
      <c:txPr>
        <a:bodyPr/>
        <a:lstStyle/>
        <a:p>
          <a:pPr>
            <a:defRPr>
              <a:latin typeface="微软雅黑" pitchFamily="34" charset="-122"/>
              <a:ea typeface="微软雅黑" pitchFamily="34" charset="-122"/>
            </a:defRPr>
          </a:pPr>
          <a:endParaRPr lang="zh-CN"/>
        </a:p>
      </c:txPr>
    </c:legend>
    <c:plotVisOnly val="1"/>
    <c:dispBlanksAs val="zero"/>
  </c:chart>
  <c:txPr>
    <a:bodyPr/>
    <a:lstStyle/>
    <a:p>
      <a:pPr>
        <a:defRPr sz="1800"/>
      </a:pPr>
      <a:endParaRPr lang="zh-CN"/>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4371257485029984"/>
          <c:y val="8.8235294117647342E-2"/>
          <c:w val="0.54690618762475052"/>
          <c:h val="0.73109243697479276"/>
        </c:manualLayout>
      </c:layout>
      <c:lineChart>
        <c:grouping val="standard"/>
        <c:ser>
          <c:idx val="2"/>
          <c:order val="2"/>
          <c:tx>
            <c:strRef>
              <c:f>Sheet1!$A$2</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Sheet1!$B$2:$D$2</c:f>
            </c:numRef>
          </c:val>
          <c:extLst xmlns:c16r2="http://schemas.microsoft.com/office/drawing/2015/06/chart">
            <c:ext xmlns:c16="http://schemas.microsoft.com/office/drawing/2014/chart" uri="{C3380CC4-5D6E-409C-BE32-E72D297353CC}">
              <c16:uniqueId val="{00000000-778D-4BBC-9674-8D2F1B08D5C7}"/>
            </c:ext>
          </c:extLst>
        </c:ser>
        <c:ser>
          <c:idx val="3"/>
          <c:order val="3"/>
          <c:tx>
            <c:strRef>
              <c:f>Sheet1!$A$3</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Sheet1!$B$3:$D$3</c:f>
            </c:numRef>
          </c:val>
          <c:extLst xmlns:c16r2="http://schemas.microsoft.com/office/drawing/2015/06/chart">
            <c:ext xmlns:c16="http://schemas.microsoft.com/office/drawing/2014/chart" uri="{C3380CC4-5D6E-409C-BE32-E72D297353CC}">
              <c16:uniqueId val="{00000001-778D-4BBC-9674-8D2F1B08D5C7}"/>
            </c:ext>
          </c:extLst>
        </c:ser>
        <c:ser>
          <c:idx val="4"/>
          <c:order val="4"/>
          <c:tx>
            <c:strRef>
              <c:f>Sheet1!$A$4</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Sheet1!$B$4:$D$4</c:f>
            </c:numRef>
          </c:val>
          <c:extLst xmlns:c16r2="http://schemas.microsoft.com/office/drawing/2015/06/chart">
            <c:ext xmlns:c16="http://schemas.microsoft.com/office/drawing/2014/chart" uri="{C3380CC4-5D6E-409C-BE32-E72D297353CC}">
              <c16:uniqueId val="{00000002-778D-4BBC-9674-8D2F1B08D5C7}"/>
            </c:ext>
          </c:extLst>
        </c:ser>
        <c:ser>
          <c:idx val="5"/>
          <c:order val="5"/>
          <c:tx>
            <c:strRef>
              <c:f>Sheet1!$A$2</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Sheet1!$B$2:$D$2</c:f>
            </c:numRef>
          </c:val>
          <c:extLst xmlns:c16r2="http://schemas.microsoft.com/office/drawing/2015/06/chart">
            <c:ext xmlns:c16="http://schemas.microsoft.com/office/drawing/2014/chart" uri="{C3380CC4-5D6E-409C-BE32-E72D297353CC}">
              <c16:uniqueId val="{00000003-778D-4BBC-9674-8D2F1B08D5C7}"/>
            </c:ext>
          </c:extLst>
        </c:ser>
        <c:ser>
          <c:idx val="6"/>
          <c:order val="6"/>
          <c:tx>
            <c:strRef>
              <c:f>Sheet1!$A$3</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Sheet1!$B$3:$D$3</c:f>
            </c:numRef>
          </c:val>
          <c:extLst xmlns:c16r2="http://schemas.microsoft.com/office/drawing/2015/06/chart">
            <c:ext xmlns:c16="http://schemas.microsoft.com/office/drawing/2014/chart" uri="{C3380CC4-5D6E-409C-BE32-E72D297353CC}">
              <c16:uniqueId val="{00000004-778D-4BBC-9674-8D2F1B08D5C7}"/>
            </c:ext>
          </c:extLst>
        </c:ser>
        <c:ser>
          <c:idx val="7"/>
          <c:order val="7"/>
          <c:tx>
            <c:strRef>
              <c:f>Sheet1!$A$2</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Sheet1!$B$2:$D$2</c:f>
            </c:numRef>
          </c:val>
          <c:extLst xmlns:c16r2="http://schemas.microsoft.com/office/drawing/2015/06/chart">
            <c:ext xmlns:c16="http://schemas.microsoft.com/office/drawing/2014/chart" uri="{C3380CC4-5D6E-409C-BE32-E72D297353CC}">
              <c16:uniqueId val="{00000005-778D-4BBC-9674-8D2F1B08D5C7}"/>
            </c:ext>
          </c:extLst>
        </c:ser>
        <c:ser>
          <c:idx val="8"/>
          <c:order val="8"/>
          <c:tx>
            <c:strRef>
              <c:f>Sheet1!$A$3</c:f>
            </c:strRef>
          </c:tx>
          <c:dLbls>
            <c:spPr>
              <a:noFill/>
              <a:ln>
                <a:noFill/>
              </a:ln>
              <a:effectLst/>
            </c:spPr>
            <c:showVal val="1"/>
            <c:extLst xmlns:c16r2="http://schemas.microsoft.com/office/drawing/2015/06/chart">
              <c:ext xmlns:c15="http://schemas.microsoft.com/office/drawing/2012/chart" uri="{CE6537A1-D6FC-4f65-9D91-7224C49458BB}">
                <c15:showLeaderLines val="0"/>
              </c:ext>
            </c:extLst>
          </c:dLbls>
          <c:cat>
            <c:multiLvlStrRef>
              <c:f>Sheet1!$B$1:$D$1</c:f>
            </c:multiLvlStrRef>
          </c:cat>
          <c:val>
            <c:numRef>
              <c:f>Sheet1!$B$3:$D$3</c:f>
            </c:numRef>
          </c:val>
          <c:extLst xmlns:c16r2="http://schemas.microsoft.com/office/drawing/2015/06/chart">
            <c:ext xmlns:c16="http://schemas.microsoft.com/office/drawing/2014/chart" uri="{C3380CC4-5D6E-409C-BE32-E72D297353CC}">
              <c16:uniqueId val="{00000006-778D-4BBC-9674-8D2F1B08D5C7}"/>
            </c:ext>
          </c:extLst>
        </c:ser>
        <c:ser>
          <c:idx val="0"/>
          <c:order val="0"/>
          <c:tx>
            <c:strRef>
              <c:f>Sheet1!$A$2</c:f>
              <c:strCache>
                <c:ptCount val="1"/>
                <c:pt idx="0">
                  <c:v>提供证据比例</c:v>
                </c:pt>
              </c:strCache>
            </c:strRef>
          </c:tx>
          <c:dLbls>
            <c:dLbl>
              <c:idx val="0"/>
              <c:layout>
                <c:manualLayout>
                  <c:x val="-6.8110379478331873E-2"/>
                  <c:y val="-8.1599209240810378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778D-4BBC-9674-8D2F1B08D5C7}"/>
                </c:ext>
              </c:extLst>
            </c:dLbl>
            <c:dLbl>
              <c:idx val="1"/>
              <c:layout>
                <c:manualLayout>
                  <c:x val="-3.883562803852561E-2"/>
                  <c:y val="-6.934931378298685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778D-4BBC-9674-8D2F1B08D5C7}"/>
                </c:ext>
              </c:extLst>
            </c:dLbl>
            <c:dLbl>
              <c:idx val="2"/>
              <c:layout>
                <c:manualLayout>
                  <c:x val="-2.7524948455006616E-2"/>
                  <c:y val="-8.4155983355277991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78D-4BBC-9674-8D2F1B08D5C7}"/>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Sheet1!$B$1:$D$1</c:f>
              <c:strCache>
                <c:ptCount val="3"/>
                <c:pt idx="0">
                  <c:v>2018年</c:v>
                </c:pt>
                <c:pt idx="1">
                  <c:v>2019年</c:v>
                </c:pt>
                <c:pt idx="2">
                  <c:v>2020年</c:v>
                </c:pt>
              </c:strCache>
            </c:strRef>
          </c:cat>
          <c:val>
            <c:numRef>
              <c:f>Sheet1!$B$2:$D$2</c:f>
              <c:numCache>
                <c:formatCode>0.00%</c:formatCode>
                <c:ptCount val="3"/>
                <c:pt idx="0">
                  <c:v>0.3422</c:v>
                </c:pt>
                <c:pt idx="1">
                  <c:v>0.36480000000000085</c:v>
                </c:pt>
                <c:pt idx="2">
                  <c:v>0.34400000000000008</c:v>
                </c:pt>
              </c:numCache>
            </c:numRef>
          </c:val>
          <c:extLst xmlns:c16r2="http://schemas.microsoft.com/office/drawing/2015/06/chart">
            <c:ext xmlns:c16="http://schemas.microsoft.com/office/drawing/2014/chart" uri="{C3380CC4-5D6E-409C-BE32-E72D297353CC}">
              <c16:uniqueId val="{0000000A-778D-4BBC-9674-8D2F1B08D5C7}"/>
            </c:ext>
          </c:extLst>
        </c:ser>
        <c:ser>
          <c:idx val="1"/>
          <c:order val="1"/>
          <c:tx>
            <c:strRef>
              <c:f>Sheet1!$A$3</c:f>
              <c:strCache>
                <c:ptCount val="1"/>
                <c:pt idx="0">
                  <c:v>撤销案件比例</c:v>
                </c:pt>
              </c:strCache>
            </c:strRef>
          </c:tx>
          <c:dLbls>
            <c:dLbl>
              <c:idx val="0"/>
              <c:layout>
                <c:manualLayout>
                  <c:x val="-4.2162275685916878E-2"/>
                  <c:y val="7.8058210466151662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778D-4BBC-9674-8D2F1B08D5C7}"/>
                </c:ext>
              </c:extLst>
            </c:dLbl>
            <c:dLbl>
              <c:idx val="1"/>
              <c:layout>
                <c:manualLayout>
                  <c:x val="-3.4843612070461709E-2"/>
                  <c:y val="7.2668507903597884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778D-4BBC-9674-8D2F1B08D5C7}"/>
                </c:ext>
              </c:extLst>
            </c:dLbl>
            <c:dLbl>
              <c:idx val="2"/>
              <c:layout>
                <c:manualLayout>
                  <c:x val="-3.3512972407102555E-2"/>
                  <c:y val="8.3998319917576766E-2"/>
                </c:manualLayout>
              </c:layout>
              <c:dLblPos val="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778D-4BBC-9674-8D2F1B08D5C7}"/>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Sheet1!$B$1:$D$1</c:f>
              <c:strCache>
                <c:ptCount val="3"/>
                <c:pt idx="0">
                  <c:v>2018年</c:v>
                </c:pt>
                <c:pt idx="1">
                  <c:v>2019年</c:v>
                </c:pt>
                <c:pt idx="2">
                  <c:v>2020年</c:v>
                </c:pt>
              </c:strCache>
            </c:strRef>
          </c:cat>
          <c:val>
            <c:numRef>
              <c:f>Sheet1!$B$3:$D$3</c:f>
              <c:numCache>
                <c:formatCode>0.00%</c:formatCode>
                <c:ptCount val="3"/>
                <c:pt idx="0">
                  <c:v>0.72840000000000005</c:v>
                </c:pt>
                <c:pt idx="1">
                  <c:v>0.72710000000000063</c:v>
                </c:pt>
                <c:pt idx="2">
                  <c:v>0.73490000000000144</c:v>
                </c:pt>
              </c:numCache>
            </c:numRef>
          </c:val>
          <c:extLst xmlns:c16r2="http://schemas.microsoft.com/office/drawing/2015/06/chart">
            <c:ext xmlns:c16="http://schemas.microsoft.com/office/drawing/2014/chart" uri="{C3380CC4-5D6E-409C-BE32-E72D297353CC}">
              <c16:uniqueId val="{0000000E-778D-4BBC-9674-8D2F1B08D5C7}"/>
            </c:ext>
          </c:extLst>
        </c:ser>
        <c:dLbls>
          <c:showVal val="1"/>
        </c:dLbls>
        <c:marker val="1"/>
        <c:axId val="210670720"/>
        <c:axId val="210672256"/>
      </c:lineChart>
      <c:catAx>
        <c:axId val="210670720"/>
        <c:scaling>
          <c:orientation val="minMax"/>
        </c:scaling>
        <c:axPos val="b"/>
        <c:numFmt formatCode="General" sourceLinked="1"/>
        <c:majorTickMark val="in"/>
        <c:tickLblPos val="nextTo"/>
        <c:txPr>
          <a:bodyPr rot="0" vert="horz"/>
          <a:lstStyle/>
          <a:p>
            <a:pPr>
              <a:defRPr/>
            </a:pPr>
            <a:endParaRPr lang="zh-CN"/>
          </a:p>
        </c:txPr>
        <c:crossAx val="210672256"/>
        <c:crossesAt val="0.30000000000000032"/>
        <c:auto val="1"/>
        <c:lblAlgn val="ctr"/>
        <c:lblOffset val="100"/>
        <c:tickLblSkip val="1"/>
        <c:tickMarkSkip val="1"/>
      </c:catAx>
      <c:valAx>
        <c:axId val="210672256"/>
        <c:scaling>
          <c:orientation val="minMax"/>
          <c:min val="0.30000000000000032"/>
        </c:scaling>
        <c:axPos val="l"/>
        <c:majorGridlines/>
        <c:numFmt formatCode="0.00%" sourceLinked="1"/>
        <c:majorTickMark val="in"/>
        <c:tickLblPos val="nextTo"/>
        <c:txPr>
          <a:bodyPr rot="0" vert="horz"/>
          <a:lstStyle/>
          <a:p>
            <a:pPr>
              <a:defRPr/>
            </a:pPr>
            <a:endParaRPr lang="zh-CN"/>
          </a:p>
        </c:txPr>
        <c:crossAx val="210670720"/>
        <c:crosses val="autoZero"/>
        <c:crossBetween val="between"/>
      </c:valAx>
    </c:plotArea>
    <c:legend>
      <c:legendPos val="r"/>
      <c:layout>
        <c:manualLayout>
          <c:xMode val="edge"/>
          <c:yMode val="edge"/>
          <c:x val="0.71257485029940315"/>
          <c:y val="0.36554621848739494"/>
          <c:w val="0.27944111776447189"/>
          <c:h val="0.18067226890756302"/>
        </c:manualLayout>
      </c:layout>
    </c:legend>
    <c:plotVisOnly val="1"/>
    <c:dispBlanksAs val="gap"/>
  </c:chart>
  <c:txPr>
    <a:bodyPr/>
    <a:lstStyle/>
    <a:p>
      <a:pPr>
        <a:defRPr sz="1800"/>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CN"/>
  <c:chart>
    <c:autoTitleDeleted val="1"/>
    <c:view3D>
      <c:rotX val="-2"/>
      <c:hPercent val="67"/>
      <c:rotY val="44"/>
      <c:depthPercent val="100"/>
      <c:rAngAx val="1"/>
    </c:view3D>
    <c:floor>
      <c:spPr>
        <a:solidFill>
          <a:srgbClr val="C0C0C0"/>
        </a:solidFill>
        <a:ln w="3175">
          <a:solidFill>
            <a:srgbClr val="000000"/>
          </a:solidFill>
          <a:prstDash val="solid"/>
        </a:ln>
      </c:spPr>
    </c:floor>
    <c:sideWall>
      <c:spPr>
        <a:noFill/>
        <a:ln w="12700">
          <a:solidFill>
            <a:srgbClr val="808080"/>
          </a:solidFill>
          <a:prstDash val="solid"/>
        </a:ln>
      </c:spPr>
    </c:sideWall>
    <c:backWall>
      <c:spPr>
        <a:noFill/>
        <a:ln w="12700">
          <a:solidFill>
            <a:srgbClr val="808080"/>
          </a:solidFill>
          <a:prstDash val="solid"/>
        </a:ln>
      </c:spPr>
    </c:backWall>
    <c:plotArea>
      <c:layout>
        <c:manualLayout>
          <c:layoutTarget val="inner"/>
          <c:xMode val="edge"/>
          <c:yMode val="edge"/>
          <c:x val="0.12423625254582535"/>
          <c:y val="7.9365079365079361E-2"/>
          <c:w val="0.5947046843177185"/>
          <c:h val="0.84126984126984161"/>
        </c:manualLayout>
      </c:layout>
      <c:bar3DChart>
        <c:barDir val="col"/>
        <c:grouping val="clustered"/>
        <c:ser>
          <c:idx val="0"/>
          <c:order val="0"/>
          <c:tx>
            <c:strRef>
              <c:f>Sheet1!$A$2</c:f>
              <c:strCache>
                <c:ptCount val="1"/>
                <c:pt idx="0">
                  <c:v>撤三案件总数</c:v>
                </c:pt>
              </c:strCache>
            </c:strRef>
          </c:tx>
          <c:spPr>
            <a:solidFill>
              <a:srgbClr val="9999FF"/>
            </a:solidFill>
            <a:ln w="16109">
              <a:solidFill>
                <a:srgbClr val="000000"/>
              </a:solidFill>
              <a:prstDash val="solid"/>
            </a:ln>
          </c:spPr>
          <c:dLbls>
            <c:dLbl>
              <c:idx val="0"/>
              <c:layout>
                <c:manualLayout>
                  <c:x val="8.2533544280791824E-3"/>
                  <c:y val="6.9149322882976734E-3"/>
                </c:manualLayout>
              </c:layout>
              <c:spPr>
                <a:noFill/>
                <a:ln w="32218">
                  <a:noFill/>
                </a:ln>
              </c:spPr>
              <c:txPr>
                <a:bodyPr/>
                <a:lstStyle/>
                <a:p>
                  <a:pPr>
                    <a:defRPr sz="1522" b="1" i="0" u="none" strike="noStrike" baseline="0">
                      <a:solidFill>
                        <a:srgbClr val="000000"/>
                      </a:solidFill>
                      <a:latin typeface="宋体"/>
                      <a:ea typeface="宋体"/>
                      <a:cs typeface="宋体"/>
                    </a:defRPr>
                  </a:pPr>
                  <a:endParaRPr lang="zh-CN"/>
                </a:p>
              </c:tx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08D-4237-910F-79E080C74BCD}"/>
                </c:ext>
              </c:extLst>
            </c:dLbl>
            <c:dLbl>
              <c:idx val="1"/>
              <c:layout>
                <c:manualLayout>
                  <c:x val="1.7112578789635163E-2"/>
                  <c:y val="1.0484241612146773E-2"/>
                </c:manualLayout>
              </c:layout>
              <c:spPr>
                <a:noFill/>
                <a:ln w="32218">
                  <a:noFill/>
                </a:ln>
              </c:spPr>
              <c:txPr>
                <a:bodyPr/>
                <a:lstStyle/>
                <a:p>
                  <a:pPr>
                    <a:defRPr sz="1522" b="1" i="0" u="none" strike="noStrike" baseline="0">
                      <a:solidFill>
                        <a:srgbClr val="000000"/>
                      </a:solidFill>
                      <a:latin typeface="宋体"/>
                      <a:ea typeface="宋体"/>
                      <a:cs typeface="宋体"/>
                    </a:defRPr>
                  </a:pPr>
                  <a:endParaRPr lang="zh-CN"/>
                </a:p>
              </c:tx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8D-4237-910F-79E080C74BCD}"/>
                </c:ext>
              </c:extLst>
            </c:dLbl>
            <c:dLbl>
              <c:idx val="2"/>
              <c:layout>
                <c:manualLayout>
                  <c:x val="1.9550099840443723E-2"/>
                  <c:y val="1.9878596345625332E-2"/>
                </c:manualLayout>
              </c:layout>
              <c:spPr>
                <a:noFill/>
                <a:ln w="32218">
                  <a:noFill/>
                </a:ln>
              </c:spPr>
              <c:txPr>
                <a:bodyPr/>
                <a:lstStyle/>
                <a:p>
                  <a:pPr>
                    <a:defRPr sz="1522" b="1" i="0" u="none" strike="noStrike" baseline="0">
                      <a:solidFill>
                        <a:srgbClr val="000000"/>
                      </a:solidFill>
                      <a:latin typeface="宋体"/>
                      <a:ea typeface="宋体"/>
                      <a:cs typeface="宋体"/>
                    </a:defRPr>
                  </a:pPr>
                  <a:endParaRPr lang="zh-CN"/>
                </a:p>
              </c:txPr>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08D-4237-910F-79E080C74BCD}"/>
                </c:ext>
              </c:extLst>
            </c:dLbl>
            <c:spPr>
              <a:noFill/>
              <a:ln w="32218">
                <a:noFill/>
              </a:ln>
            </c:spPr>
            <c:txPr>
              <a:bodyPr/>
              <a:lstStyle/>
              <a:p>
                <a:pPr>
                  <a:defRPr sz="1522" b="0" i="0" u="none" strike="noStrike" baseline="0">
                    <a:solidFill>
                      <a:srgbClr val="000000"/>
                    </a:solidFill>
                    <a:latin typeface="宋体"/>
                    <a:ea typeface="宋体"/>
                    <a:cs typeface="宋体"/>
                  </a:defRPr>
                </a:pPr>
                <a:endParaRPr lang="zh-CN"/>
              </a:p>
            </c:txPr>
            <c:showVal val="1"/>
            <c:extLst xmlns:c16r2="http://schemas.microsoft.com/office/drawing/2015/06/chart">
              <c:ext xmlns:c15="http://schemas.microsoft.com/office/drawing/2012/chart" uri="{CE6537A1-D6FC-4f65-9D91-7224C49458BB}">
                <c15:showLeaderLines val="0"/>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60221</c:v>
                </c:pt>
                <c:pt idx="1">
                  <c:v>99073</c:v>
                </c:pt>
                <c:pt idx="2">
                  <c:v>91717</c:v>
                </c:pt>
              </c:numCache>
            </c:numRef>
          </c:val>
          <c:extLst xmlns:c16r2="http://schemas.microsoft.com/office/drawing/2015/06/chart">
            <c:ext xmlns:c16="http://schemas.microsoft.com/office/drawing/2014/chart" uri="{C3380CC4-5D6E-409C-BE32-E72D297353CC}">
              <c16:uniqueId val="{00000003-608D-4237-910F-79E080C74BCD}"/>
            </c:ext>
          </c:extLst>
        </c:ser>
        <c:ser>
          <c:idx val="1"/>
          <c:order val="1"/>
          <c:tx>
            <c:strRef>
              <c:f>Sheet1!$A$3</c:f>
              <c:strCache>
                <c:ptCount val="1"/>
                <c:pt idx="0">
                  <c:v>有证据案件</c:v>
                </c:pt>
              </c:strCache>
            </c:strRef>
          </c:tx>
          <c:spPr>
            <a:solidFill>
              <a:srgbClr val="993366"/>
            </a:solidFill>
            <a:ln w="16109">
              <a:solidFill>
                <a:srgbClr val="000000"/>
              </a:solidFill>
              <a:prstDash val="solid"/>
            </a:ln>
          </c:spPr>
          <c:dLbls>
            <c:dLbl>
              <c:idx val="0"/>
              <c:layout>
                <c:manualLayout>
                  <c:x val="4.2202627273002113E-2"/>
                  <c:y val="-5.4254562774932796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608D-4237-910F-79E080C74BCD}"/>
                </c:ext>
              </c:extLst>
            </c:dLbl>
            <c:dLbl>
              <c:idx val="1"/>
              <c:layout>
                <c:manualLayout>
                  <c:x val="4.9367337799487133E-2"/>
                  <c:y val="-4.7034110122689014E-3"/>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08D-4237-910F-79E080C74BCD}"/>
                </c:ext>
              </c:extLst>
            </c:dLbl>
            <c:dLbl>
              <c:idx val="2"/>
              <c:layout>
                <c:manualLayout>
                  <c:x val="5.0044225845356734E-2"/>
                  <c:y val="1.713518094277292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608D-4237-910F-79E080C74BCD}"/>
                </c:ext>
              </c:extLst>
            </c:dLbl>
            <c:spPr>
              <a:noFill/>
              <a:ln w="32218">
                <a:noFill/>
              </a:ln>
            </c:spPr>
            <c:txPr>
              <a:bodyPr/>
              <a:lstStyle/>
              <a:p>
                <a:pPr>
                  <a:defRPr sz="1522" b="1" i="0" u="none" strike="noStrike" baseline="0">
                    <a:solidFill>
                      <a:srgbClr val="000000"/>
                    </a:solidFill>
                    <a:latin typeface="宋体"/>
                    <a:ea typeface="宋体"/>
                    <a:cs typeface="宋体"/>
                  </a:defRPr>
                </a:pPr>
                <a:endParaRPr lang="zh-CN"/>
              </a:p>
            </c:txPr>
            <c:showVal val="1"/>
            <c:extLst xmlns:c16r2="http://schemas.microsoft.com/office/drawing/2015/06/chart">
              <c:ext xmlns:c15="http://schemas.microsoft.com/office/drawing/2012/chart" uri="{CE6537A1-D6FC-4f65-9D91-7224C49458BB}">
                <c15:showLeaderLines val="0"/>
              </c:ext>
            </c:extLst>
          </c:dLbls>
          <c:cat>
            <c:numRef>
              <c:f>Sheet1!$B$1:$D$1</c:f>
              <c:numCache>
                <c:formatCode>General</c:formatCode>
                <c:ptCount val="3"/>
                <c:pt idx="0">
                  <c:v>2018</c:v>
                </c:pt>
                <c:pt idx="1">
                  <c:v>2019</c:v>
                </c:pt>
                <c:pt idx="2">
                  <c:v>2020</c:v>
                </c:pt>
              </c:numCache>
            </c:numRef>
          </c:cat>
          <c:val>
            <c:numRef>
              <c:f>Sheet1!$B$3:$D$3</c:f>
              <c:numCache>
                <c:formatCode>General</c:formatCode>
                <c:ptCount val="3"/>
                <c:pt idx="0">
                  <c:v>20607</c:v>
                </c:pt>
                <c:pt idx="1">
                  <c:v>36146</c:v>
                </c:pt>
                <c:pt idx="2">
                  <c:v>31551</c:v>
                </c:pt>
              </c:numCache>
            </c:numRef>
          </c:val>
          <c:extLst xmlns:c16r2="http://schemas.microsoft.com/office/drawing/2015/06/chart">
            <c:ext xmlns:c16="http://schemas.microsoft.com/office/drawing/2014/chart" uri="{C3380CC4-5D6E-409C-BE32-E72D297353CC}">
              <c16:uniqueId val="{00000007-608D-4237-910F-79E080C74BCD}"/>
            </c:ext>
          </c:extLst>
        </c:ser>
        <c:ser>
          <c:idx val="2"/>
          <c:order val="2"/>
          <c:tx>
            <c:strRef>
              <c:f>Sheet1!$A$4</c:f>
              <c:strCache>
                <c:ptCount val="1"/>
                <c:pt idx="0">
                  <c:v>复审案件</c:v>
                </c:pt>
              </c:strCache>
            </c:strRef>
          </c:tx>
          <c:spPr>
            <a:solidFill>
              <a:srgbClr val="FFFFCC"/>
            </a:solidFill>
            <a:ln w="16109">
              <a:solidFill>
                <a:srgbClr val="000000"/>
              </a:solidFill>
              <a:prstDash val="solid"/>
            </a:ln>
          </c:spPr>
          <c:dLbls>
            <c:dLbl>
              <c:idx val="0"/>
              <c:layout>
                <c:manualLayout>
                  <c:x val="4.3680471801484572E-2"/>
                  <c:y val="2.72896313046016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608D-4237-910F-79E080C74BCD}"/>
                </c:ext>
              </c:extLst>
            </c:dLbl>
            <c:dLbl>
              <c:idx val="1"/>
              <c:layout>
                <c:manualLayout>
                  <c:x val="4.1099822348202496E-2"/>
                  <c:y val="2.711212030571058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08D-4237-910F-79E080C74BCD}"/>
                </c:ext>
              </c:extLst>
            </c:dLbl>
            <c:dLbl>
              <c:idx val="2"/>
              <c:layout>
                <c:manualLayout>
                  <c:x val="4.6780716034592384E-2"/>
                  <c:y val="2.143334762054733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608D-4237-910F-79E080C74BCD}"/>
                </c:ext>
              </c:extLst>
            </c:dLbl>
            <c:spPr>
              <a:noFill/>
              <a:ln w="32218">
                <a:noFill/>
              </a:ln>
            </c:spPr>
            <c:txPr>
              <a:bodyPr/>
              <a:lstStyle/>
              <a:p>
                <a:pPr>
                  <a:defRPr sz="1522" b="1" i="0" u="none" strike="noStrike" baseline="0">
                    <a:solidFill>
                      <a:srgbClr val="000000"/>
                    </a:solidFill>
                    <a:latin typeface="宋体"/>
                    <a:ea typeface="宋体"/>
                    <a:cs typeface="宋体"/>
                  </a:defRPr>
                </a:pPr>
                <a:endParaRPr lang="zh-CN"/>
              </a:p>
            </c:txPr>
            <c:showVal val="1"/>
            <c:extLst xmlns:c16r2="http://schemas.microsoft.com/office/drawing/2015/06/chart">
              <c:ext xmlns:c15="http://schemas.microsoft.com/office/drawing/2012/chart" uri="{CE6537A1-D6FC-4f65-9D91-7224C49458BB}">
                <c15:showLeaderLines val="0"/>
              </c:ext>
            </c:extLst>
          </c:dLbls>
          <c:cat>
            <c:numRef>
              <c:f>Sheet1!$B$1:$D$1</c:f>
              <c:numCache>
                <c:formatCode>General</c:formatCode>
                <c:ptCount val="3"/>
                <c:pt idx="0">
                  <c:v>2018</c:v>
                </c:pt>
                <c:pt idx="1">
                  <c:v>2019</c:v>
                </c:pt>
                <c:pt idx="2">
                  <c:v>2020</c:v>
                </c:pt>
              </c:numCache>
            </c:numRef>
          </c:cat>
          <c:val>
            <c:numRef>
              <c:f>Sheet1!$B$4:$D$4</c:f>
              <c:numCache>
                <c:formatCode>General</c:formatCode>
                <c:ptCount val="3"/>
                <c:pt idx="0">
                  <c:v>8151</c:v>
                </c:pt>
                <c:pt idx="1">
                  <c:v>13921</c:v>
                </c:pt>
                <c:pt idx="2">
                  <c:v>12754</c:v>
                </c:pt>
              </c:numCache>
            </c:numRef>
          </c:val>
          <c:extLst xmlns:c16r2="http://schemas.microsoft.com/office/drawing/2015/06/chart">
            <c:ext xmlns:c16="http://schemas.microsoft.com/office/drawing/2014/chart" uri="{C3380CC4-5D6E-409C-BE32-E72D297353CC}">
              <c16:uniqueId val="{0000000B-608D-4237-910F-79E080C74BCD}"/>
            </c:ext>
          </c:extLst>
        </c:ser>
        <c:gapDepth val="0"/>
        <c:shape val="box"/>
        <c:axId val="210834176"/>
        <c:axId val="210835712"/>
        <c:axId val="0"/>
      </c:bar3DChart>
      <c:catAx>
        <c:axId val="210834176"/>
        <c:scaling>
          <c:orientation val="minMax"/>
        </c:scaling>
        <c:axPos val="b"/>
        <c:numFmt formatCode="General" sourceLinked="1"/>
        <c:majorTickMark val="in"/>
        <c:tickLblPos val="low"/>
        <c:spPr>
          <a:ln w="4027">
            <a:solidFill>
              <a:srgbClr val="000000"/>
            </a:solidFill>
            <a:prstDash val="solid"/>
          </a:ln>
        </c:spPr>
        <c:txPr>
          <a:bodyPr rot="0" vert="horz"/>
          <a:lstStyle/>
          <a:p>
            <a:pPr>
              <a:defRPr sz="1522" b="0" i="0" u="none" strike="noStrike" baseline="0">
                <a:solidFill>
                  <a:srgbClr val="000000"/>
                </a:solidFill>
                <a:latin typeface="宋体"/>
                <a:ea typeface="宋体"/>
                <a:cs typeface="宋体"/>
              </a:defRPr>
            </a:pPr>
            <a:endParaRPr lang="zh-CN"/>
          </a:p>
        </c:txPr>
        <c:crossAx val="210835712"/>
        <c:crosses val="autoZero"/>
        <c:auto val="1"/>
        <c:lblAlgn val="ctr"/>
        <c:lblOffset val="100"/>
        <c:tickMarkSkip val="1"/>
      </c:catAx>
      <c:valAx>
        <c:axId val="210835712"/>
        <c:scaling>
          <c:orientation val="minMax"/>
        </c:scaling>
        <c:axPos val="l"/>
        <c:majorGridlines>
          <c:spPr>
            <a:ln w="4027">
              <a:solidFill>
                <a:srgbClr val="000000"/>
              </a:solidFill>
              <a:prstDash val="solid"/>
            </a:ln>
          </c:spPr>
        </c:majorGridlines>
        <c:numFmt formatCode="General" sourceLinked="1"/>
        <c:majorTickMark val="none"/>
        <c:tickLblPos val="nextTo"/>
        <c:spPr>
          <a:ln w="4027">
            <a:solidFill>
              <a:srgbClr val="000000"/>
            </a:solidFill>
            <a:prstDash val="solid"/>
          </a:ln>
        </c:spPr>
        <c:txPr>
          <a:bodyPr rot="0" vert="horz"/>
          <a:lstStyle/>
          <a:p>
            <a:pPr>
              <a:defRPr sz="1522" b="0" i="0" u="none" strike="noStrike" baseline="0">
                <a:solidFill>
                  <a:srgbClr val="000000"/>
                </a:solidFill>
                <a:latin typeface="宋体"/>
                <a:ea typeface="宋体"/>
                <a:cs typeface="宋体"/>
              </a:defRPr>
            </a:pPr>
            <a:endParaRPr lang="zh-CN"/>
          </a:p>
        </c:txPr>
        <c:crossAx val="210834176"/>
        <c:crosses val="autoZero"/>
        <c:crossBetween val="between"/>
        <c:majorUnit val="20000"/>
        <c:minorUnit val="4000"/>
      </c:valAx>
      <c:spPr>
        <a:noFill/>
        <a:ln w="32218">
          <a:noFill/>
        </a:ln>
      </c:spPr>
    </c:plotArea>
    <c:legend>
      <c:legendPos val="r"/>
      <c:layout>
        <c:manualLayout>
          <c:xMode val="edge"/>
          <c:yMode val="edge"/>
          <c:x val="0.74745417515274948"/>
          <c:y val="0.37301587301587513"/>
          <c:w val="0.24439918533604951"/>
          <c:h val="0.25396825396825501"/>
        </c:manualLayout>
      </c:layout>
      <c:spPr>
        <a:noFill/>
        <a:ln w="4027">
          <a:solidFill>
            <a:srgbClr val="000000"/>
          </a:solidFill>
          <a:prstDash val="solid"/>
        </a:ln>
      </c:spPr>
      <c:txPr>
        <a:bodyPr/>
        <a:lstStyle/>
        <a:p>
          <a:pPr>
            <a:defRPr sz="1395" b="0" i="0" u="none" strike="noStrike" baseline="0">
              <a:solidFill>
                <a:srgbClr val="000000"/>
              </a:solidFill>
              <a:latin typeface="宋体"/>
              <a:ea typeface="宋体"/>
              <a:cs typeface="宋体"/>
            </a:defRPr>
          </a:pPr>
          <a:endParaRPr lang="zh-CN"/>
        </a:p>
      </c:txPr>
    </c:legend>
    <c:plotVisOnly val="1"/>
    <c:dispBlanksAs val="gap"/>
  </c:chart>
  <c:spPr>
    <a:noFill/>
    <a:ln>
      <a:noFill/>
    </a:ln>
  </c:spPr>
  <c:txPr>
    <a:bodyPr/>
    <a:lstStyle/>
    <a:p>
      <a:pPr>
        <a:defRPr sz="1522" b="0" i="0" u="none" strike="noStrike" baseline="0">
          <a:solidFill>
            <a:srgbClr val="000000"/>
          </a:solidFill>
          <a:latin typeface="宋体"/>
          <a:ea typeface="宋体"/>
          <a:cs typeface="宋体"/>
        </a:defRPr>
      </a:pPr>
      <a:endParaRPr lang="zh-CN"/>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5982834351887104"/>
          <c:y val="9.0026527564145545E-2"/>
          <c:w val="0.47888386259895538"/>
          <c:h val="0.71222253971534921"/>
        </c:manualLayout>
      </c:layout>
      <c:lineChart>
        <c:grouping val="standard"/>
        <c:ser>
          <c:idx val="2"/>
          <c:order val="2"/>
          <c:tx>
            <c:strRef>
              <c:f>Sheet1!$A$2</c:f>
            </c:strRef>
          </c:tx>
          <c:cat>
            <c:multiLvlStrRef>
              <c:f>Sheet1!$B$1:$D$1</c:f>
            </c:multiLvlStrRef>
          </c:cat>
          <c:val>
            <c:numRef>
              <c:f>Sheet1!$B$2:$D$2</c:f>
            </c:numRef>
          </c:val>
          <c:extLst xmlns:c16r2="http://schemas.microsoft.com/office/drawing/2015/06/chart">
            <c:ext xmlns:c16="http://schemas.microsoft.com/office/drawing/2014/chart" uri="{C3380CC4-5D6E-409C-BE32-E72D297353CC}">
              <c16:uniqueId val="{00000000-7622-4036-90A1-D61E1DA9FC45}"/>
            </c:ext>
          </c:extLst>
        </c:ser>
        <c:ser>
          <c:idx val="3"/>
          <c:order val="3"/>
          <c:tx>
            <c:strRef>
              <c:f>Sheet1!$A$3</c:f>
            </c:strRef>
          </c:tx>
          <c:cat>
            <c:multiLvlStrRef>
              <c:f>Sheet1!$B$1:$D$1</c:f>
            </c:multiLvlStrRef>
          </c:cat>
          <c:val>
            <c:numRef>
              <c:f>Sheet1!$B$3:$D$3</c:f>
            </c:numRef>
          </c:val>
          <c:extLst xmlns:c16r2="http://schemas.microsoft.com/office/drawing/2015/06/chart">
            <c:ext xmlns:c16="http://schemas.microsoft.com/office/drawing/2014/chart" uri="{C3380CC4-5D6E-409C-BE32-E72D297353CC}">
              <c16:uniqueId val="{00000001-7622-4036-90A1-D61E1DA9FC45}"/>
            </c:ext>
          </c:extLst>
        </c:ser>
        <c:ser>
          <c:idx val="4"/>
          <c:order val="4"/>
          <c:tx>
            <c:strRef>
              <c:f>Sheet1!$A$4</c:f>
            </c:strRef>
          </c:tx>
          <c:cat>
            <c:multiLvlStrRef>
              <c:f>Sheet1!$B$1:$D$1</c:f>
            </c:multiLvlStrRef>
          </c:cat>
          <c:val>
            <c:numRef>
              <c:f>Sheet1!$B$4:$D$4</c:f>
            </c:numRef>
          </c:val>
          <c:extLst xmlns:c16r2="http://schemas.microsoft.com/office/drawing/2015/06/chart">
            <c:ext xmlns:c16="http://schemas.microsoft.com/office/drawing/2014/chart" uri="{C3380CC4-5D6E-409C-BE32-E72D297353CC}">
              <c16:uniqueId val="{00000002-7622-4036-90A1-D61E1DA9FC45}"/>
            </c:ext>
          </c:extLst>
        </c:ser>
        <c:ser>
          <c:idx val="5"/>
          <c:order val="5"/>
          <c:tx>
            <c:strRef>
              <c:f>Sheet1!$B$1</c:f>
            </c:strRef>
          </c:tx>
          <c:cat>
            <c:multiLvlStrRef>
              <c:f>Sheet1!$A$2:$A$4</c:f>
            </c:multiLvlStrRef>
          </c:cat>
          <c:val>
            <c:numRef>
              <c:f>Sheet1!$B$2:$B$4</c:f>
            </c:numRef>
          </c:val>
          <c:extLst xmlns:c16r2="http://schemas.microsoft.com/office/drawing/2015/06/chart">
            <c:ext xmlns:c16="http://schemas.microsoft.com/office/drawing/2014/chart" uri="{C3380CC4-5D6E-409C-BE32-E72D297353CC}">
              <c16:uniqueId val="{00000003-7622-4036-90A1-D61E1DA9FC45}"/>
            </c:ext>
          </c:extLst>
        </c:ser>
        <c:ser>
          <c:idx val="6"/>
          <c:order val="6"/>
          <c:tx>
            <c:strRef>
              <c:f>Sheet1!$C$1</c:f>
            </c:strRef>
          </c:tx>
          <c:cat>
            <c:multiLvlStrRef>
              <c:f>Sheet1!$A$2:$A$4</c:f>
            </c:multiLvlStrRef>
          </c:cat>
          <c:val>
            <c:numRef>
              <c:f>Sheet1!$C$2:$C$4</c:f>
            </c:numRef>
          </c:val>
          <c:extLst xmlns:c16r2="http://schemas.microsoft.com/office/drawing/2015/06/chart">
            <c:ext xmlns:c16="http://schemas.microsoft.com/office/drawing/2014/chart" uri="{C3380CC4-5D6E-409C-BE32-E72D297353CC}">
              <c16:uniqueId val="{00000004-7622-4036-90A1-D61E1DA9FC45}"/>
            </c:ext>
          </c:extLst>
        </c:ser>
        <c:ser>
          <c:idx val="0"/>
          <c:order val="0"/>
          <c:tx>
            <c:strRef>
              <c:f>Sheet1!$B$1</c:f>
              <c:strCache>
                <c:ptCount val="1"/>
                <c:pt idx="0">
                  <c:v>复审案件占有证据案件比例</c:v>
                </c:pt>
              </c:strCache>
            </c:strRef>
          </c:tx>
          <c:dLbls>
            <c:dLbl>
              <c:idx val="0"/>
              <c:layout>
                <c:manualLayout>
                  <c:x val="-6.4993571386211688E-2"/>
                  <c:y val="-5.576395264083375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7622-4036-90A1-D61E1DA9FC45}"/>
                </c:ext>
              </c:extLst>
            </c:dLbl>
            <c:dLbl>
              <c:idx val="1"/>
              <c:layout>
                <c:manualLayout>
                  <c:x val="-3.8231512580124576E-2"/>
                  <c:y val="5.576395264083375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7622-4036-90A1-D61E1DA9FC45}"/>
                </c:ext>
              </c:extLst>
            </c:dLbl>
            <c:spPr>
              <a:noFill/>
              <a:ln>
                <a:noFill/>
              </a:ln>
              <a:effectLst/>
            </c:spPr>
            <c:showVal val="1"/>
            <c:extLst xmlns:c16r2="http://schemas.microsoft.com/office/drawing/2015/06/chart">
              <c:ext xmlns:c15="http://schemas.microsoft.com/office/drawing/2012/chart" uri="{CE6537A1-D6FC-4f65-9D91-7224C49458BB}">
                <c15:layout/>
                <c15:showLeaderLines val="0"/>
              </c:ext>
            </c:extLst>
          </c:dLbls>
          <c:cat>
            <c:strRef>
              <c:f>Sheet1!$A$2:$A$4</c:f>
              <c:strCache>
                <c:ptCount val="3"/>
                <c:pt idx="0">
                  <c:v>2018年</c:v>
                </c:pt>
                <c:pt idx="1">
                  <c:v>2019年</c:v>
                </c:pt>
                <c:pt idx="2">
                  <c:v>2020年</c:v>
                </c:pt>
              </c:strCache>
            </c:strRef>
          </c:cat>
          <c:val>
            <c:numRef>
              <c:f>Sheet1!$B$2:$B$4</c:f>
              <c:numCache>
                <c:formatCode>0.00%</c:formatCode>
                <c:ptCount val="3"/>
                <c:pt idx="0">
                  <c:v>0.39550000000000091</c:v>
                </c:pt>
                <c:pt idx="1">
                  <c:v>0.38510000000000066</c:v>
                </c:pt>
                <c:pt idx="2">
                  <c:v>0.4042</c:v>
                </c:pt>
              </c:numCache>
            </c:numRef>
          </c:val>
          <c:extLst xmlns:c16r2="http://schemas.microsoft.com/office/drawing/2015/06/chart">
            <c:ext xmlns:c16="http://schemas.microsoft.com/office/drawing/2014/chart" uri="{C3380CC4-5D6E-409C-BE32-E72D297353CC}">
              <c16:uniqueId val="{00000007-7622-4036-90A1-D61E1DA9FC45}"/>
            </c:ext>
          </c:extLst>
        </c:ser>
        <c:ser>
          <c:idx val="1"/>
          <c:order val="1"/>
          <c:tx>
            <c:strRef>
              <c:f>Sheet1!$C$1</c:f>
              <c:strCache>
                <c:ptCount val="1"/>
                <c:pt idx="0">
                  <c:v>复审案件占全部案件比例</c:v>
                </c:pt>
              </c:strCache>
            </c:strRef>
          </c:tx>
          <c:dLbls>
            <c:dLbl>
              <c:idx val="0"/>
              <c:layout>
                <c:manualLayout>
                  <c:x val="-7.07282982732301E-2"/>
                  <c:y val="6.8632557096410501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7622-4036-90A1-D61E1DA9FC45}"/>
                </c:ext>
              </c:extLst>
            </c:dLbl>
            <c:dLbl>
              <c:idx val="1"/>
              <c:layout>
                <c:manualLayout>
                  <c:x val="-5.7347268870186582E-2"/>
                  <c:y val="7.721162673346182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7622-4036-90A1-D61E1DA9FC45}"/>
                </c:ext>
              </c:extLst>
            </c:dLbl>
            <c:dLbl>
              <c:idx val="2"/>
              <c:layout>
                <c:manualLayout>
                  <c:x val="-3.4408361322111981E-2"/>
                  <c:y val="7.2922091914936427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7622-4036-90A1-D61E1DA9FC45}"/>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strRef>
              <c:f>Sheet1!$A$2:$A$4</c:f>
              <c:strCache>
                <c:ptCount val="3"/>
                <c:pt idx="0">
                  <c:v>2018年</c:v>
                </c:pt>
                <c:pt idx="1">
                  <c:v>2019年</c:v>
                </c:pt>
                <c:pt idx="2">
                  <c:v>2020年</c:v>
                </c:pt>
              </c:strCache>
            </c:strRef>
          </c:cat>
          <c:val>
            <c:numRef>
              <c:f>Sheet1!$C$2:$C$4</c:f>
              <c:numCache>
                <c:formatCode>0.00%</c:formatCode>
                <c:ptCount val="3"/>
                <c:pt idx="0">
                  <c:v>0.13539999999999999</c:v>
                </c:pt>
                <c:pt idx="1">
                  <c:v>0.14050000000000001</c:v>
                </c:pt>
                <c:pt idx="2">
                  <c:v>0.1391</c:v>
                </c:pt>
              </c:numCache>
            </c:numRef>
          </c:val>
          <c:extLst xmlns:c16r2="http://schemas.microsoft.com/office/drawing/2015/06/chart">
            <c:ext xmlns:c16="http://schemas.microsoft.com/office/drawing/2014/chart" uri="{C3380CC4-5D6E-409C-BE32-E72D297353CC}">
              <c16:uniqueId val="{0000000B-7622-4036-90A1-D61E1DA9FC45}"/>
            </c:ext>
          </c:extLst>
        </c:ser>
        <c:marker val="1"/>
        <c:axId val="210956672"/>
        <c:axId val="210958208"/>
      </c:lineChart>
      <c:catAx>
        <c:axId val="210956672"/>
        <c:scaling>
          <c:orientation val="minMax"/>
        </c:scaling>
        <c:axPos val="b"/>
        <c:numFmt formatCode="General" sourceLinked="0"/>
        <c:tickLblPos val="nextTo"/>
        <c:crossAx val="210958208"/>
        <c:crosses val="autoZero"/>
        <c:auto val="1"/>
        <c:lblAlgn val="ctr"/>
        <c:lblOffset val="100"/>
      </c:catAx>
      <c:valAx>
        <c:axId val="210958208"/>
        <c:scaling>
          <c:orientation val="minMax"/>
        </c:scaling>
        <c:axPos val="l"/>
        <c:majorGridlines/>
        <c:numFmt formatCode="0.00%" sourceLinked="1"/>
        <c:tickLblPos val="nextTo"/>
        <c:crossAx val="210956672"/>
        <c:crosses val="autoZero"/>
        <c:crossBetween val="between"/>
      </c:valAx>
    </c:plotArea>
    <c:legend>
      <c:legendPos val="r"/>
    </c:legend>
    <c:plotVisOnly val="1"/>
    <c:dispBlanksAs val="gap"/>
  </c:chart>
  <c:txPr>
    <a:bodyPr/>
    <a:lstStyle/>
    <a:p>
      <a:pPr>
        <a:defRPr sz="1800"/>
      </a:pPr>
      <a:endParaRPr lang="zh-CN"/>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CN"/>
  <c:chart>
    <c:autoTitleDeleted val="1"/>
    <c:plotArea>
      <c:layout>
        <c:manualLayout>
          <c:layoutTarget val="inner"/>
          <c:xMode val="edge"/>
          <c:yMode val="edge"/>
          <c:x val="0.18150164041994751"/>
          <c:y val="5.8405149862505695E-2"/>
          <c:w val="0.57058169291338734"/>
          <c:h val="0.70411562077524159"/>
        </c:manualLayout>
      </c:layout>
      <c:lineChart>
        <c:grouping val="standard"/>
        <c:ser>
          <c:idx val="2"/>
          <c:order val="2"/>
          <c:tx>
            <c:strRef>
              <c:f>Sheet1!$A$2</c:f>
            </c:strRef>
          </c:tx>
          <c:cat>
            <c:multiLvlStrRef>
              <c:f>Sheet1!$B$1:$D$1</c:f>
            </c:multiLvlStrRef>
          </c:cat>
          <c:val>
            <c:numRef>
              <c:f>Sheet1!$B$2:$D$2</c:f>
            </c:numRef>
          </c:val>
          <c:extLst xmlns:c16r2="http://schemas.microsoft.com/office/drawing/2015/06/chart">
            <c:ext xmlns:c16="http://schemas.microsoft.com/office/drawing/2014/chart" uri="{C3380CC4-5D6E-409C-BE32-E72D297353CC}">
              <c16:uniqueId val="{00000000-1455-4E72-9B17-8827D8470193}"/>
            </c:ext>
          </c:extLst>
        </c:ser>
        <c:ser>
          <c:idx val="3"/>
          <c:order val="3"/>
          <c:tx>
            <c:strRef>
              <c:f>Sheet1!$A$3</c:f>
            </c:strRef>
          </c:tx>
          <c:cat>
            <c:multiLvlStrRef>
              <c:f>Sheet1!$B$1:$D$1</c:f>
            </c:multiLvlStrRef>
          </c:cat>
          <c:val>
            <c:numRef>
              <c:f>Sheet1!$B$3:$D$3</c:f>
            </c:numRef>
          </c:val>
          <c:extLst xmlns:c16r2="http://schemas.microsoft.com/office/drawing/2015/06/chart">
            <c:ext xmlns:c16="http://schemas.microsoft.com/office/drawing/2014/chart" uri="{C3380CC4-5D6E-409C-BE32-E72D297353CC}">
              <c16:uniqueId val="{00000001-1455-4E72-9B17-8827D8470193}"/>
            </c:ext>
          </c:extLst>
        </c:ser>
        <c:ser>
          <c:idx val="4"/>
          <c:order val="4"/>
          <c:tx>
            <c:strRef>
              <c:f>Sheet1!$A$4</c:f>
            </c:strRef>
          </c:tx>
          <c:cat>
            <c:multiLvlStrRef>
              <c:f>Sheet1!$B$1:$D$1</c:f>
            </c:multiLvlStrRef>
          </c:cat>
          <c:val>
            <c:numRef>
              <c:f>Sheet1!$B$4:$D$4</c:f>
            </c:numRef>
          </c:val>
          <c:extLst xmlns:c16r2="http://schemas.microsoft.com/office/drawing/2015/06/chart">
            <c:ext xmlns:c16="http://schemas.microsoft.com/office/drawing/2014/chart" uri="{C3380CC4-5D6E-409C-BE32-E72D297353CC}">
              <c16:uniqueId val="{00000002-1455-4E72-9B17-8827D8470193}"/>
            </c:ext>
          </c:extLst>
        </c:ser>
        <c:ser>
          <c:idx val="5"/>
          <c:order val="5"/>
          <c:tx>
            <c:strRef>
              <c:f>Sheet1!$B$1</c:f>
            </c:strRef>
          </c:tx>
          <c:cat>
            <c:multiLvlStrRef>
              <c:f>Sheet1!$A$2:$A$5</c:f>
            </c:multiLvlStrRef>
          </c:cat>
          <c:val>
            <c:numRef>
              <c:f>Sheet1!$B$2:$B$5</c:f>
            </c:numRef>
          </c:val>
          <c:extLst xmlns:c16r2="http://schemas.microsoft.com/office/drawing/2015/06/chart">
            <c:ext xmlns:c16="http://schemas.microsoft.com/office/drawing/2014/chart" uri="{C3380CC4-5D6E-409C-BE32-E72D297353CC}">
              <c16:uniqueId val="{00000003-1455-4E72-9B17-8827D8470193}"/>
            </c:ext>
          </c:extLst>
        </c:ser>
        <c:ser>
          <c:idx val="6"/>
          <c:order val="6"/>
          <c:tx>
            <c:strRef>
              <c:f>Sheet1!$C$1</c:f>
            </c:strRef>
          </c:tx>
          <c:cat>
            <c:multiLvlStrRef>
              <c:f>Sheet1!$A$2:$A$5</c:f>
            </c:multiLvlStrRef>
          </c:cat>
          <c:val>
            <c:numRef>
              <c:f>Sheet1!$C$2:$C$5</c:f>
            </c:numRef>
          </c:val>
          <c:extLst xmlns:c16r2="http://schemas.microsoft.com/office/drawing/2015/06/chart">
            <c:ext xmlns:c16="http://schemas.microsoft.com/office/drawing/2014/chart" uri="{C3380CC4-5D6E-409C-BE32-E72D297353CC}">
              <c16:uniqueId val="{00000004-1455-4E72-9B17-8827D8470193}"/>
            </c:ext>
          </c:extLst>
        </c:ser>
        <c:ser>
          <c:idx val="0"/>
          <c:order val="0"/>
          <c:tx>
            <c:strRef>
              <c:f>Sheet1!$B$1</c:f>
              <c:strCache>
                <c:ptCount val="1"/>
                <c:pt idx="0">
                  <c:v>撤销比例</c:v>
                </c:pt>
              </c:strCache>
            </c:strRef>
          </c:tx>
          <c:dLbls>
            <c:dLbl>
              <c:idx val="0"/>
              <c:layout>
                <c:manualLayout>
                  <c:x val="-6.25E-2"/>
                  <c:y val="5.9375000000000004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455-4E72-9B17-8827D8470193}"/>
                </c:ext>
              </c:extLst>
            </c:dLbl>
            <c:dLbl>
              <c:idx val="1"/>
              <c:layout>
                <c:manualLayout>
                  <c:x val="-4.5833333333333538E-2"/>
                  <c:y val="-4.6874999999999986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455-4E72-9B17-8827D8470193}"/>
                </c:ext>
              </c:extLst>
            </c:dLbl>
            <c:dLbl>
              <c:idx val="2"/>
              <c:layout>
                <c:manualLayout>
                  <c:x val="-4.1666666666666664E-2"/>
                  <c:y val="5.3124999999999999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455-4E72-9B17-8827D8470193}"/>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3"/>
                <c:pt idx="0">
                  <c:v>2018</c:v>
                </c:pt>
                <c:pt idx="1">
                  <c:v>2019</c:v>
                </c:pt>
                <c:pt idx="2">
                  <c:v>2020</c:v>
                </c:pt>
              </c:numCache>
            </c:numRef>
          </c:cat>
          <c:val>
            <c:numRef>
              <c:f>Sheet1!$B$2:$B$5</c:f>
              <c:numCache>
                <c:formatCode>0.00%</c:formatCode>
                <c:ptCount val="3"/>
                <c:pt idx="0">
                  <c:v>0.20630000000000001</c:v>
                </c:pt>
                <c:pt idx="1">
                  <c:v>0.252</c:v>
                </c:pt>
                <c:pt idx="2">
                  <c:v>0.22939999999999999</c:v>
                </c:pt>
              </c:numCache>
            </c:numRef>
          </c:val>
          <c:extLst xmlns:c16r2="http://schemas.microsoft.com/office/drawing/2015/06/chart">
            <c:ext xmlns:c16="http://schemas.microsoft.com/office/drawing/2014/chart" uri="{C3380CC4-5D6E-409C-BE32-E72D297353CC}">
              <c16:uniqueId val="{00000008-1455-4E72-9B17-8827D8470193}"/>
            </c:ext>
          </c:extLst>
        </c:ser>
        <c:ser>
          <c:idx val="1"/>
          <c:order val="1"/>
          <c:tx>
            <c:strRef>
              <c:f>Sheet1!$C$1</c:f>
              <c:strCache>
                <c:ptCount val="1"/>
                <c:pt idx="0">
                  <c:v>复审比例</c:v>
                </c:pt>
              </c:strCache>
            </c:strRef>
          </c:tx>
          <c:dLbls>
            <c:dLbl>
              <c:idx val="0"/>
              <c:layout>
                <c:manualLayout>
                  <c:x val="-8.3333333333333343E-2"/>
                  <c:y val="-8.3236842680183123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455-4E72-9B17-8827D8470193}"/>
                </c:ext>
              </c:extLst>
            </c:dLbl>
            <c:dLbl>
              <c:idx val="1"/>
              <c:layout>
                <c:manualLayout>
                  <c:x val="-7.5000000000000011E-2"/>
                  <c:y val="-7.861257364239471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1455-4E72-9B17-8827D8470193}"/>
                </c:ext>
              </c:extLst>
            </c:dLbl>
            <c:dLbl>
              <c:idx val="2"/>
              <c:layout>
                <c:manualLayout>
                  <c:x val="-4.1666666666666664E-2"/>
                  <c:y val="-6.4739766529031142E-2"/>
                </c:manualLayout>
              </c:layou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455-4E72-9B17-8827D8470193}"/>
                </c:ext>
              </c:extLst>
            </c:dLbl>
            <c:spPr>
              <a:noFill/>
              <a:ln>
                <a:noFill/>
              </a:ln>
              <a:effectLst/>
            </c:spPr>
            <c:showVal val="1"/>
            <c:extLst xmlns:c16r2="http://schemas.microsoft.com/office/drawing/2015/06/chart">
              <c:ext xmlns:c15="http://schemas.microsoft.com/office/drawing/2012/chart" uri="{CE6537A1-D6FC-4f65-9D91-7224C49458BB}">
                <c15:showLeaderLines val="0"/>
              </c:ext>
            </c:extLst>
          </c:dLbls>
          <c:cat>
            <c:numRef>
              <c:f>Sheet1!$A$2:$A$5</c:f>
              <c:numCache>
                <c:formatCode>General</c:formatCode>
                <c:ptCount val="3"/>
                <c:pt idx="0">
                  <c:v>2018</c:v>
                </c:pt>
                <c:pt idx="1">
                  <c:v>2019</c:v>
                </c:pt>
                <c:pt idx="2">
                  <c:v>2020</c:v>
                </c:pt>
              </c:numCache>
            </c:numRef>
          </c:cat>
          <c:val>
            <c:numRef>
              <c:f>Sheet1!$C$2:$C$5</c:f>
              <c:numCache>
                <c:formatCode>0.00%</c:formatCode>
                <c:ptCount val="3"/>
                <c:pt idx="0">
                  <c:v>0.39550000000000096</c:v>
                </c:pt>
                <c:pt idx="1">
                  <c:v>0.38510000000000072</c:v>
                </c:pt>
                <c:pt idx="2">
                  <c:v>0.4042</c:v>
                </c:pt>
              </c:numCache>
            </c:numRef>
          </c:val>
          <c:extLst xmlns:c16r2="http://schemas.microsoft.com/office/drawing/2015/06/chart">
            <c:ext xmlns:c16="http://schemas.microsoft.com/office/drawing/2014/chart" uri="{C3380CC4-5D6E-409C-BE32-E72D297353CC}">
              <c16:uniqueId val="{0000000C-1455-4E72-9B17-8827D8470193}"/>
            </c:ext>
          </c:extLst>
        </c:ser>
        <c:marker val="1"/>
        <c:axId val="211070976"/>
        <c:axId val="211072512"/>
      </c:lineChart>
      <c:catAx>
        <c:axId val="211070976"/>
        <c:scaling>
          <c:orientation val="minMax"/>
        </c:scaling>
        <c:axPos val="b"/>
        <c:numFmt formatCode="General" sourceLinked="1"/>
        <c:tickLblPos val="nextTo"/>
        <c:crossAx val="211072512"/>
        <c:crosses val="autoZero"/>
        <c:auto val="1"/>
        <c:lblAlgn val="ctr"/>
        <c:lblOffset val="100"/>
      </c:catAx>
      <c:valAx>
        <c:axId val="211072512"/>
        <c:scaling>
          <c:orientation val="minMax"/>
          <c:max val="0.45"/>
          <c:min val="0.1"/>
        </c:scaling>
        <c:axPos val="l"/>
        <c:majorGridlines/>
        <c:numFmt formatCode="0.00%" sourceLinked="1"/>
        <c:tickLblPos val="nextTo"/>
        <c:crossAx val="211070976"/>
        <c:crosses val="autoZero"/>
        <c:crossBetween val="between"/>
      </c:valAx>
    </c:plotArea>
    <c:legend>
      <c:legendPos val="r"/>
    </c:legend>
    <c:plotVisOnly val="1"/>
    <c:dispBlanksAs val="gap"/>
  </c:chart>
  <c:txPr>
    <a:bodyPr/>
    <a:lstStyle/>
    <a:p>
      <a:pPr>
        <a:defRPr sz="1800"/>
      </a:pPr>
      <a:endParaRPr lang="zh-CN"/>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F81194-CF60-4919-9BEB-C09F58F4B7C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4EE8323F-341F-4204-BEC2-7667C3586681}">
      <dgm:prSet phldrT="[文本]"/>
      <dgm:spPr/>
      <dgm:t>
        <a:bodyPr/>
        <a:lstStyle/>
        <a:p>
          <a:r>
            <a:rPr lang="en-US" altLang="zh-CN" dirty="0" smtClean="0"/>
            <a:t>1</a:t>
          </a:r>
          <a:endParaRPr lang="zh-CN" altLang="en-US" dirty="0"/>
        </a:p>
      </dgm:t>
    </dgm:pt>
    <dgm:pt modelId="{EF4C4332-4666-4125-90E9-1CDFF940C50E}" type="parTrans" cxnId="{CC738717-97F7-478D-8F2B-EC485524D3CF}">
      <dgm:prSet/>
      <dgm:spPr/>
      <dgm:t>
        <a:bodyPr/>
        <a:lstStyle/>
        <a:p>
          <a:endParaRPr lang="zh-CN" altLang="en-US"/>
        </a:p>
      </dgm:t>
    </dgm:pt>
    <dgm:pt modelId="{726E1A88-BF44-4B0F-B19C-2E5F711AF956}" type="sibTrans" cxnId="{CC738717-97F7-478D-8F2B-EC485524D3CF}">
      <dgm:prSet/>
      <dgm:spPr/>
      <dgm:t>
        <a:bodyPr/>
        <a:lstStyle/>
        <a:p>
          <a:endParaRPr lang="zh-CN" altLang="en-US"/>
        </a:p>
      </dgm:t>
    </dgm:pt>
    <dgm:pt modelId="{53E0651E-70F7-47FF-A1C2-5D3A3CA345A5}">
      <dgm:prSet phldrT="[文本]"/>
      <dgm:spPr/>
      <dgm:t>
        <a:bodyPr/>
        <a:lstStyle/>
        <a:p>
          <a:r>
            <a:rPr lang="zh-CN" altLang="en-US" dirty="0" smtClean="0">
              <a:latin typeface="微软雅黑" pitchFamily="34" charset="-122"/>
              <a:ea typeface="微软雅黑" pitchFamily="34" charset="-122"/>
              <a:cs typeface="华文仿宋" panose="02010600040101010101" pitchFamily="2" charset="-122"/>
            </a:rPr>
            <a:t>我国采取的商标专用权确认制度是申请注册制。因此，产品未动，商标先行。我国连续十余年位居世界商标申请量榜首。</a:t>
          </a:r>
          <a:endParaRPr lang="zh-CN" altLang="en-US" dirty="0">
            <a:latin typeface="微软雅黑" pitchFamily="34" charset="-122"/>
            <a:ea typeface="微软雅黑" pitchFamily="34" charset="-122"/>
          </a:endParaRPr>
        </a:p>
      </dgm:t>
    </dgm:pt>
    <dgm:pt modelId="{8509745F-54E2-4D9C-9BAD-1DD4690ACFFD}" type="parTrans" cxnId="{A91211E1-7557-4069-85BF-C59BD6939BCE}">
      <dgm:prSet/>
      <dgm:spPr/>
      <dgm:t>
        <a:bodyPr/>
        <a:lstStyle/>
        <a:p>
          <a:endParaRPr lang="zh-CN" altLang="en-US"/>
        </a:p>
      </dgm:t>
    </dgm:pt>
    <dgm:pt modelId="{5D050B33-FAFE-4BF2-8E30-29BDD77BB306}" type="sibTrans" cxnId="{A91211E1-7557-4069-85BF-C59BD6939BCE}">
      <dgm:prSet/>
      <dgm:spPr/>
      <dgm:t>
        <a:bodyPr/>
        <a:lstStyle/>
        <a:p>
          <a:endParaRPr lang="zh-CN" altLang="en-US"/>
        </a:p>
      </dgm:t>
    </dgm:pt>
    <dgm:pt modelId="{B941BB41-CA17-43F8-9CD0-339BCD6BFC01}">
      <dgm:prSet phldrT="[文本]"/>
      <dgm:spPr/>
      <dgm:t>
        <a:bodyPr/>
        <a:lstStyle/>
        <a:p>
          <a:r>
            <a:rPr lang="en-US" altLang="zh-CN" dirty="0" smtClean="0"/>
            <a:t>2</a:t>
          </a:r>
          <a:endParaRPr lang="zh-CN" altLang="en-US" dirty="0"/>
        </a:p>
      </dgm:t>
    </dgm:pt>
    <dgm:pt modelId="{0EBE7438-4E38-45A1-A881-CB4416A0CE47}" type="parTrans" cxnId="{4ABBE76F-2BB2-49EE-8188-FCCD95DD466A}">
      <dgm:prSet/>
      <dgm:spPr/>
      <dgm:t>
        <a:bodyPr/>
        <a:lstStyle/>
        <a:p>
          <a:endParaRPr lang="zh-CN" altLang="en-US"/>
        </a:p>
      </dgm:t>
    </dgm:pt>
    <dgm:pt modelId="{B26839CA-1433-4611-BFF0-960D6BB5567E}" type="sibTrans" cxnId="{4ABBE76F-2BB2-49EE-8188-FCCD95DD466A}">
      <dgm:prSet/>
      <dgm:spPr/>
      <dgm:t>
        <a:bodyPr/>
        <a:lstStyle/>
        <a:p>
          <a:endParaRPr lang="zh-CN" altLang="en-US"/>
        </a:p>
      </dgm:t>
    </dgm:pt>
    <dgm:pt modelId="{F65AE345-85F0-43D0-A0FC-1DA09C98FFEF}">
      <dgm:prSet phldrT="[文本]"/>
      <dgm:spPr/>
      <dgm:t>
        <a:bodyPr/>
        <a:lstStyle/>
        <a:p>
          <a:r>
            <a:rPr lang="zh-CN" altLang="en-US" dirty="0" smtClean="0">
              <a:latin typeface="微软雅黑" pitchFamily="34" charset="-122"/>
              <a:ea typeface="微软雅黑" pitchFamily="34" charset="-122"/>
              <a:cs typeface="华文仿宋" panose="02010600040101010101" pitchFamily="2" charset="-122"/>
            </a:rPr>
            <a:t>巨大申请量也带来商标资源趋于枯竭的问题，尤其是大量闲置的注册商标占据了很大一部分商标库存。</a:t>
          </a:r>
          <a:endParaRPr lang="zh-CN" altLang="en-US" dirty="0">
            <a:latin typeface="微软雅黑" pitchFamily="34" charset="-122"/>
            <a:ea typeface="微软雅黑" pitchFamily="34" charset="-122"/>
          </a:endParaRPr>
        </a:p>
      </dgm:t>
    </dgm:pt>
    <dgm:pt modelId="{5314FA51-2B58-4E49-9F8F-DA42675A8816}" type="parTrans" cxnId="{17B568B0-1002-4DC8-8FF8-05825B48DA7D}">
      <dgm:prSet/>
      <dgm:spPr/>
      <dgm:t>
        <a:bodyPr/>
        <a:lstStyle/>
        <a:p>
          <a:endParaRPr lang="zh-CN" altLang="en-US"/>
        </a:p>
      </dgm:t>
    </dgm:pt>
    <dgm:pt modelId="{A1790FB8-6903-4F71-9404-D628DB57EA01}" type="sibTrans" cxnId="{17B568B0-1002-4DC8-8FF8-05825B48DA7D}">
      <dgm:prSet/>
      <dgm:spPr/>
      <dgm:t>
        <a:bodyPr/>
        <a:lstStyle/>
        <a:p>
          <a:endParaRPr lang="zh-CN" altLang="en-US"/>
        </a:p>
      </dgm:t>
    </dgm:pt>
    <dgm:pt modelId="{EB0AB577-6AFA-427F-AFEE-A8D0DA47E110}">
      <dgm:prSet phldrT="[文本]"/>
      <dgm:spPr/>
      <dgm:t>
        <a:bodyPr/>
        <a:lstStyle/>
        <a:p>
          <a:r>
            <a:rPr lang="en-US" altLang="zh-CN" dirty="0" smtClean="0"/>
            <a:t>3</a:t>
          </a:r>
          <a:endParaRPr lang="zh-CN" altLang="en-US" dirty="0"/>
        </a:p>
      </dgm:t>
    </dgm:pt>
    <dgm:pt modelId="{95534297-CDF4-4D59-BEEE-54225EE06070}" type="parTrans" cxnId="{17881AC6-5FE4-4985-8C0E-DC28D520F0C9}">
      <dgm:prSet/>
      <dgm:spPr/>
      <dgm:t>
        <a:bodyPr/>
        <a:lstStyle/>
        <a:p>
          <a:endParaRPr lang="zh-CN" altLang="en-US"/>
        </a:p>
      </dgm:t>
    </dgm:pt>
    <dgm:pt modelId="{421000D1-596E-4A8A-B96E-C9ACA90A4065}" type="sibTrans" cxnId="{17881AC6-5FE4-4985-8C0E-DC28D520F0C9}">
      <dgm:prSet/>
      <dgm:spPr/>
      <dgm:t>
        <a:bodyPr/>
        <a:lstStyle/>
        <a:p>
          <a:endParaRPr lang="zh-CN" altLang="en-US"/>
        </a:p>
      </dgm:t>
    </dgm:pt>
    <dgm:pt modelId="{69441D34-3368-4AC4-A1F3-C9B897F147D0}">
      <dgm:prSet phldrT="[文本]"/>
      <dgm:spPr/>
      <dgm:t>
        <a:bodyPr/>
        <a:lstStyle/>
        <a:p>
          <a:r>
            <a:rPr lang="zh-CN" altLang="en-US" dirty="0" smtClean="0">
              <a:latin typeface="微软雅黑" pitchFamily="34" charset="-122"/>
              <a:ea typeface="微软雅黑" pitchFamily="34" charset="-122"/>
              <a:cs typeface="华文仿宋" panose="02010600040101010101" pitchFamily="2" charset="-122"/>
              <a:sym typeface="+mn-ea"/>
            </a:rPr>
            <a:t>撤三制度旨在督促商标注册人合法有效使用商标，发挥商标专用权的真正价值，也在客观上起到了</a:t>
          </a: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清理</a:t>
          </a:r>
          <a:r>
            <a:rPr lang="zh-CN" altLang="en-US" dirty="0" smtClean="0">
              <a:latin typeface="微软雅黑" pitchFamily="34" charset="-122"/>
              <a:ea typeface="微软雅黑" pitchFamily="34" charset="-122"/>
              <a:cs typeface="华文仿宋" panose="02010600040101010101" pitchFamily="2" charset="-122"/>
              <a:sym typeface="+mn-ea"/>
            </a:rPr>
            <a:t>闲置商标、</a:t>
          </a: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遏制</a:t>
          </a:r>
          <a:r>
            <a:rPr lang="zh-CN" altLang="en-US" dirty="0" smtClean="0">
              <a:latin typeface="微软雅黑" pitchFamily="34" charset="-122"/>
              <a:ea typeface="微软雅黑" pitchFamily="34" charset="-122"/>
              <a:cs typeface="华文仿宋" panose="02010600040101010101" pitchFamily="2" charset="-122"/>
              <a:sym typeface="+mn-ea"/>
            </a:rPr>
            <a:t>恶意注册、</a:t>
          </a: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维护</a:t>
          </a:r>
          <a:r>
            <a:rPr lang="zh-CN" altLang="en-US" dirty="0" smtClean="0">
              <a:latin typeface="微软雅黑" pitchFamily="34" charset="-122"/>
              <a:ea typeface="微软雅黑" pitchFamily="34" charset="-122"/>
              <a:cs typeface="华文仿宋" panose="02010600040101010101" pitchFamily="2" charset="-122"/>
              <a:sym typeface="+mn-ea"/>
            </a:rPr>
            <a:t>公平竞争秩序的目的。</a:t>
          </a:r>
          <a:endParaRPr lang="zh-CN" altLang="en-US" dirty="0">
            <a:latin typeface="微软雅黑" pitchFamily="34" charset="-122"/>
            <a:ea typeface="微软雅黑" pitchFamily="34" charset="-122"/>
          </a:endParaRPr>
        </a:p>
      </dgm:t>
    </dgm:pt>
    <dgm:pt modelId="{48A3D79A-F249-48E8-80B8-47B8048BDF89}" type="parTrans" cxnId="{D4BBF8C2-55AF-495F-964D-E239D24779E6}">
      <dgm:prSet/>
      <dgm:spPr/>
      <dgm:t>
        <a:bodyPr/>
        <a:lstStyle/>
        <a:p>
          <a:endParaRPr lang="zh-CN" altLang="en-US"/>
        </a:p>
      </dgm:t>
    </dgm:pt>
    <dgm:pt modelId="{95A57A45-0974-4E2E-AEE6-AAB655C0E160}" type="sibTrans" cxnId="{D4BBF8C2-55AF-495F-964D-E239D24779E6}">
      <dgm:prSet/>
      <dgm:spPr/>
      <dgm:t>
        <a:bodyPr/>
        <a:lstStyle/>
        <a:p>
          <a:endParaRPr lang="zh-CN" altLang="en-US"/>
        </a:p>
      </dgm:t>
    </dgm:pt>
    <dgm:pt modelId="{35DF8C6D-4D6B-4668-82D1-18FCEF0B5852}" type="pres">
      <dgm:prSet presAssocID="{4EF81194-CF60-4919-9BEB-C09F58F4B7CA}" presName="linearFlow" presStyleCnt="0">
        <dgm:presLayoutVars>
          <dgm:dir/>
          <dgm:animLvl val="lvl"/>
          <dgm:resizeHandles val="exact"/>
        </dgm:presLayoutVars>
      </dgm:prSet>
      <dgm:spPr/>
      <dgm:t>
        <a:bodyPr/>
        <a:lstStyle/>
        <a:p>
          <a:endParaRPr lang="zh-CN" altLang="en-US"/>
        </a:p>
      </dgm:t>
    </dgm:pt>
    <dgm:pt modelId="{D9491B67-400A-4FAF-83C2-3DEFC15BD76F}" type="pres">
      <dgm:prSet presAssocID="{4EE8323F-341F-4204-BEC2-7667C3586681}" presName="composite" presStyleCnt="0"/>
      <dgm:spPr/>
    </dgm:pt>
    <dgm:pt modelId="{A91666C9-0708-4B83-81D3-7A24C432DDB4}" type="pres">
      <dgm:prSet presAssocID="{4EE8323F-341F-4204-BEC2-7667C3586681}" presName="parentText" presStyleLbl="alignNode1" presStyleIdx="0" presStyleCnt="3">
        <dgm:presLayoutVars>
          <dgm:chMax val="1"/>
          <dgm:bulletEnabled val="1"/>
        </dgm:presLayoutVars>
      </dgm:prSet>
      <dgm:spPr/>
      <dgm:t>
        <a:bodyPr/>
        <a:lstStyle/>
        <a:p>
          <a:endParaRPr lang="zh-CN" altLang="en-US"/>
        </a:p>
      </dgm:t>
    </dgm:pt>
    <dgm:pt modelId="{F4209ED6-DB03-410C-B923-3983D9414D71}" type="pres">
      <dgm:prSet presAssocID="{4EE8323F-341F-4204-BEC2-7667C3586681}" presName="descendantText" presStyleLbl="alignAcc1" presStyleIdx="0" presStyleCnt="3">
        <dgm:presLayoutVars>
          <dgm:bulletEnabled val="1"/>
        </dgm:presLayoutVars>
      </dgm:prSet>
      <dgm:spPr/>
      <dgm:t>
        <a:bodyPr/>
        <a:lstStyle/>
        <a:p>
          <a:endParaRPr lang="zh-CN" altLang="en-US"/>
        </a:p>
      </dgm:t>
    </dgm:pt>
    <dgm:pt modelId="{769381B0-3A62-4C5E-BD53-E708E7D99ED8}" type="pres">
      <dgm:prSet presAssocID="{726E1A88-BF44-4B0F-B19C-2E5F711AF956}" presName="sp" presStyleCnt="0"/>
      <dgm:spPr/>
    </dgm:pt>
    <dgm:pt modelId="{7B433E75-641D-49C9-BDD0-2D46528073F1}" type="pres">
      <dgm:prSet presAssocID="{B941BB41-CA17-43F8-9CD0-339BCD6BFC01}" presName="composite" presStyleCnt="0"/>
      <dgm:spPr/>
    </dgm:pt>
    <dgm:pt modelId="{8D9545EC-40A7-40F4-9FF0-164EED4A4F9B}" type="pres">
      <dgm:prSet presAssocID="{B941BB41-CA17-43F8-9CD0-339BCD6BFC01}" presName="parentText" presStyleLbl="alignNode1" presStyleIdx="1" presStyleCnt="3">
        <dgm:presLayoutVars>
          <dgm:chMax val="1"/>
          <dgm:bulletEnabled val="1"/>
        </dgm:presLayoutVars>
      </dgm:prSet>
      <dgm:spPr/>
      <dgm:t>
        <a:bodyPr/>
        <a:lstStyle/>
        <a:p>
          <a:endParaRPr lang="zh-CN" altLang="en-US"/>
        </a:p>
      </dgm:t>
    </dgm:pt>
    <dgm:pt modelId="{C5BD1822-88F1-4F97-B2FB-25AD23499C32}" type="pres">
      <dgm:prSet presAssocID="{B941BB41-CA17-43F8-9CD0-339BCD6BFC01}" presName="descendantText" presStyleLbl="alignAcc1" presStyleIdx="1" presStyleCnt="3">
        <dgm:presLayoutVars>
          <dgm:bulletEnabled val="1"/>
        </dgm:presLayoutVars>
      </dgm:prSet>
      <dgm:spPr/>
      <dgm:t>
        <a:bodyPr/>
        <a:lstStyle/>
        <a:p>
          <a:endParaRPr lang="zh-CN" altLang="en-US"/>
        </a:p>
      </dgm:t>
    </dgm:pt>
    <dgm:pt modelId="{BFBBB023-2A0B-4D21-AE5A-1CB0FAB9C496}" type="pres">
      <dgm:prSet presAssocID="{B26839CA-1433-4611-BFF0-960D6BB5567E}" presName="sp" presStyleCnt="0"/>
      <dgm:spPr/>
    </dgm:pt>
    <dgm:pt modelId="{B52EBAC6-8A7C-4BEA-890C-6AB743EA7D76}" type="pres">
      <dgm:prSet presAssocID="{EB0AB577-6AFA-427F-AFEE-A8D0DA47E110}" presName="composite" presStyleCnt="0"/>
      <dgm:spPr/>
    </dgm:pt>
    <dgm:pt modelId="{5D173E41-1712-452B-AC6A-99754174E5A8}" type="pres">
      <dgm:prSet presAssocID="{EB0AB577-6AFA-427F-AFEE-A8D0DA47E110}" presName="parentText" presStyleLbl="alignNode1" presStyleIdx="2" presStyleCnt="3">
        <dgm:presLayoutVars>
          <dgm:chMax val="1"/>
          <dgm:bulletEnabled val="1"/>
        </dgm:presLayoutVars>
      </dgm:prSet>
      <dgm:spPr/>
      <dgm:t>
        <a:bodyPr/>
        <a:lstStyle/>
        <a:p>
          <a:endParaRPr lang="zh-CN" altLang="en-US"/>
        </a:p>
      </dgm:t>
    </dgm:pt>
    <dgm:pt modelId="{472C399A-176A-43C3-95BE-345F79CC28B5}" type="pres">
      <dgm:prSet presAssocID="{EB0AB577-6AFA-427F-AFEE-A8D0DA47E110}" presName="descendantText" presStyleLbl="alignAcc1" presStyleIdx="2" presStyleCnt="3">
        <dgm:presLayoutVars>
          <dgm:bulletEnabled val="1"/>
        </dgm:presLayoutVars>
      </dgm:prSet>
      <dgm:spPr/>
      <dgm:t>
        <a:bodyPr/>
        <a:lstStyle/>
        <a:p>
          <a:endParaRPr lang="zh-CN" altLang="en-US"/>
        </a:p>
      </dgm:t>
    </dgm:pt>
  </dgm:ptLst>
  <dgm:cxnLst>
    <dgm:cxn modelId="{4ABBE76F-2BB2-49EE-8188-FCCD95DD466A}" srcId="{4EF81194-CF60-4919-9BEB-C09F58F4B7CA}" destId="{B941BB41-CA17-43F8-9CD0-339BCD6BFC01}" srcOrd="1" destOrd="0" parTransId="{0EBE7438-4E38-45A1-A881-CB4416A0CE47}" sibTransId="{B26839CA-1433-4611-BFF0-960D6BB5567E}"/>
    <dgm:cxn modelId="{17B568B0-1002-4DC8-8FF8-05825B48DA7D}" srcId="{B941BB41-CA17-43F8-9CD0-339BCD6BFC01}" destId="{F65AE345-85F0-43D0-A0FC-1DA09C98FFEF}" srcOrd="0" destOrd="0" parTransId="{5314FA51-2B58-4E49-9F8F-DA42675A8816}" sibTransId="{A1790FB8-6903-4F71-9404-D628DB57EA01}"/>
    <dgm:cxn modelId="{CC738717-97F7-478D-8F2B-EC485524D3CF}" srcId="{4EF81194-CF60-4919-9BEB-C09F58F4B7CA}" destId="{4EE8323F-341F-4204-BEC2-7667C3586681}" srcOrd="0" destOrd="0" parTransId="{EF4C4332-4666-4125-90E9-1CDFF940C50E}" sibTransId="{726E1A88-BF44-4B0F-B19C-2E5F711AF956}"/>
    <dgm:cxn modelId="{5DF1CA65-4ED8-4083-B1EA-3F03AD44C24D}" type="presOf" srcId="{4EF81194-CF60-4919-9BEB-C09F58F4B7CA}" destId="{35DF8C6D-4D6B-4668-82D1-18FCEF0B5852}" srcOrd="0" destOrd="0" presId="urn:microsoft.com/office/officeart/2005/8/layout/chevron2"/>
    <dgm:cxn modelId="{17881AC6-5FE4-4985-8C0E-DC28D520F0C9}" srcId="{4EF81194-CF60-4919-9BEB-C09F58F4B7CA}" destId="{EB0AB577-6AFA-427F-AFEE-A8D0DA47E110}" srcOrd="2" destOrd="0" parTransId="{95534297-CDF4-4D59-BEEE-54225EE06070}" sibTransId="{421000D1-596E-4A8A-B96E-C9ACA90A4065}"/>
    <dgm:cxn modelId="{AF2AC60F-7224-4F41-BDEB-26F1AAA563A1}" type="presOf" srcId="{EB0AB577-6AFA-427F-AFEE-A8D0DA47E110}" destId="{5D173E41-1712-452B-AC6A-99754174E5A8}" srcOrd="0" destOrd="0" presId="urn:microsoft.com/office/officeart/2005/8/layout/chevron2"/>
    <dgm:cxn modelId="{9D8AA878-2733-400E-A152-4693D38A1292}" type="presOf" srcId="{69441D34-3368-4AC4-A1F3-C9B897F147D0}" destId="{472C399A-176A-43C3-95BE-345F79CC28B5}" srcOrd="0" destOrd="0" presId="urn:microsoft.com/office/officeart/2005/8/layout/chevron2"/>
    <dgm:cxn modelId="{A91211E1-7557-4069-85BF-C59BD6939BCE}" srcId="{4EE8323F-341F-4204-BEC2-7667C3586681}" destId="{53E0651E-70F7-47FF-A1C2-5D3A3CA345A5}" srcOrd="0" destOrd="0" parTransId="{8509745F-54E2-4D9C-9BAD-1DD4690ACFFD}" sibTransId="{5D050B33-FAFE-4BF2-8E30-29BDD77BB306}"/>
    <dgm:cxn modelId="{EFE80A41-009A-473E-A409-F89E40F6BD68}" type="presOf" srcId="{53E0651E-70F7-47FF-A1C2-5D3A3CA345A5}" destId="{F4209ED6-DB03-410C-B923-3983D9414D71}" srcOrd="0" destOrd="0" presId="urn:microsoft.com/office/officeart/2005/8/layout/chevron2"/>
    <dgm:cxn modelId="{3BD59F5F-FEA5-40A2-A425-24FAE00CABCC}" type="presOf" srcId="{B941BB41-CA17-43F8-9CD0-339BCD6BFC01}" destId="{8D9545EC-40A7-40F4-9FF0-164EED4A4F9B}" srcOrd="0" destOrd="0" presId="urn:microsoft.com/office/officeart/2005/8/layout/chevron2"/>
    <dgm:cxn modelId="{9EA294AB-BE4A-4411-AF6C-E2281C0CFE6F}" type="presOf" srcId="{F65AE345-85F0-43D0-A0FC-1DA09C98FFEF}" destId="{C5BD1822-88F1-4F97-B2FB-25AD23499C32}" srcOrd="0" destOrd="0" presId="urn:microsoft.com/office/officeart/2005/8/layout/chevron2"/>
    <dgm:cxn modelId="{D4BBF8C2-55AF-495F-964D-E239D24779E6}" srcId="{EB0AB577-6AFA-427F-AFEE-A8D0DA47E110}" destId="{69441D34-3368-4AC4-A1F3-C9B897F147D0}" srcOrd="0" destOrd="0" parTransId="{48A3D79A-F249-48E8-80B8-47B8048BDF89}" sibTransId="{95A57A45-0974-4E2E-AEE6-AAB655C0E160}"/>
    <dgm:cxn modelId="{7AA58039-2BFD-4E9A-999D-5E45D92D1EC3}" type="presOf" srcId="{4EE8323F-341F-4204-BEC2-7667C3586681}" destId="{A91666C9-0708-4B83-81D3-7A24C432DDB4}" srcOrd="0" destOrd="0" presId="urn:microsoft.com/office/officeart/2005/8/layout/chevron2"/>
    <dgm:cxn modelId="{8F03E806-0EFF-4008-80AE-F4FAA2F23B69}" type="presParOf" srcId="{35DF8C6D-4D6B-4668-82D1-18FCEF0B5852}" destId="{D9491B67-400A-4FAF-83C2-3DEFC15BD76F}" srcOrd="0" destOrd="0" presId="urn:microsoft.com/office/officeart/2005/8/layout/chevron2"/>
    <dgm:cxn modelId="{B3DE833B-81A0-4F3D-AC6A-1DEA2A6DF1B8}" type="presParOf" srcId="{D9491B67-400A-4FAF-83C2-3DEFC15BD76F}" destId="{A91666C9-0708-4B83-81D3-7A24C432DDB4}" srcOrd="0" destOrd="0" presId="urn:microsoft.com/office/officeart/2005/8/layout/chevron2"/>
    <dgm:cxn modelId="{8A74A29E-D175-4B2C-82CB-8DC437457228}" type="presParOf" srcId="{D9491B67-400A-4FAF-83C2-3DEFC15BD76F}" destId="{F4209ED6-DB03-410C-B923-3983D9414D71}" srcOrd="1" destOrd="0" presId="urn:microsoft.com/office/officeart/2005/8/layout/chevron2"/>
    <dgm:cxn modelId="{DB207FEC-6BF5-4CB3-BF64-50358B2EFFB5}" type="presParOf" srcId="{35DF8C6D-4D6B-4668-82D1-18FCEF0B5852}" destId="{769381B0-3A62-4C5E-BD53-E708E7D99ED8}" srcOrd="1" destOrd="0" presId="urn:microsoft.com/office/officeart/2005/8/layout/chevron2"/>
    <dgm:cxn modelId="{ED7C4049-C59F-4E63-94FF-2B8036899B4F}" type="presParOf" srcId="{35DF8C6D-4D6B-4668-82D1-18FCEF0B5852}" destId="{7B433E75-641D-49C9-BDD0-2D46528073F1}" srcOrd="2" destOrd="0" presId="urn:microsoft.com/office/officeart/2005/8/layout/chevron2"/>
    <dgm:cxn modelId="{35363932-4F05-4237-961A-741CCAD3F6D1}" type="presParOf" srcId="{7B433E75-641D-49C9-BDD0-2D46528073F1}" destId="{8D9545EC-40A7-40F4-9FF0-164EED4A4F9B}" srcOrd="0" destOrd="0" presId="urn:microsoft.com/office/officeart/2005/8/layout/chevron2"/>
    <dgm:cxn modelId="{8857837A-B415-4710-A59E-22B367AEAB46}" type="presParOf" srcId="{7B433E75-641D-49C9-BDD0-2D46528073F1}" destId="{C5BD1822-88F1-4F97-B2FB-25AD23499C32}" srcOrd="1" destOrd="0" presId="urn:microsoft.com/office/officeart/2005/8/layout/chevron2"/>
    <dgm:cxn modelId="{020ADB18-D3A5-4FF4-A816-02847C3B50EE}" type="presParOf" srcId="{35DF8C6D-4D6B-4668-82D1-18FCEF0B5852}" destId="{BFBBB023-2A0B-4D21-AE5A-1CB0FAB9C496}" srcOrd="3" destOrd="0" presId="urn:microsoft.com/office/officeart/2005/8/layout/chevron2"/>
    <dgm:cxn modelId="{599881AC-5A4F-43E1-8DA4-900310B6D8BB}" type="presParOf" srcId="{35DF8C6D-4D6B-4668-82D1-18FCEF0B5852}" destId="{B52EBAC6-8A7C-4BEA-890C-6AB743EA7D76}" srcOrd="4" destOrd="0" presId="urn:microsoft.com/office/officeart/2005/8/layout/chevron2"/>
    <dgm:cxn modelId="{D04F7B3D-6F0F-48B7-82C4-D8B037B932C5}" type="presParOf" srcId="{B52EBAC6-8A7C-4BEA-890C-6AB743EA7D76}" destId="{5D173E41-1712-452B-AC6A-99754174E5A8}" srcOrd="0" destOrd="0" presId="urn:microsoft.com/office/officeart/2005/8/layout/chevron2"/>
    <dgm:cxn modelId="{05786DF9-7C25-4F4A-9F47-8A687AFBC2D6}" type="presParOf" srcId="{B52EBAC6-8A7C-4BEA-890C-6AB743EA7D76}" destId="{472C399A-176A-43C3-95BE-345F79CC28B5}"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8F67A03F-C079-42F9-88BD-40C1CD9FF7FB}" type="doc">
      <dgm:prSet loTypeId="urn:microsoft.com/office/officeart/2005/8/layout/bList2" loCatId="list" qsTypeId="urn:microsoft.com/office/officeart/2005/8/quickstyle/simple1" qsCatId="simple" csTypeId="urn:microsoft.com/office/officeart/2005/8/colors/accent1_2" csCatId="accent1" phldr="1"/>
      <dgm:spPr/>
    </dgm:pt>
    <dgm:pt modelId="{A2D83AC6-F4F8-4E1A-9C91-643757EE453C}">
      <dgm:prSet phldrT="[文本]"/>
      <dgm:spPr/>
      <dgm:t>
        <a:bodyPr/>
        <a:lstStyle/>
        <a:p>
          <a:r>
            <a:rPr lang="zh-CN" altLang="en-US" dirty="0" smtClean="0"/>
            <a:t>主体</a:t>
          </a:r>
          <a:endParaRPr lang="zh-CN" altLang="en-US" dirty="0"/>
        </a:p>
      </dgm:t>
    </dgm:pt>
    <dgm:pt modelId="{D502A72E-9945-4B13-AF98-D3531905F5CA}" type="parTrans" cxnId="{730FE461-9252-4423-AF85-21E0C5A17065}">
      <dgm:prSet/>
      <dgm:spPr/>
      <dgm:t>
        <a:bodyPr/>
        <a:lstStyle/>
        <a:p>
          <a:endParaRPr lang="zh-CN" altLang="en-US"/>
        </a:p>
      </dgm:t>
    </dgm:pt>
    <dgm:pt modelId="{0ABC3EEA-56C1-4782-B3DA-39E43A36E169}" type="sibTrans" cxnId="{730FE461-9252-4423-AF85-21E0C5A17065}">
      <dgm:prSet/>
      <dgm:spPr/>
      <dgm:t>
        <a:bodyPr/>
        <a:lstStyle/>
        <a:p>
          <a:endParaRPr lang="zh-CN" altLang="en-US"/>
        </a:p>
      </dgm:t>
    </dgm:pt>
    <dgm:pt modelId="{78E7A38B-F484-4C30-8094-57B54B533819}">
      <dgm:prSet phldrT="[文本]"/>
      <dgm:spPr/>
      <dgm:t>
        <a:bodyPr/>
        <a:lstStyle/>
        <a:p>
          <a:r>
            <a:rPr lang="zh-CN" altLang="en-US" dirty="0" smtClean="0"/>
            <a:t>书式</a:t>
          </a:r>
          <a:endParaRPr lang="zh-CN" altLang="en-US" dirty="0"/>
        </a:p>
      </dgm:t>
    </dgm:pt>
    <dgm:pt modelId="{155BA6C0-5715-4C36-BF43-C8509C0B928E}" type="parTrans" cxnId="{CE002627-DEBD-4A6D-9702-5FE3439C28F0}">
      <dgm:prSet/>
      <dgm:spPr/>
      <dgm:t>
        <a:bodyPr/>
        <a:lstStyle/>
        <a:p>
          <a:endParaRPr lang="zh-CN" altLang="en-US"/>
        </a:p>
      </dgm:t>
    </dgm:pt>
    <dgm:pt modelId="{CD34A129-3506-4FE4-8C74-3AB0DA3B393C}" type="sibTrans" cxnId="{CE002627-DEBD-4A6D-9702-5FE3439C28F0}">
      <dgm:prSet/>
      <dgm:spPr/>
      <dgm:t>
        <a:bodyPr/>
        <a:lstStyle/>
        <a:p>
          <a:endParaRPr lang="zh-CN" altLang="en-US"/>
        </a:p>
      </dgm:t>
    </dgm:pt>
    <dgm:pt modelId="{FAB7D1BF-9F85-4524-92B6-F55402B640A7}">
      <dgm:prSet/>
      <dgm:spPr/>
      <dgm:t>
        <a:bodyPr/>
        <a:lstStyle/>
        <a:p>
          <a:r>
            <a:rPr lang="zh-CN" altLang="en-US" dirty="0" smtClean="0">
              <a:latin typeface="微软雅黑" pitchFamily="34" charset="-122"/>
              <a:ea typeface="微软雅黑" pitchFamily="34" charset="-122"/>
              <a:sym typeface="+mn-ea"/>
            </a:rPr>
            <a:t>撤三申请</a:t>
          </a:r>
          <a:r>
            <a:rPr lang="zh-CN" altLang="zh-CN" dirty="0" smtClean="0">
              <a:latin typeface="微软雅黑" pitchFamily="34" charset="-122"/>
              <a:ea typeface="微软雅黑" pitchFamily="34" charset="-122"/>
              <a:sym typeface="+mn-ea"/>
            </a:rPr>
            <a:t>主体</a:t>
          </a:r>
          <a:r>
            <a:rPr lang="zh-CN" altLang="en-US" dirty="0" smtClean="0">
              <a:latin typeface="微软雅黑" pitchFamily="34" charset="-122"/>
              <a:ea typeface="微软雅黑" pitchFamily="34" charset="-122"/>
              <a:sym typeface="+mn-ea"/>
            </a:rPr>
            <a:t>为</a:t>
          </a:r>
          <a:r>
            <a:rPr lang="zh-CN" altLang="zh-CN" dirty="0" smtClean="0">
              <a:latin typeface="微软雅黑" pitchFamily="34" charset="-122"/>
              <a:ea typeface="微软雅黑" pitchFamily="34" charset="-122"/>
              <a:sym typeface="+mn-ea"/>
            </a:rPr>
            <a:t>任何单位或者个人，受理主体为商标局。</a:t>
          </a:r>
          <a:endParaRPr lang="zh-CN" altLang="en-US" dirty="0">
            <a:latin typeface="微软雅黑" pitchFamily="34" charset="-122"/>
            <a:ea typeface="微软雅黑" pitchFamily="34" charset="-122"/>
          </a:endParaRPr>
        </a:p>
      </dgm:t>
    </dgm:pt>
    <dgm:pt modelId="{8C6719FB-6DBF-4492-811E-BC03C9CA9EB5}" type="parTrans" cxnId="{7AC5937D-8B2F-4E15-B296-1615BD7D1862}">
      <dgm:prSet/>
      <dgm:spPr/>
      <dgm:t>
        <a:bodyPr/>
        <a:lstStyle/>
        <a:p>
          <a:endParaRPr lang="zh-CN" altLang="en-US"/>
        </a:p>
      </dgm:t>
    </dgm:pt>
    <dgm:pt modelId="{C23C5409-F022-4DE2-BD79-FC9860BDB939}" type="sibTrans" cxnId="{7AC5937D-8B2F-4E15-B296-1615BD7D1862}">
      <dgm:prSet/>
      <dgm:spPr/>
      <dgm:t>
        <a:bodyPr/>
        <a:lstStyle/>
        <a:p>
          <a:endParaRPr lang="zh-CN" altLang="en-US"/>
        </a:p>
      </dgm:t>
    </dgm:pt>
    <dgm:pt modelId="{083692E5-9BA8-49BC-A565-96C98E18A7A7}">
      <dgm:prSet/>
      <dgm:spPr/>
      <dgm:t>
        <a:bodyPr/>
        <a:lstStyle/>
        <a:p>
          <a:r>
            <a:rPr lang="zh-CN" altLang="zh-CN" dirty="0" smtClean="0">
              <a:latin typeface="微软雅黑" pitchFamily="34" charset="-122"/>
              <a:ea typeface="微软雅黑" pitchFamily="34" charset="-122"/>
              <a:sym typeface="+mn-ea"/>
            </a:rPr>
            <a:t>申请撤三应该向商标局提交《撤销连续三年不使用注册商标申请书》，说明该商标不使用的有关情况。</a:t>
          </a:r>
          <a:r>
            <a:rPr lang="zh-CN" altLang="en-US" dirty="0" smtClean="0">
              <a:latin typeface="微软雅黑" pitchFamily="34" charset="-122"/>
              <a:ea typeface="微软雅黑" pitchFamily="34" charset="-122"/>
              <a:sym typeface="+mn-ea"/>
            </a:rPr>
            <a:t>若委托代理办理，需提交</a:t>
          </a:r>
          <a:r>
            <a:rPr lang="en-US" altLang="zh-CN" dirty="0" smtClean="0">
              <a:latin typeface="微软雅黑" pitchFamily="34" charset="-122"/>
              <a:ea typeface="微软雅黑" pitchFamily="34" charset="-122"/>
              <a:sym typeface="+mn-ea"/>
            </a:rPr>
            <a:t>《</a:t>
          </a:r>
          <a:r>
            <a:rPr lang="zh-CN" altLang="en-US" dirty="0" smtClean="0">
              <a:latin typeface="微软雅黑" pitchFamily="34" charset="-122"/>
              <a:ea typeface="微软雅黑" pitchFamily="34" charset="-122"/>
              <a:sym typeface="+mn-ea"/>
            </a:rPr>
            <a:t>商标代理委托书</a:t>
          </a:r>
          <a:r>
            <a:rPr lang="en-US" altLang="zh-CN" dirty="0" smtClean="0">
              <a:latin typeface="微软雅黑" pitchFamily="34" charset="-122"/>
              <a:ea typeface="微软雅黑" pitchFamily="34" charset="-122"/>
              <a:sym typeface="+mn-ea"/>
            </a:rPr>
            <a:t>》</a:t>
          </a:r>
          <a:r>
            <a:rPr lang="zh-CN" altLang="en-US" dirty="0" smtClean="0">
              <a:latin typeface="微软雅黑" pitchFamily="34" charset="-122"/>
              <a:ea typeface="微软雅黑" pitchFamily="34" charset="-122"/>
              <a:sym typeface="+mn-ea"/>
            </a:rPr>
            <a:t>。</a:t>
          </a:r>
          <a:endParaRPr lang="zh-CN" altLang="en-US" dirty="0">
            <a:latin typeface="微软雅黑" pitchFamily="34" charset="-122"/>
            <a:ea typeface="微软雅黑" pitchFamily="34" charset="-122"/>
          </a:endParaRPr>
        </a:p>
      </dgm:t>
    </dgm:pt>
    <dgm:pt modelId="{62E817EF-D207-4BF0-89B1-F6933A5350E7}" type="parTrans" cxnId="{D87DDD8A-724F-42A8-BA1B-14011D8A9735}">
      <dgm:prSet/>
      <dgm:spPr/>
      <dgm:t>
        <a:bodyPr/>
        <a:lstStyle/>
        <a:p>
          <a:endParaRPr lang="zh-CN" altLang="en-US"/>
        </a:p>
      </dgm:t>
    </dgm:pt>
    <dgm:pt modelId="{256BF327-C393-4ED7-8A52-A60ED4ED79D6}" type="sibTrans" cxnId="{D87DDD8A-724F-42A8-BA1B-14011D8A9735}">
      <dgm:prSet/>
      <dgm:spPr/>
      <dgm:t>
        <a:bodyPr/>
        <a:lstStyle/>
        <a:p>
          <a:endParaRPr lang="zh-CN" altLang="en-US"/>
        </a:p>
      </dgm:t>
    </dgm:pt>
    <dgm:pt modelId="{42CA1AA5-F678-46C6-BC8F-D554637EC5B7}">
      <dgm:prSet/>
      <dgm:spPr/>
      <dgm:t>
        <a:bodyPr/>
        <a:lstStyle/>
        <a:p>
          <a:r>
            <a:rPr lang="zh-CN" altLang="en-US" dirty="0" smtClean="0"/>
            <a:t>结论</a:t>
          </a:r>
          <a:endParaRPr lang="zh-CN" altLang="en-US" dirty="0"/>
        </a:p>
      </dgm:t>
    </dgm:pt>
    <dgm:pt modelId="{7A5B7E69-EC6F-4BEE-AAC7-7AA920B2266C}" type="parTrans" cxnId="{A7FCF215-F452-4507-A0A4-D08D4286AA5B}">
      <dgm:prSet/>
      <dgm:spPr/>
      <dgm:t>
        <a:bodyPr/>
        <a:lstStyle/>
        <a:p>
          <a:endParaRPr lang="zh-CN" altLang="en-US"/>
        </a:p>
      </dgm:t>
    </dgm:pt>
    <dgm:pt modelId="{82EA34EA-6B68-4C46-8C8D-B90761369B69}" type="sibTrans" cxnId="{A7FCF215-F452-4507-A0A4-D08D4286AA5B}">
      <dgm:prSet/>
      <dgm:spPr/>
      <dgm:t>
        <a:bodyPr/>
        <a:lstStyle/>
        <a:p>
          <a:endParaRPr lang="zh-CN" altLang="en-US"/>
        </a:p>
      </dgm:t>
    </dgm:pt>
    <dgm:pt modelId="{8E942BA0-D5BB-4A7C-9816-CF48FE64B45A}">
      <dgm:prSet/>
      <dgm:spPr/>
      <dgm:t>
        <a:bodyPr/>
        <a:lstStyle/>
        <a:p>
          <a:r>
            <a:rPr lang="zh-CN" altLang="en-US" dirty="0" smtClean="0">
              <a:latin typeface="微软雅黑" pitchFamily="34" charset="-122"/>
              <a:ea typeface="微软雅黑" pitchFamily="34" charset="-122"/>
              <a:cs typeface="仿宋" panose="02010609060101010101" charset="-122"/>
              <a:sym typeface="+mn-ea"/>
            </a:rPr>
            <a:t>商标局</a:t>
          </a:r>
          <a:r>
            <a:rPr lang="zh-CN" altLang="zh-CN" dirty="0" smtClean="0">
              <a:latin typeface="微软雅黑" pitchFamily="34" charset="-122"/>
              <a:ea typeface="微软雅黑" pitchFamily="34" charset="-122"/>
              <a:cs typeface="仿宋" panose="02010609060101010101" charset="-122"/>
              <a:sym typeface="+mn-ea"/>
            </a:rPr>
            <a:t>对撤</a:t>
          </a:r>
          <a:r>
            <a:rPr lang="zh-CN" altLang="en-US" dirty="0" smtClean="0">
              <a:latin typeface="微软雅黑" pitchFamily="34" charset="-122"/>
              <a:ea typeface="微软雅黑" pitchFamily="34" charset="-122"/>
              <a:cs typeface="仿宋" panose="02010609060101010101" charset="-122"/>
              <a:sym typeface="+mn-ea"/>
            </a:rPr>
            <a:t>三</a:t>
          </a:r>
          <a:r>
            <a:rPr lang="zh-CN" altLang="zh-CN" dirty="0" smtClean="0">
              <a:latin typeface="微软雅黑" pitchFamily="34" charset="-122"/>
              <a:ea typeface="微软雅黑" pitchFamily="34" charset="-122"/>
              <a:cs typeface="仿宋" panose="02010609060101010101" charset="-122"/>
              <a:sym typeface="+mn-ea"/>
            </a:rPr>
            <a:t>申请进行形式审查，依法作出受理、补正和不予受理决定</a:t>
          </a:r>
          <a:r>
            <a:rPr lang="zh-CN" altLang="en-US" dirty="0" smtClean="0">
              <a:latin typeface="微软雅黑" pitchFamily="34" charset="-122"/>
              <a:ea typeface="微软雅黑" pitchFamily="34" charset="-122"/>
              <a:cs typeface="仿宋" panose="02010609060101010101" charset="-122"/>
              <a:sym typeface="+mn-ea"/>
            </a:rPr>
            <a:t>。</a:t>
          </a:r>
          <a:endParaRPr lang="zh-CN" altLang="en-US" dirty="0">
            <a:latin typeface="微软雅黑" pitchFamily="34" charset="-122"/>
            <a:ea typeface="微软雅黑" pitchFamily="34" charset="-122"/>
          </a:endParaRPr>
        </a:p>
      </dgm:t>
    </dgm:pt>
    <dgm:pt modelId="{415FA090-E165-4A8A-B9B6-C2C51004D810}" type="parTrans" cxnId="{0FBB978D-23DB-4667-973D-41C01962AE6C}">
      <dgm:prSet/>
      <dgm:spPr/>
      <dgm:t>
        <a:bodyPr/>
        <a:lstStyle/>
        <a:p>
          <a:endParaRPr lang="zh-CN" altLang="en-US"/>
        </a:p>
      </dgm:t>
    </dgm:pt>
    <dgm:pt modelId="{33A9673B-941A-4EBD-A6DC-70F09784C3B0}" type="sibTrans" cxnId="{0FBB978D-23DB-4667-973D-41C01962AE6C}">
      <dgm:prSet/>
      <dgm:spPr/>
      <dgm:t>
        <a:bodyPr/>
        <a:lstStyle/>
        <a:p>
          <a:endParaRPr lang="zh-CN" altLang="en-US"/>
        </a:p>
      </dgm:t>
    </dgm:pt>
    <dgm:pt modelId="{D6FB8E83-C971-4823-BCA1-403A1AFF174A}" type="pres">
      <dgm:prSet presAssocID="{8F67A03F-C079-42F9-88BD-40C1CD9FF7FB}" presName="diagram" presStyleCnt="0">
        <dgm:presLayoutVars>
          <dgm:dir/>
          <dgm:animLvl val="lvl"/>
          <dgm:resizeHandles val="exact"/>
        </dgm:presLayoutVars>
      </dgm:prSet>
      <dgm:spPr/>
    </dgm:pt>
    <dgm:pt modelId="{94530430-DBBD-4050-89B0-8F6A7B319AA4}" type="pres">
      <dgm:prSet presAssocID="{A2D83AC6-F4F8-4E1A-9C91-643757EE453C}" presName="compNode" presStyleCnt="0"/>
      <dgm:spPr/>
    </dgm:pt>
    <dgm:pt modelId="{D0827146-6B67-46C5-B1DC-6D60BB6EC432}" type="pres">
      <dgm:prSet presAssocID="{A2D83AC6-F4F8-4E1A-9C91-643757EE453C}" presName="childRect" presStyleLbl="bgAcc1" presStyleIdx="0" presStyleCnt="3">
        <dgm:presLayoutVars>
          <dgm:bulletEnabled val="1"/>
        </dgm:presLayoutVars>
      </dgm:prSet>
      <dgm:spPr/>
      <dgm:t>
        <a:bodyPr/>
        <a:lstStyle/>
        <a:p>
          <a:endParaRPr lang="zh-CN" altLang="en-US"/>
        </a:p>
      </dgm:t>
    </dgm:pt>
    <dgm:pt modelId="{C41E008D-EEAC-4DC3-B5C2-2D5AE7EDA1D1}" type="pres">
      <dgm:prSet presAssocID="{A2D83AC6-F4F8-4E1A-9C91-643757EE453C}" presName="parentText" presStyleLbl="node1" presStyleIdx="0" presStyleCnt="0">
        <dgm:presLayoutVars>
          <dgm:chMax val="0"/>
          <dgm:bulletEnabled val="1"/>
        </dgm:presLayoutVars>
      </dgm:prSet>
      <dgm:spPr/>
      <dgm:t>
        <a:bodyPr/>
        <a:lstStyle/>
        <a:p>
          <a:endParaRPr lang="zh-CN" altLang="en-US"/>
        </a:p>
      </dgm:t>
    </dgm:pt>
    <dgm:pt modelId="{63F2FFAC-4FF8-430E-8442-13F5DFBB1892}" type="pres">
      <dgm:prSet presAssocID="{A2D83AC6-F4F8-4E1A-9C91-643757EE453C}" presName="parentRect" presStyleLbl="alignNode1" presStyleIdx="0" presStyleCnt="3"/>
      <dgm:spPr/>
      <dgm:t>
        <a:bodyPr/>
        <a:lstStyle/>
        <a:p>
          <a:endParaRPr lang="zh-CN" altLang="en-US"/>
        </a:p>
      </dgm:t>
    </dgm:pt>
    <dgm:pt modelId="{CFC0538A-D239-4A5F-A769-C26B8670E4DE}" type="pres">
      <dgm:prSet presAssocID="{A2D83AC6-F4F8-4E1A-9C91-643757EE453C}" presName="adorn" presStyleLbl="fgAccFollowNode1" presStyleIdx="0" presStyleCnt="3"/>
      <dgm:spPr/>
    </dgm:pt>
    <dgm:pt modelId="{4D3C324D-2910-4BB7-A012-284E9A3F5B65}" type="pres">
      <dgm:prSet presAssocID="{0ABC3EEA-56C1-4782-B3DA-39E43A36E169}" presName="sibTrans" presStyleLbl="sibTrans2D1" presStyleIdx="0" presStyleCnt="0"/>
      <dgm:spPr/>
      <dgm:t>
        <a:bodyPr/>
        <a:lstStyle/>
        <a:p>
          <a:endParaRPr lang="zh-CN" altLang="en-US"/>
        </a:p>
      </dgm:t>
    </dgm:pt>
    <dgm:pt modelId="{AD822C1C-737C-475A-A764-A091B5DEC346}" type="pres">
      <dgm:prSet presAssocID="{78E7A38B-F484-4C30-8094-57B54B533819}" presName="compNode" presStyleCnt="0"/>
      <dgm:spPr/>
    </dgm:pt>
    <dgm:pt modelId="{357F503B-4E50-4FB7-A61A-BE2CBF26BFC6}" type="pres">
      <dgm:prSet presAssocID="{78E7A38B-F484-4C30-8094-57B54B533819}" presName="childRect" presStyleLbl="bgAcc1" presStyleIdx="1" presStyleCnt="3">
        <dgm:presLayoutVars>
          <dgm:bulletEnabled val="1"/>
        </dgm:presLayoutVars>
      </dgm:prSet>
      <dgm:spPr/>
      <dgm:t>
        <a:bodyPr/>
        <a:lstStyle/>
        <a:p>
          <a:endParaRPr lang="zh-CN" altLang="en-US"/>
        </a:p>
      </dgm:t>
    </dgm:pt>
    <dgm:pt modelId="{CE6852F2-4D0F-426E-A9DB-5FDBF43B9E68}" type="pres">
      <dgm:prSet presAssocID="{78E7A38B-F484-4C30-8094-57B54B533819}" presName="parentText" presStyleLbl="node1" presStyleIdx="0" presStyleCnt="0">
        <dgm:presLayoutVars>
          <dgm:chMax val="0"/>
          <dgm:bulletEnabled val="1"/>
        </dgm:presLayoutVars>
      </dgm:prSet>
      <dgm:spPr/>
      <dgm:t>
        <a:bodyPr/>
        <a:lstStyle/>
        <a:p>
          <a:endParaRPr lang="zh-CN" altLang="en-US"/>
        </a:p>
      </dgm:t>
    </dgm:pt>
    <dgm:pt modelId="{21186979-7D1F-4A7D-9332-7134E5293EAF}" type="pres">
      <dgm:prSet presAssocID="{78E7A38B-F484-4C30-8094-57B54B533819}" presName="parentRect" presStyleLbl="alignNode1" presStyleIdx="1" presStyleCnt="3"/>
      <dgm:spPr/>
      <dgm:t>
        <a:bodyPr/>
        <a:lstStyle/>
        <a:p>
          <a:endParaRPr lang="zh-CN" altLang="en-US"/>
        </a:p>
      </dgm:t>
    </dgm:pt>
    <dgm:pt modelId="{0F298E9B-BB90-4FE1-81DA-228583721B36}" type="pres">
      <dgm:prSet presAssocID="{78E7A38B-F484-4C30-8094-57B54B533819}" presName="adorn" presStyleLbl="fgAccFollowNode1" presStyleIdx="1" presStyleCnt="3"/>
      <dgm:spPr/>
    </dgm:pt>
    <dgm:pt modelId="{61500EB8-5EBD-4202-8EE9-9D30D5AAA367}" type="pres">
      <dgm:prSet presAssocID="{CD34A129-3506-4FE4-8C74-3AB0DA3B393C}" presName="sibTrans" presStyleLbl="sibTrans2D1" presStyleIdx="0" presStyleCnt="0"/>
      <dgm:spPr/>
      <dgm:t>
        <a:bodyPr/>
        <a:lstStyle/>
        <a:p>
          <a:endParaRPr lang="zh-CN" altLang="en-US"/>
        </a:p>
      </dgm:t>
    </dgm:pt>
    <dgm:pt modelId="{C5E01033-0AFC-475C-8093-C9A6402B56F6}" type="pres">
      <dgm:prSet presAssocID="{42CA1AA5-F678-46C6-BC8F-D554637EC5B7}" presName="compNode" presStyleCnt="0"/>
      <dgm:spPr/>
    </dgm:pt>
    <dgm:pt modelId="{79C44AA3-2B11-4ACD-B62B-6C50C08811FD}" type="pres">
      <dgm:prSet presAssocID="{42CA1AA5-F678-46C6-BC8F-D554637EC5B7}" presName="childRect" presStyleLbl="bgAcc1" presStyleIdx="2" presStyleCnt="3">
        <dgm:presLayoutVars>
          <dgm:bulletEnabled val="1"/>
        </dgm:presLayoutVars>
      </dgm:prSet>
      <dgm:spPr/>
      <dgm:t>
        <a:bodyPr/>
        <a:lstStyle/>
        <a:p>
          <a:endParaRPr lang="zh-CN" altLang="en-US"/>
        </a:p>
      </dgm:t>
    </dgm:pt>
    <dgm:pt modelId="{386EE760-4F8B-434C-9444-6C02C146F5C7}" type="pres">
      <dgm:prSet presAssocID="{42CA1AA5-F678-46C6-BC8F-D554637EC5B7}" presName="parentText" presStyleLbl="node1" presStyleIdx="0" presStyleCnt="0">
        <dgm:presLayoutVars>
          <dgm:chMax val="0"/>
          <dgm:bulletEnabled val="1"/>
        </dgm:presLayoutVars>
      </dgm:prSet>
      <dgm:spPr/>
      <dgm:t>
        <a:bodyPr/>
        <a:lstStyle/>
        <a:p>
          <a:endParaRPr lang="zh-CN" altLang="en-US"/>
        </a:p>
      </dgm:t>
    </dgm:pt>
    <dgm:pt modelId="{201A611D-4E16-4117-973B-C5C17E791D27}" type="pres">
      <dgm:prSet presAssocID="{42CA1AA5-F678-46C6-BC8F-D554637EC5B7}" presName="parentRect" presStyleLbl="alignNode1" presStyleIdx="2" presStyleCnt="3"/>
      <dgm:spPr/>
      <dgm:t>
        <a:bodyPr/>
        <a:lstStyle/>
        <a:p>
          <a:endParaRPr lang="zh-CN" altLang="en-US"/>
        </a:p>
      </dgm:t>
    </dgm:pt>
    <dgm:pt modelId="{51CEFCD1-558D-41D6-B5A8-B959EE08A1DE}" type="pres">
      <dgm:prSet presAssocID="{42CA1AA5-F678-46C6-BC8F-D554637EC5B7}" presName="adorn" presStyleLbl="fgAccFollowNode1" presStyleIdx="2" presStyleCnt="3"/>
      <dgm:spPr/>
    </dgm:pt>
  </dgm:ptLst>
  <dgm:cxnLst>
    <dgm:cxn modelId="{66BC9B9E-4A01-4E07-9C3F-338463EBAC17}" type="presOf" srcId="{FAB7D1BF-9F85-4524-92B6-F55402B640A7}" destId="{D0827146-6B67-46C5-B1DC-6D60BB6EC432}" srcOrd="0" destOrd="0" presId="urn:microsoft.com/office/officeart/2005/8/layout/bList2"/>
    <dgm:cxn modelId="{7AC5937D-8B2F-4E15-B296-1615BD7D1862}" srcId="{A2D83AC6-F4F8-4E1A-9C91-643757EE453C}" destId="{FAB7D1BF-9F85-4524-92B6-F55402B640A7}" srcOrd="0" destOrd="0" parTransId="{8C6719FB-6DBF-4492-811E-BC03C9CA9EB5}" sibTransId="{C23C5409-F022-4DE2-BD79-FC9860BDB939}"/>
    <dgm:cxn modelId="{750F8937-047D-4BB9-8CBA-C1E2F2C00BF6}" type="presOf" srcId="{083692E5-9BA8-49BC-A565-96C98E18A7A7}" destId="{357F503B-4E50-4FB7-A61A-BE2CBF26BFC6}" srcOrd="0" destOrd="0" presId="urn:microsoft.com/office/officeart/2005/8/layout/bList2"/>
    <dgm:cxn modelId="{C81E3A74-653D-4106-B06A-46CAF5611E02}" type="presOf" srcId="{78E7A38B-F484-4C30-8094-57B54B533819}" destId="{21186979-7D1F-4A7D-9332-7134E5293EAF}" srcOrd="1" destOrd="0" presId="urn:microsoft.com/office/officeart/2005/8/layout/bList2"/>
    <dgm:cxn modelId="{0FBB978D-23DB-4667-973D-41C01962AE6C}" srcId="{42CA1AA5-F678-46C6-BC8F-D554637EC5B7}" destId="{8E942BA0-D5BB-4A7C-9816-CF48FE64B45A}" srcOrd="0" destOrd="0" parTransId="{415FA090-E165-4A8A-B9B6-C2C51004D810}" sibTransId="{33A9673B-941A-4EBD-A6DC-70F09784C3B0}"/>
    <dgm:cxn modelId="{6EF608DB-49BC-4553-A5BD-53CCDDCB0854}" type="presOf" srcId="{42CA1AA5-F678-46C6-BC8F-D554637EC5B7}" destId="{386EE760-4F8B-434C-9444-6C02C146F5C7}" srcOrd="0" destOrd="0" presId="urn:microsoft.com/office/officeart/2005/8/layout/bList2"/>
    <dgm:cxn modelId="{B6B028D5-9FD7-4B65-BC90-EBD781F37349}" type="presOf" srcId="{42CA1AA5-F678-46C6-BC8F-D554637EC5B7}" destId="{201A611D-4E16-4117-973B-C5C17E791D27}" srcOrd="1" destOrd="0" presId="urn:microsoft.com/office/officeart/2005/8/layout/bList2"/>
    <dgm:cxn modelId="{9208D789-5950-4C8A-A4CA-B5FE9C2E5386}" type="presOf" srcId="{CD34A129-3506-4FE4-8C74-3AB0DA3B393C}" destId="{61500EB8-5EBD-4202-8EE9-9D30D5AAA367}" srcOrd="0" destOrd="0" presId="urn:microsoft.com/office/officeart/2005/8/layout/bList2"/>
    <dgm:cxn modelId="{319EB828-0FDE-4D74-B4C2-40356A8486D2}" type="presOf" srcId="{0ABC3EEA-56C1-4782-B3DA-39E43A36E169}" destId="{4D3C324D-2910-4BB7-A012-284E9A3F5B65}" srcOrd="0" destOrd="0" presId="urn:microsoft.com/office/officeart/2005/8/layout/bList2"/>
    <dgm:cxn modelId="{A7FCF215-F452-4507-A0A4-D08D4286AA5B}" srcId="{8F67A03F-C079-42F9-88BD-40C1CD9FF7FB}" destId="{42CA1AA5-F678-46C6-BC8F-D554637EC5B7}" srcOrd="2" destOrd="0" parTransId="{7A5B7E69-EC6F-4BEE-AAC7-7AA920B2266C}" sibTransId="{82EA34EA-6B68-4C46-8C8D-B90761369B69}"/>
    <dgm:cxn modelId="{5DF49CF2-4972-4E18-8F6B-832A7F7FF80F}" type="presOf" srcId="{8E942BA0-D5BB-4A7C-9816-CF48FE64B45A}" destId="{79C44AA3-2B11-4ACD-B62B-6C50C08811FD}" srcOrd="0" destOrd="0" presId="urn:microsoft.com/office/officeart/2005/8/layout/bList2"/>
    <dgm:cxn modelId="{D87DDD8A-724F-42A8-BA1B-14011D8A9735}" srcId="{78E7A38B-F484-4C30-8094-57B54B533819}" destId="{083692E5-9BA8-49BC-A565-96C98E18A7A7}" srcOrd="0" destOrd="0" parTransId="{62E817EF-D207-4BF0-89B1-F6933A5350E7}" sibTransId="{256BF327-C393-4ED7-8A52-A60ED4ED79D6}"/>
    <dgm:cxn modelId="{730FE461-9252-4423-AF85-21E0C5A17065}" srcId="{8F67A03F-C079-42F9-88BD-40C1CD9FF7FB}" destId="{A2D83AC6-F4F8-4E1A-9C91-643757EE453C}" srcOrd="0" destOrd="0" parTransId="{D502A72E-9945-4B13-AF98-D3531905F5CA}" sibTransId="{0ABC3EEA-56C1-4782-B3DA-39E43A36E169}"/>
    <dgm:cxn modelId="{CE002627-DEBD-4A6D-9702-5FE3439C28F0}" srcId="{8F67A03F-C079-42F9-88BD-40C1CD9FF7FB}" destId="{78E7A38B-F484-4C30-8094-57B54B533819}" srcOrd="1" destOrd="0" parTransId="{155BA6C0-5715-4C36-BF43-C8509C0B928E}" sibTransId="{CD34A129-3506-4FE4-8C74-3AB0DA3B393C}"/>
    <dgm:cxn modelId="{0392719F-7281-4D88-AA79-5CD51EB42EBA}" type="presOf" srcId="{A2D83AC6-F4F8-4E1A-9C91-643757EE453C}" destId="{C41E008D-EEAC-4DC3-B5C2-2D5AE7EDA1D1}" srcOrd="0" destOrd="0" presId="urn:microsoft.com/office/officeart/2005/8/layout/bList2"/>
    <dgm:cxn modelId="{D5B47B1A-6B2C-43E7-9B2C-4472359B41D9}" type="presOf" srcId="{78E7A38B-F484-4C30-8094-57B54B533819}" destId="{CE6852F2-4D0F-426E-A9DB-5FDBF43B9E68}" srcOrd="0" destOrd="0" presId="urn:microsoft.com/office/officeart/2005/8/layout/bList2"/>
    <dgm:cxn modelId="{0EEE13D9-52CF-470B-BD72-ABDF5979CCA6}" type="presOf" srcId="{8F67A03F-C079-42F9-88BD-40C1CD9FF7FB}" destId="{D6FB8E83-C971-4823-BCA1-403A1AFF174A}" srcOrd="0" destOrd="0" presId="urn:microsoft.com/office/officeart/2005/8/layout/bList2"/>
    <dgm:cxn modelId="{A322C8BC-F947-4311-8D57-7FE8B1C1EAF3}" type="presOf" srcId="{A2D83AC6-F4F8-4E1A-9C91-643757EE453C}" destId="{63F2FFAC-4FF8-430E-8442-13F5DFBB1892}" srcOrd="1" destOrd="0" presId="urn:microsoft.com/office/officeart/2005/8/layout/bList2"/>
    <dgm:cxn modelId="{2D85E09E-1CA6-426F-9C89-FC15C95AC559}" type="presParOf" srcId="{D6FB8E83-C971-4823-BCA1-403A1AFF174A}" destId="{94530430-DBBD-4050-89B0-8F6A7B319AA4}" srcOrd="0" destOrd="0" presId="urn:microsoft.com/office/officeart/2005/8/layout/bList2"/>
    <dgm:cxn modelId="{85FE9357-CBF5-4108-A88E-7A84497969D9}" type="presParOf" srcId="{94530430-DBBD-4050-89B0-8F6A7B319AA4}" destId="{D0827146-6B67-46C5-B1DC-6D60BB6EC432}" srcOrd="0" destOrd="0" presId="urn:microsoft.com/office/officeart/2005/8/layout/bList2"/>
    <dgm:cxn modelId="{629BEB33-8D6C-45B6-B54F-026A801A33C8}" type="presParOf" srcId="{94530430-DBBD-4050-89B0-8F6A7B319AA4}" destId="{C41E008D-EEAC-4DC3-B5C2-2D5AE7EDA1D1}" srcOrd="1" destOrd="0" presId="urn:microsoft.com/office/officeart/2005/8/layout/bList2"/>
    <dgm:cxn modelId="{EA24E22E-AE25-4A6F-B3F9-16DC81C1B9F7}" type="presParOf" srcId="{94530430-DBBD-4050-89B0-8F6A7B319AA4}" destId="{63F2FFAC-4FF8-430E-8442-13F5DFBB1892}" srcOrd="2" destOrd="0" presId="urn:microsoft.com/office/officeart/2005/8/layout/bList2"/>
    <dgm:cxn modelId="{98865260-CD92-4037-9881-B400B5FA7A4C}" type="presParOf" srcId="{94530430-DBBD-4050-89B0-8F6A7B319AA4}" destId="{CFC0538A-D239-4A5F-A769-C26B8670E4DE}" srcOrd="3" destOrd="0" presId="urn:microsoft.com/office/officeart/2005/8/layout/bList2"/>
    <dgm:cxn modelId="{562F0667-2CD4-42E4-90E8-7423D5DBC40F}" type="presParOf" srcId="{D6FB8E83-C971-4823-BCA1-403A1AFF174A}" destId="{4D3C324D-2910-4BB7-A012-284E9A3F5B65}" srcOrd="1" destOrd="0" presId="urn:microsoft.com/office/officeart/2005/8/layout/bList2"/>
    <dgm:cxn modelId="{9EA63984-9022-4A0D-BA38-E82FA445F3A0}" type="presParOf" srcId="{D6FB8E83-C971-4823-BCA1-403A1AFF174A}" destId="{AD822C1C-737C-475A-A764-A091B5DEC346}" srcOrd="2" destOrd="0" presId="urn:microsoft.com/office/officeart/2005/8/layout/bList2"/>
    <dgm:cxn modelId="{1C8A1CE8-13FE-4E1D-B4F9-B0E30B257B3A}" type="presParOf" srcId="{AD822C1C-737C-475A-A764-A091B5DEC346}" destId="{357F503B-4E50-4FB7-A61A-BE2CBF26BFC6}" srcOrd="0" destOrd="0" presId="urn:microsoft.com/office/officeart/2005/8/layout/bList2"/>
    <dgm:cxn modelId="{E09A5C1F-F8BD-4991-9744-F986E80E60C7}" type="presParOf" srcId="{AD822C1C-737C-475A-A764-A091B5DEC346}" destId="{CE6852F2-4D0F-426E-A9DB-5FDBF43B9E68}" srcOrd="1" destOrd="0" presId="urn:microsoft.com/office/officeart/2005/8/layout/bList2"/>
    <dgm:cxn modelId="{0FACE53B-4A95-4A93-BCE6-05A512C7F2EE}" type="presParOf" srcId="{AD822C1C-737C-475A-A764-A091B5DEC346}" destId="{21186979-7D1F-4A7D-9332-7134E5293EAF}" srcOrd="2" destOrd="0" presId="urn:microsoft.com/office/officeart/2005/8/layout/bList2"/>
    <dgm:cxn modelId="{E76B1919-8B43-483A-A183-761633EF4BCA}" type="presParOf" srcId="{AD822C1C-737C-475A-A764-A091B5DEC346}" destId="{0F298E9B-BB90-4FE1-81DA-228583721B36}" srcOrd="3" destOrd="0" presId="urn:microsoft.com/office/officeart/2005/8/layout/bList2"/>
    <dgm:cxn modelId="{B5E62E6F-750A-488C-9087-183E2E7B1089}" type="presParOf" srcId="{D6FB8E83-C971-4823-BCA1-403A1AFF174A}" destId="{61500EB8-5EBD-4202-8EE9-9D30D5AAA367}" srcOrd="3" destOrd="0" presId="urn:microsoft.com/office/officeart/2005/8/layout/bList2"/>
    <dgm:cxn modelId="{D1C4ECFA-24EF-4976-A800-94971E373EC3}" type="presParOf" srcId="{D6FB8E83-C971-4823-BCA1-403A1AFF174A}" destId="{C5E01033-0AFC-475C-8093-C9A6402B56F6}" srcOrd="4" destOrd="0" presId="urn:microsoft.com/office/officeart/2005/8/layout/bList2"/>
    <dgm:cxn modelId="{3425E1E9-06B8-4360-8F28-D18CD5B19676}" type="presParOf" srcId="{C5E01033-0AFC-475C-8093-C9A6402B56F6}" destId="{79C44AA3-2B11-4ACD-B62B-6C50C08811FD}" srcOrd="0" destOrd="0" presId="urn:microsoft.com/office/officeart/2005/8/layout/bList2"/>
    <dgm:cxn modelId="{1C107686-3C9E-4E17-AAF0-61C940904EF0}" type="presParOf" srcId="{C5E01033-0AFC-475C-8093-C9A6402B56F6}" destId="{386EE760-4F8B-434C-9444-6C02C146F5C7}" srcOrd="1" destOrd="0" presId="urn:microsoft.com/office/officeart/2005/8/layout/bList2"/>
    <dgm:cxn modelId="{6E2E7526-14D5-48C7-8798-E200E065DF64}" type="presParOf" srcId="{C5E01033-0AFC-475C-8093-C9A6402B56F6}" destId="{201A611D-4E16-4117-973B-C5C17E791D27}" srcOrd="2" destOrd="0" presId="urn:microsoft.com/office/officeart/2005/8/layout/bList2"/>
    <dgm:cxn modelId="{4D862CE4-6D77-474E-A1F8-F74C6EBD3CED}" type="presParOf" srcId="{C5E01033-0AFC-475C-8093-C9A6402B56F6}" destId="{51CEFCD1-558D-41D6-B5A8-B959EE08A1DE}" srcOrd="3" destOrd="0" presId="urn:microsoft.com/office/officeart/2005/8/layout/bList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C7B962-C9A4-478D-966C-9FBD1EF00B37}" type="datetimeFigureOut">
              <a:rPr lang="zh-CN" altLang="en-US" smtClean="0"/>
              <a:pPr/>
              <a:t>2021/10/9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18DED9-E371-4122-BAE7-9C821284B5A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273845"/>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2" y="273845"/>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5"/>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2"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1"/>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BA1772A-1574-44D0-ACDB-1BB16E1136E0}" type="datetimeFigureOut">
              <a:rPr lang="zh-CN" altLang="en-US" smtClean="0"/>
              <a:pPr/>
              <a:t>2021/10/9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5E96FB3-B65F-425A-9E3D-67CA3186D832}"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9DA3"/>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1BA1772A-1574-44D0-ACDB-1BB16E1136E0}" type="datetimeFigureOut">
              <a:rPr lang="zh-CN" altLang="en-US" smtClean="0"/>
              <a:pPr/>
              <a:t>2021/10/9</a:t>
            </a:fld>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A5E96FB3-B65F-425A-9E3D-67CA3186D832}"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diagramData" Target="../diagrams/data2.xml"/><Relationship Id="rId7"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wmf"/></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84800" y="246951"/>
            <a:ext cx="8543925" cy="4619120"/>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4"/>
          <p:cNvSpPr/>
          <p:nvPr/>
        </p:nvSpPr>
        <p:spPr>
          <a:xfrm flipV="1">
            <a:off x="2686050"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flipV="1">
            <a:off x="4052796" y="3436194"/>
            <a:ext cx="1021271" cy="865626"/>
          </a:xfrm>
          <a:custGeom>
            <a:avLst/>
            <a:gdLst>
              <a:gd name="connsiteX0" fmla="*/ 0 w 1338835"/>
              <a:gd name="connsiteY0" fmla="*/ 1154168 h 1154168"/>
              <a:gd name="connsiteX1" fmla="*/ 1338835 w 1338835"/>
              <a:gd name="connsiteY1" fmla="*/ 1154168 h 1154168"/>
              <a:gd name="connsiteX2" fmla="*/ 669417 w 1338835"/>
              <a:gd name="connsiteY2" fmla="*/ 0 h 1154168"/>
              <a:gd name="connsiteX3" fmla="*/ 0 w 1338835"/>
              <a:gd name="connsiteY3" fmla="*/ 1154168 h 1154168"/>
              <a:gd name="connsiteX0-1" fmla="*/ 1247395 w 1247395"/>
              <a:gd name="connsiteY0-2" fmla="*/ 1154168 h 1245608"/>
              <a:gd name="connsiteX1-3" fmla="*/ 577977 w 1247395"/>
              <a:gd name="connsiteY1-4" fmla="*/ 0 h 1245608"/>
              <a:gd name="connsiteX2-5" fmla="*/ 0 w 1247395"/>
              <a:gd name="connsiteY2-6" fmla="*/ 1245608 h 1245608"/>
              <a:gd name="connsiteX0-7" fmla="*/ 1361695 w 1361695"/>
              <a:gd name="connsiteY0-8" fmla="*/ 1154168 h 1154168"/>
              <a:gd name="connsiteX1-9" fmla="*/ 692277 w 1361695"/>
              <a:gd name="connsiteY1-10" fmla="*/ 0 h 1154168"/>
              <a:gd name="connsiteX2-11" fmla="*/ 0 w 1361695"/>
              <a:gd name="connsiteY2-12" fmla="*/ 1150358 h 1154168"/>
            </a:gdLst>
            <a:ahLst/>
            <a:cxnLst>
              <a:cxn ang="0">
                <a:pos x="connsiteX0-1" y="connsiteY0-2"/>
              </a:cxn>
              <a:cxn ang="0">
                <a:pos x="connsiteX1-3" y="connsiteY1-4"/>
              </a:cxn>
              <a:cxn ang="0">
                <a:pos x="connsiteX2-5" y="connsiteY2-6"/>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任意多边形 6"/>
          <p:cNvSpPr/>
          <p:nvPr/>
        </p:nvSpPr>
        <p:spPr>
          <a:xfrm flipV="1">
            <a:off x="2887825"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任意多边形 7"/>
          <p:cNvSpPr/>
          <p:nvPr/>
        </p:nvSpPr>
        <p:spPr>
          <a:xfrm flipV="1">
            <a:off x="4195527" y="3557638"/>
            <a:ext cx="750093" cy="644169"/>
          </a:xfrm>
          <a:custGeom>
            <a:avLst/>
            <a:gdLst>
              <a:gd name="connsiteX0" fmla="*/ 0 w 996314"/>
              <a:gd name="connsiteY0" fmla="*/ 858892 h 858892"/>
              <a:gd name="connsiteX1" fmla="*/ 996314 w 996314"/>
              <a:gd name="connsiteY1" fmla="*/ 858892 h 858892"/>
              <a:gd name="connsiteX2" fmla="*/ 498157 w 996314"/>
              <a:gd name="connsiteY2" fmla="*/ 0 h 858892"/>
              <a:gd name="connsiteX3" fmla="*/ 0 w 996314"/>
              <a:gd name="connsiteY3" fmla="*/ 858892 h 858892"/>
              <a:gd name="connsiteX0-1" fmla="*/ 904874 w 904874"/>
              <a:gd name="connsiteY0-2" fmla="*/ 858892 h 950332"/>
              <a:gd name="connsiteX1-3" fmla="*/ 406717 w 904874"/>
              <a:gd name="connsiteY1-4" fmla="*/ 0 h 950332"/>
              <a:gd name="connsiteX2-5" fmla="*/ 0 w 904874"/>
              <a:gd name="connsiteY2-6" fmla="*/ 950332 h 950332"/>
              <a:gd name="connsiteX0-7" fmla="*/ 1000124 w 1000124"/>
              <a:gd name="connsiteY0-8" fmla="*/ 858892 h 858892"/>
              <a:gd name="connsiteX1-9" fmla="*/ 501967 w 1000124"/>
              <a:gd name="connsiteY1-10" fmla="*/ 0 h 858892"/>
              <a:gd name="connsiteX2-11" fmla="*/ 0 w 1000124"/>
              <a:gd name="connsiteY2-12" fmla="*/ 855082 h 858892"/>
            </a:gdLst>
            <a:ahLst/>
            <a:cxnLst>
              <a:cxn ang="0">
                <a:pos x="connsiteX0-1" y="connsiteY0-2"/>
              </a:cxn>
              <a:cxn ang="0">
                <a:pos x="connsiteX1-3" y="connsiteY1-4"/>
              </a:cxn>
              <a:cxn ang="0">
                <a:pos x="connsiteX2-5" y="connsiteY2-6"/>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任意多边形 8"/>
          <p:cNvSpPr/>
          <p:nvPr/>
        </p:nvSpPr>
        <p:spPr>
          <a:xfrm flipH="1" flipV="1">
            <a:off x="5154762"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2" name="任意多边形 11"/>
          <p:cNvSpPr/>
          <p:nvPr/>
        </p:nvSpPr>
        <p:spPr>
          <a:xfrm flipH="1" flipV="1">
            <a:off x="5152746"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12"/>
          <p:cNvSpPr txBox="1"/>
          <p:nvPr/>
        </p:nvSpPr>
        <p:spPr>
          <a:xfrm>
            <a:off x="1071563" y="2174477"/>
            <a:ext cx="7136606" cy="623248"/>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3600" b="1" dirty="0" smtClean="0">
                <a:solidFill>
                  <a:schemeClr val="bg1"/>
                </a:solidFill>
                <a:latin typeface="微软雅黑" panose="020B0503020204020204" pitchFamily="34" charset="-122"/>
                <a:ea typeface="微软雅黑" panose="020B0503020204020204" pitchFamily="34" charset="-122"/>
              </a:rPr>
              <a:t>撤销连续三年不使用注册商标简述</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6" name="文本框 6"/>
          <p:cNvSpPr txBox="1"/>
          <p:nvPr/>
        </p:nvSpPr>
        <p:spPr>
          <a:xfrm>
            <a:off x="2813815" y="3054052"/>
            <a:ext cx="3542537" cy="434161"/>
          </a:xfrm>
          <a:prstGeom prst="round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100" dirty="0" smtClean="0">
                <a:solidFill>
                  <a:schemeClr val="bg1"/>
                </a:solidFill>
                <a:latin typeface="微软雅黑" panose="020B0503020204020204" pitchFamily="34" charset="-122"/>
                <a:ea typeface="微软雅黑" panose="020B0503020204020204" pitchFamily="34" charset="-122"/>
              </a:rPr>
              <a:t>审查四处  胡彬宇</a:t>
            </a:r>
            <a:endParaRPr lang="zh-CN" altLang="en-US" sz="2100"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585859" y="1224018"/>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60884" y="941355"/>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88906" y="3665571"/>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193599" y="3989562"/>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cstate="print"/>
          <a:srcRect/>
          <a:stretch>
            <a:fillRect/>
          </a:stretch>
        </p:blipFill>
        <p:spPr bwMode="auto">
          <a:xfrm>
            <a:off x="264457" y="22521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57958"/>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8283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7259" y="1421607"/>
            <a:ext cx="7236619" cy="2870016"/>
          </a:xfrm>
          <a:prstGeom prst="rect">
            <a:avLst/>
          </a:prstGeom>
          <a:noFill/>
        </p:spPr>
        <p:txBody>
          <a:bodyPr wrap="square" lIns="68580" tIns="34290" rIns="68580" bIns="34290" rtlCol="0">
            <a:spAutoFit/>
          </a:bodyPr>
          <a:lstStyle/>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实施条例之第六十七条 </a:t>
            </a:r>
            <a:r>
              <a:rPr lang="zh-CN" altLang="en-US" dirty="0" smtClean="0">
                <a:latin typeface="微软雅黑" pitchFamily="34" charset="-122"/>
                <a:ea typeface="微软雅黑" pitchFamily="34" charset="-122"/>
              </a:rPr>
              <a:t>（不使用正当理由）</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下列情形属于商标法第四十九条规定的正当理由：</a:t>
            </a:r>
          </a:p>
          <a:p>
            <a:r>
              <a:rPr lang="zh-CN" altLang="en-US" dirty="0" smtClean="0">
                <a:latin typeface="微软雅黑" pitchFamily="34" charset="-122"/>
                <a:ea typeface="微软雅黑" pitchFamily="34" charset="-122"/>
              </a:rPr>
              <a:t>       （一）不可抗力；</a:t>
            </a:r>
          </a:p>
          <a:p>
            <a:r>
              <a:rPr lang="zh-CN" altLang="en-US" dirty="0" smtClean="0">
                <a:latin typeface="微软雅黑" pitchFamily="34" charset="-122"/>
                <a:ea typeface="微软雅黑" pitchFamily="34" charset="-122"/>
              </a:rPr>
              <a:t>       （二）</a:t>
            </a:r>
            <a:r>
              <a:rPr lang="zh-CN" altLang="en-US" dirty="0" smtClean="0">
                <a:latin typeface="微软雅黑" pitchFamily="34" charset="-122"/>
                <a:ea typeface="微软雅黑" pitchFamily="34" charset="-122"/>
                <a:hlinkClick r:id="" action="ppaction://noaction"/>
              </a:rPr>
              <a:t>政府政策性限制</a:t>
            </a:r>
            <a:r>
              <a:rPr lang="zh-CN" altLang="en-US" dirty="0" smtClean="0">
                <a:latin typeface="微软雅黑" pitchFamily="34" charset="-122"/>
                <a:ea typeface="微软雅黑" pitchFamily="34" charset="-122"/>
              </a:rPr>
              <a:t>；</a:t>
            </a:r>
          </a:p>
          <a:p>
            <a:r>
              <a:rPr lang="zh-CN" altLang="en-US" dirty="0" smtClean="0">
                <a:latin typeface="微软雅黑" pitchFamily="34" charset="-122"/>
                <a:ea typeface="微软雅黑" pitchFamily="34" charset="-122"/>
              </a:rPr>
              <a:t>       （三）破产清算；</a:t>
            </a:r>
          </a:p>
          <a:p>
            <a:r>
              <a:rPr lang="zh-CN" altLang="en-US" dirty="0" smtClean="0">
                <a:latin typeface="微软雅黑" pitchFamily="34" charset="-122"/>
                <a:ea typeface="微软雅黑" pitchFamily="34" charset="-122"/>
              </a:rPr>
              <a:t>       （四）其他不可归责于商标注册人的正当事由。</a:t>
            </a:r>
            <a:endParaRPr lang="en-US" altLang="zh-CN" dirty="0" smtClean="0">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实施条例之第六十八条 </a:t>
            </a:r>
            <a:r>
              <a:rPr lang="zh-CN" altLang="en-US" dirty="0" smtClean="0">
                <a:latin typeface="微软雅黑" pitchFamily="34" charset="-122"/>
                <a:ea typeface="微软雅黑" pitchFamily="34" charset="-122"/>
              </a:rPr>
              <a:t>（部分撤销）</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商标局、商标评审委员会撤销注册商标或者宣告注册商标无效，撤销或者宣告无效的理由仅及于部分指定商品的，对在该部分指定商品上使用的商标注册予以撤销或者宣告无效。</a:t>
            </a:r>
          </a:p>
          <a:p>
            <a:endParaRPr lang="zh-CN" altLang="en-US" dirty="0">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67237" y="32427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xEl>
                                              <p:pRg st="9" end="9"/>
                                            </p:txEl>
                                          </p:spTgt>
                                        </p:tgtEl>
                                        <p:attrNameLst>
                                          <p:attrName>style.visibility</p:attrName>
                                        </p:attrNameLst>
                                      </p:cBhvr>
                                      <p:to>
                                        <p:strVal val="visible"/>
                                      </p:to>
                                    </p:set>
                                    <p:anim calcmode="lin" valueType="num">
                                      <p:cBhvr additive="base">
                                        <p:cTn id="49"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851" y="2850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0" y="413659"/>
            <a:ext cx="429663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97765" y="510433"/>
            <a:ext cx="4110056" cy="346249"/>
          </a:xfrm>
          <a:prstGeom prst="rect">
            <a:avLst/>
          </a:prstGeom>
        </p:spPr>
        <p:txBody>
          <a:bodyPr wrap="square" lIns="68580" tIns="34290" rIns="68580" bIns="34290">
            <a:spAutoFit/>
          </a:bodyPr>
          <a:lstStyle/>
          <a:p>
            <a:pPr marL="0" lvl="1"/>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案例：</a:t>
            </a:r>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hlinkClick r:id="rId2" action="ppaction://hlinksldjump"/>
              </a:rPr>
              <a:t>政府政策性限制</a:t>
            </a:r>
            <a:endParaRPr lang="zh-CN" altLang="zh-CN" sz="1800" dirty="0">
              <a:solidFill>
                <a:schemeClr val="bg1"/>
              </a:solidFill>
              <a:latin typeface="微软雅黑" panose="020B0503020204020204" pitchFamily="34" charset="-122"/>
              <a:ea typeface="微软雅黑" panose="020B0503020204020204" pitchFamily="34" charset="-122"/>
              <a:cs typeface="仿宋" panose="02010609060101010101" charset="-122"/>
            </a:endParaRPr>
          </a:p>
        </p:txBody>
      </p:sp>
      <p:pic>
        <p:nvPicPr>
          <p:cNvPr id="8" name="Picture 2"/>
          <p:cNvPicPr>
            <a:picLocks noChangeAspect="1" noChangeArrowheads="1"/>
          </p:cNvPicPr>
          <p:nvPr/>
        </p:nvPicPr>
        <p:blipFill>
          <a:blip r:embed="rId3" cstate="print"/>
          <a:srcRect/>
          <a:stretch>
            <a:fillRect/>
          </a:stretch>
        </p:blipFill>
        <p:spPr bwMode="auto">
          <a:xfrm>
            <a:off x="7312957" y="263314"/>
            <a:ext cx="1527090" cy="778932"/>
          </a:xfrm>
          <a:prstGeom prst="rect">
            <a:avLst/>
          </a:prstGeom>
          <a:noFill/>
          <a:ln w="9525">
            <a:noFill/>
            <a:miter lim="800000"/>
            <a:headEnd/>
            <a:tailEnd/>
          </a:ln>
          <a:effectLst/>
        </p:spPr>
      </p:pic>
      <p:sp>
        <p:nvSpPr>
          <p:cNvPr id="7" name="TextBox 6"/>
          <p:cNvSpPr txBox="1"/>
          <p:nvPr/>
        </p:nvSpPr>
        <p:spPr>
          <a:xfrm>
            <a:off x="640080" y="1196340"/>
            <a:ext cx="7414260" cy="2246769"/>
          </a:xfrm>
          <a:prstGeom prst="rect">
            <a:avLst/>
          </a:prstGeom>
          <a:noFill/>
        </p:spPr>
        <p:txBody>
          <a:bodyPr wrap="square" rtlCol="0">
            <a:spAutoFit/>
          </a:bodyPr>
          <a:lstStyle/>
          <a:p>
            <a:r>
              <a:rPr lang="zh-CN" altLang="en-US" dirty="0" smtClean="0">
                <a:solidFill>
                  <a:srgbClr val="067A80"/>
                </a:solidFill>
                <a:latin typeface="微软雅黑" pitchFamily="34" charset="-122"/>
                <a:ea typeface="微软雅黑" pitchFamily="34" charset="-122"/>
              </a:rPr>
              <a:t>       </a:t>
            </a:r>
            <a:r>
              <a:rPr lang="zh-CN" altLang="en-US" b="1" dirty="0" smtClean="0">
                <a:solidFill>
                  <a:srgbClr val="067A80"/>
                </a:solidFill>
                <a:latin typeface="微软雅黑" pitchFamily="34" charset="-122"/>
                <a:ea typeface="微软雅黑" pitchFamily="34" charset="-122"/>
              </a:rPr>
              <a:t>政策性限制</a:t>
            </a:r>
            <a:r>
              <a:rPr lang="zh-CN" altLang="en-US" dirty="0" smtClean="0">
                <a:latin typeface="微软雅黑" pitchFamily="34" charset="-122"/>
                <a:ea typeface="微软雅黑" pitchFamily="34" charset="-122"/>
              </a:rPr>
              <a:t>是对商品生产、销售的限制</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注册人自己无法改变政策性要求；对需要国家批准从业的领域，政策的程序审核不属于政策性限制。</a:t>
            </a:r>
            <a:endParaRPr lang="en-US" altLang="zh-CN" dirty="0" smtClean="0">
              <a:latin typeface="微软雅黑" pitchFamily="34" charset="-122"/>
              <a:ea typeface="微软雅黑" pitchFamily="34" charset="-122"/>
            </a:endParaRPr>
          </a:p>
          <a:p>
            <a:endParaRPr lang="en-US" altLang="zh-CN" dirty="0" smtClean="0">
              <a:solidFill>
                <a:srgbClr val="067A80"/>
              </a:solidFill>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       </a:t>
            </a:r>
            <a:r>
              <a:rPr lang="zh-CN" altLang="en-US" b="1" dirty="0" smtClean="0">
                <a:solidFill>
                  <a:srgbClr val="067A80"/>
                </a:solidFill>
                <a:latin typeface="微软雅黑" pitchFamily="34" charset="-122"/>
                <a:ea typeface="微软雅黑" pitchFamily="34" charset="-122"/>
              </a:rPr>
              <a:t>正例：</a:t>
            </a:r>
            <a:r>
              <a:rPr lang="zh-CN" altLang="en-US" dirty="0" smtClean="0">
                <a:latin typeface="微软雅黑" pitchFamily="34" charset="-122"/>
                <a:ea typeface="微软雅黑" pitchFamily="34" charset="-122"/>
              </a:rPr>
              <a:t>第</a:t>
            </a:r>
            <a:r>
              <a:rPr lang="en-US" altLang="zh-CN" dirty="0" smtClean="0">
                <a:latin typeface="微软雅黑" pitchFamily="34" charset="-122"/>
                <a:ea typeface="微软雅黑" pitchFamily="34" charset="-122"/>
              </a:rPr>
              <a:t>838072</a:t>
            </a:r>
            <a:r>
              <a:rPr lang="zh-CN" altLang="en-US" dirty="0" smtClean="0">
                <a:latin typeface="微软雅黑" pitchFamily="34" charset="-122"/>
                <a:ea typeface="微软雅黑" pitchFamily="34" charset="-122"/>
              </a:rPr>
              <a:t>号“宝岛”商标，注册人海南红塔卷烟有限责任公司举证说明，公司生产、销售香烟受控于国家烟草专卖局的安排与许可，因国家烟草专卖局暂时没有安排生产“宝岛”卷烟，导致注册人无法提供使用证据。最终该商标予以维持。</a:t>
            </a:r>
            <a:endParaRPr lang="en-US" altLang="zh-CN" dirty="0" smtClean="0">
              <a:latin typeface="微软雅黑" pitchFamily="34" charset="-122"/>
              <a:ea typeface="微软雅黑" pitchFamily="34" charset="-122"/>
            </a:endParaRPr>
          </a:p>
          <a:p>
            <a:endParaRPr lang="en-US" altLang="zh-CN" dirty="0" smtClean="0">
              <a:solidFill>
                <a:srgbClr val="067A80"/>
              </a:solidFill>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       </a:t>
            </a:r>
            <a:r>
              <a:rPr lang="zh-CN" altLang="en-US" b="1" dirty="0" smtClean="0">
                <a:solidFill>
                  <a:srgbClr val="067A80"/>
                </a:solidFill>
                <a:latin typeface="微软雅黑" pitchFamily="34" charset="-122"/>
                <a:ea typeface="微软雅黑" pitchFamily="34" charset="-122"/>
              </a:rPr>
              <a:t>反例：</a:t>
            </a:r>
            <a:r>
              <a:rPr lang="zh-CN" altLang="en-US" dirty="0" smtClean="0">
                <a:latin typeface="微软雅黑" pitchFamily="34" charset="-122"/>
                <a:ea typeface="微软雅黑" pitchFamily="34" charset="-122"/>
              </a:rPr>
              <a:t>第</a:t>
            </a:r>
            <a:r>
              <a:rPr lang="en-US" altLang="zh-CN" dirty="0" smtClean="0">
                <a:latin typeface="微软雅黑" pitchFamily="34" charset="-122"/>
                <a:ea typeface="微软雅黑" pitchFamily="34" charset="-122"/>
              </a:rPr>
              <a:t>3354878</a:t>
            </a:r>
            <a:r>
              <a:rPr lang="zh-CN" altLang="en-US" dirty="0" smtClean="0">
                <a:latin typeface="微软雅黑" pitchFamily="34" charset="-122"/>
                <a:ea typeface="微软雅黑" pitchFamily="34" charset="-122"/>
              </a:rPr>
              <a:t>号“惠誉”商标，注册人惠誉房地产有限公司以公司暂未取得金融领域的从业资格，故不能提供使用证据为由，请求维持该商标。经复审、一审、二审，最终该商标在诉争服务上的专用权被撤销。</a:t>
            </a:r>
            <a:endParaRPr lang="zh-CN" altLang="en-US" dirty="0">
              <a:latin typeface="微软雅黑" pitchFamily="34" charset="-122"/>
              <a:ea typeface="微软雅黑" pitchFamily="34" charset="-122"/>
            </a:endParaRPr>
          </a:p>
        </p:txBody>
      </p:sp>
    </p:spTree>
    <p:extLst>
      <p:ext uri="{BB962C8B-B14F-4D97-AF65-F5344CB8AC3E}">
        <p14:creationId xmlns="" xmlns:p14="http://schemas.microsoft.com/office/powerpoint/2010/main" val="4183922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blinds(horizontal)">
                                      <p:cBhvr>
                                        <p:cTn id="7" dur="500"/>
                                        <p:tgtEl>
                                          <p:spTgt spid="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blinds(horizontal)">
                                      <p:cBhvr>
                                        <p:cTn id="1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8283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7259" y="1421607"/>
            <a:ext cx="7236619" cy="2870016"/>
          </a:xfrm>
          <a:prstGeom prst="rect">
            <a:avLst/>
          </a:prstGeom>
          <a:noFill/>
        </p:spPr>
        <p:txBody>
          <a:bodyPr wrap="square" lIns="68580" tIns="34290" rIns="68580" bIns="34290" rtlCol="0">
            <a:spAutoFit/>
          </a:bodyPr>
          <a:lstStyle/>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实施条例之第六十七条 </a:t>
            </a:r>
            <a:r>
              <a:rPr lang="zh-CN" altLang="en-US" dirty="0" smtClean="0">
                <a:latin typeface="微软雅黑" pitchFamily="34" charset="-122"/>
                <a:ea typeface="微软雅黑" pitchFamily="34" charset="-122"/>
              </a:rPr>
              <a:t>（不使用正当理由）</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下列情形属于商标法第四十九条规定的正当理由：</a:t>
            </a:r>
          </a:p>
          <a:p>
            <a:r>
              <a:rPr lang="zh-CN" altLang="en-US" dirty="0" smtClean="0">
                <a:latin typeface="微软雅黑" pitchFamily="34" charset="-122"/>
                <a:ea typeface="微软雅黑" pitchFamily="34" charset="-122"/>
              </a:rPr>
              <a:t>       （一）不可抗力；</a:t>
            </a:r>
          </a:p>
          <a:p>
            <a:r>
              <a:rPr lang="zh-CN" altLang="en-US" dirty="0" smtClean="0">
                <a:latin typeface="微软雅黑" pitchFamily="34" charset="-122"/>
                <a:ea typeface="微软雅黑" pitchFamily="34" charset="-122"/>
              </a:rPr>
              <a:t>       （二）</a:t>
            </a:r>
            <a:r>
              <a:rPr lang="zh-CN" altLang="en-US" dirty="0" smtClean="0">
                <a:latin typeface="微软雅黑" pitchFamily="34" charset="-122"/>
                <a:ea typeface="微软雅黑" pitchFamily="34" charset="-122"/>
                <a:hlinkClick r:id="" action="ppaction://noaction"/>
              </a:rPr>
              <a:t>政府政策性限制</a:t>
            </a:r>
            <a:r>
              <a:rPr lang="zh-CN" altLang="en-US" dirty="0" smtClean="0">
                <a:latin typeface="微软雅黑" pitchFamily="34" charset="-122"/>
                <a:ea typeface="微软雅黑" pitchFamily="34" charset="-122"/>
              </a:rPr>
              <a:t>；</a:t>
            </a:r>
          </a:p>
          <a:p>
            <a:r>
              <a:rPr lang="zh-CN" altLang="en-US" dirty="0" smtClean="0">
                <a:latin typeface="微软雅黑" pitchFamily="34" charset="-122"/>
                <a:ea typeface="微软雅黑" pitchFamily="34" charset="-122"/>
              </a:rPr>
              <a:t>       （三）破产清算；</a:t>
            </a:r>
          </a:p>
          <a:p>
            <a:r>
              <a:rPr lang="zh-CN" altLang="en-US" dirty="0" smtClean="0">
                <a:latin typeface="微软雅黑" pitchFamily="34" charset="-122"/>
                <a:ea typeface="微软雅黑" pitchFamily="34" charset="-122"/>
              </a:rPr>
              <a:t>       （四）其他不可归责于商标注册人的正当事由。</a:t>
            </a:r>
            <a:endParaRPr lang="en-US" altLang="zh-CN" dirty="0" smtClean="0">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实施条例之第六十八条 </a:t>
            </a:r>
            <a:r>
              <a:rPr lang="zh-CN" altLang="en-US" dirty="0" smtClean="0">
                <a:latin typeface="微软雅黑" pitchFamily="34" charset="-122"/>
                <a:ea typeface="微软雅黑" pitchFamily="34" charset="-122"/>
              </a:rPr>
              <a:t>（部分撤销）</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商标局、商标评审委员会撤销注册商标或者宣告注册商标无效，撤销或者宣告无效的理由仅及于部分指定商品的，对在该部分指定商品上使用的商标注册予以撤销或者宣告无效。</a:t>
            </a:r>
          </a:p>
          <a:p>
            <a:endParaRPr lang="zh-CN" altLang="en-US" dirty="0">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67237" y="324274"/>
            <a:ext cx="1527090" cy="778932"/>
          </a:xfrm>
          <a:prstGeom prst="rect">
            <a:avLst/>
          </a:prstGeom>
          <a:noFill/>
          <a:ln w="9525">
            <a:noFill/>
            <a:miter lim="800000"/>
            <a:headEnd/>
            <a:tailEnd/>
          </a:ln>
          <a:effectLst/>
        </p:spPr>
      </p:pic>
    </p:spTree>
    <p:extLst>
      <p:ext uri="{BB962C8B-B14F-4D97-AF65-F5344CB8AC3E}">
        <p14:creationId xmlns="" xmlns:p14="http://schemas.microsoft.com/office/powerpoint/2010/main" val="23589625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84800" y="272351"/>
            <a:ext cx="8543925" cy="4619120"/>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4"/>
          <p:cNvSpPr/>
          <p:nvPr/>
        </p:nvSpPr>
        <p:spPr>
          <a:xfrm flipV="1">
            <a:off x="2686050"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flipV="1">
            <a:off x="4052796" y="3436194"/>
            <a:ext cx="1021271" cy="865626"/>
          </a:xfrm>
          <a:custGeom>
            <a:avLst/>
            <a:gdLst>
              <a:gd name="connsiteX0" fmla="*/ 0 w 1338835"/>
              <a:gd name="connsiteY0" fmla="*/ 1154168 h 1154168"/>
              <a:gd name="connsiteX1" fmla="*/ 1338835 w 1338835"/>
              <a:gd name="connsiteY1" fmla="*/ 1154168 h 1154168"/>
              <a:gd name="connsiteX2" fmla="*/ 669417 w 1338835"/>
              <a:gd name="connsiteY2" fmla="*/ 0 h 1154168"/>
              <a:gd name="connsiteX3" fmla="*/ 0 w 1338835"/>
              <a:gd name="connsiteY3" fmla="*/ 1154168 h 1154168"/>
              <a:gd name="connsiteX0-1" fmla="*/ 1247395 w 1247395"/>
              <a:gd name="connsiteY0-2" fmla="*/ 1154168 h 1245608"/>
              <a:gd name="connsiteX1-3" fmla="*/ 577977 w 1247395"/>
              <a:gd name="connsiteY1-4" fmla="*/ 0 h 1245608"/>
              <a:gd name="connsiteX2-5" fmla="*/ 0 w 1247395"/>
              <a:gd name="connsiteY2-6" fmla="*/ 1245608 h 1245608"/>
              <a:gd name="connsiteX0-7" fmla="*/ 1361695 w 1361695"/>
              <a:gd name="connsiteY0-8" fmla="*/ 1154168 h 1154168"/>
              <a:gd name="connsiteX1-9" fmla="*/ 692277 w 1361695"/>
              <a:gd name="connsiteY1-10" fmla="*/ 0 h 1154168"/>
              <a:gd name="connsiteX2-11" fmla="*/ 0 w 1361695"/>
              <a:gd name="connsiteY2-12" fmla="*/ 1150358 h 1154168"/>
            </a:gdLst>
            <a:ahLst/>
            <a:cxnLst>
              <a:cxn ang="0">
                <a:pos x="connsiteX0-1" y="connsiteY0-2"/>
              </a:cxn>
              <a:cxn ang="0">
                <a:pos x="connsiteX1-3" y="connsiteY1-4"/>
              </a:cxn>
              <a:cxn ang="0">
                <a:pos x="connsiteX2-5" y="connsiteY2-6"/>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任意多边形 6"/>
          <p:cNvSpPr/>
          <p:nvPr/>
        </p:nvSpPr>
        <p:spPr>
          <a:xfrm flipV="1">
            <a:off x="2887825"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任意多边形 7"/>
          <p:cNvSpPr/>
          <p:nvPr/>
        </p:nvSpPr>
        <p:spPr>
          <a:xfrm flipV="1">
            <a:off x="4195527" y="3557638"/>
            <a:ext cx="750093" cy="644169"/>
          </a:xfrm>
          <a:custGeom>
            <a:avLst/>
            <a:gdLst>
              <a:gd name="connsiteX0" fmla="*/ 0 w 996314"/>
              <a:gd name="connsiteY0" fmla="*/ 858892 h 858892"/>
              <a:gd name="connsiteX1" fmla="*/ 996314 w 996314"/>
              <a:gd name="connsiteY1" fmla="*/ 858892 h 858892"/>
              <a:gd name="connsiteX2" fmla="*/ 498157 w 996314"/>
              <a:gd name="connsiteY2" fmla="*/ 0 h 858892"/>
              <a:gd name="connsiteX3" fmla="*/ 0 w 996314"/>
              <a:gd name="connsiteY3" fmla="*/ 858892 h 858892"/>
              <a:gd name="connsiteX0-1" fmla="*/ 904874 w 904874"/>
              <a:gd name="connsiteY0-2" fmla="*/ 858892 h 950332"/>
              <a:gd name="connsiteX1-3" fmla="*/ 406717 w 904874"/>
              <a:gd name="connsiteY1-4" fmla="*/ 0 h 950332"/>
              <a:gd name="connsiteX2-5" fmla="*/ 0 w 904874"/>
              <a:gd name="connsiteY2-6" fmla="*/ 950332 h 950332"/>
              <a:gd name="connsiteX0-7" fmla="*/ 1000124 w 1000124"/>
              <a:gd name="connsiteY0-8" fmla="*/ 858892 h 858892"/>
              <a:gd name="connsiteX1-9" fmla="*/ 501967 w 1000124"/>
              <a:gd name="connsiteY1-10" fmla="*/ 0 h 858892"/>
              <a:gd name="connsiteX2-11" fmla="*/ 0 w 1000124"/>
              <a:gd name="connsiteY2-12" fmla="*/ 855082 h 858892"/>
            </a:gdLst>
            <a:ahLst/>
            <a:cxnLst>
              <a:cxn ang="0">
                <a:pos x="connsiteX0-1" y="connsiteY0-2"/>
              </a:cxn>
              <a:cxn ang="0">
                <a:pos x="connsiteX1-3" y="connsiteY1-4"/>
              </a:cxn>
              <a:cxn ang="0">
                <a:pos x="connsiteX2-5" y="connsiteY2-6"/>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任意多边形 8"/>
          <p:cNvSpPr/>
          <p:nvPr/>
        </p:nvSpPr>
        <p:spPr>
          <a:xfrm flipH="1" flipV="1">
            <a:off x="5154762"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2" name="任意多边形 11"/>
          <p:cNvSpPr/>
          <p:nvPr/>
        </p:nvSpPr>
        <p:spPr>
          <a:xfrm flipH="1" flipV="1">
            <a:off x="5152746"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12"/>
          <p:cNvSpPr txBox="1"/>
          <p:nvPr/>
        </p:nvSpPr>
        <p:spPr>
          <a:xfrm>
            <a:off x="1116013" y="2326877"/>
            <a:ext cx="7136606"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二、撤销连续三年不使用注册商标的审查要点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585859" y="1224018"/>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60884" y="941355"/>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88906" y="3665571"/>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193599" y="3989562"/>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cstate="print"/>
          <a:srcRect/>
          <a:stretch>
            <a:fillRect/>
          </a:stretch>
        </p:blipFill>
        <p:spPr bwMode="auto">
          <a:xfrm>
            <a:off x="264457" y="22521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882" y="266534"/>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1801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sp>
        <p:nvSpPr>
          <p:cNvPr id="9" name="矩形 8"/>
          <p:cNvSpPr/>
          <p:nvPr/>
        </p:nvSpPr>
        <p:spPr>
          <a:xfrm>
            <a:off x="1035846" y="2014539"/>
            <a:ext cx="1857375" cy="621506"/>
          </a:xfrm>
          <a:prstGeom prst="rect">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9"/>
          <p:cNvSpPr/>
          <p:nvPr/>
        </p:nvSpPr>
        <p:spPr>
          <a:xfrm>
            <a:off x="3557590" y="2021683"/>
            <a:ext cx="1857375" cy="621506"/>
          </a:xfrm>
          <a:prstGeom prst="rect">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矩形 10"/>
          <p:cNvSpPr/>
          <p:nvPr/>
        </p:nvSpPr>
        <p:spPr>
          <a:xfrm>
            <a:off x="6065046" y="2014539"/>
            <a:ext cx="1857375" cy="621506"/>
          </a:xfrm>
          <a:prstGeom prst="rect">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矩形 11"/>
          <p:cNvSpPr/>
          <p:nvPr/>
        </p:nvSpPr>
        <p:spPr>
          <a:xfrm>
            <a:off x="1028702" y="3221833"/>
            <a:ext cx="1857375" cy="621506"/>
          </a:xfrm>
          <a:prstGeom prst="rect">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矩形 12"/>
          <p:cNvSpPr/>
          <p:nvPr/>
        </p:nvSpPr>
        <p:spPr>
          <a:xfrm>
            <a:off x="3550446" y="3214689"/>
            <a:ext cx="1857375" cy="621506"/>
          </a:xfrm>
          <a:prstGeom prst="rect">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nvSpPr>
        <p:spPr>
          <a:xfrm>
            <a:off x="6057900" y="3214689"/>
            <a:ext cx="1857375" cy="621506"/>
          </a:xfrm>
          <a:prstGeom prst="rect">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5" name="TextBox 14"/>
          <p:cNvSpPr txBox="1"/>
          <p:nvPr/>
        </p:nvSpPr>
        <p:spPr>
          <a:xfrm>
            <a:off x="1364457" y="2121695"/>
            <a:ext cx="1307306" cy="392415"/>
          </a:xfrm>
          <a:prstGeom prst="rect">
            <a:avLst/>
          </a:prstGeom>
          <a:noFill/>
        </p:spPr>
        <p:txBody>
          <a:bodyPr wrap="square" lIns="68580" tIns="34290" rIns="68580" bIns="34290" rtlCol="0">
            <a:spAutoFit/>
          </a:bodyPr>
          <a:lstStyle/>
          <a:p>
            <a:r>
              <a:rPr lang="zh-CN" altLang="en-US" sz="2100" dirty="0" smtClean="0">
                <a:latin typeface="微软雅黑" pitchFamily="34" charset="-122"/>
                <a:ea typeface="微软雅黑" pitchFamily="34" charset="-122"/>
              </a:rPr>
              <a:t>申请处理</a:t>
            </a:r>
            <a:endParaRPr lang="zh-CN" altLang="en-US" sz="2100" dirty="0">
              <a:latin typeface="微软雅黑" pitchFamily="34" charset="-122"/>
              <a:ea typeface="微软雅黑" pitchFamily="34" charset="-122"/>
            </a:endParaRPr>
          </a:p>
        </p:txBody>
      </p:sp>
      <p:sp>
        <p:nvSpPr>
          <p:cNvPr id="16" name="TextBox 15"/>
          <p:cNvSpPr txBox="1"/>
          <p:nvPr/>
        </p:nvSpPr>
        <p:spPr>
          <a:xfrm>
            <a:off x="3900490" y="2135982"/>
            <a:ext cx="1278731" cy="392415"/>
          </a:xfrm>
          <a:prstGeom prst="rect">
            <a:avLst/>
          </a:prstGeom>
          <a:noFill/>
        </p:spPr>
        <p:txBody>
          <a:bodyPr wrap="square" lIns="68580" tIns="34290" rIns="68580" bIns="34290" rtlCol="0">
            <a:spAutoFit/>
          </a:bodyPr>
          <a:lstStyle/>
          <a:p>
            <a:r>
              <a:rPr lang="zh-CN" altLang="en-US" sz="2100" dirty="0" smtClean="0">
                <a:latin typeface="微软雅黑" pitchFamily="34" charset="-122"/>
                <a:ea typeface="微软雅黑" pitchFamily="34" charset="-122"/>
              </a:rPr>
              <a:t>形审受理</a:t>
            </a:r>
            <a:endParaRPr lang="zh-CN" altLang="en-US" sz="2100" dirty="0">
              <a:latin typeface="微软雅黑" pitchFamily="34" charset="-122"/>
              <a:ea typeface="微软雅黑" pitchFamily="34" charset="-122"/>
            </a:endParaRPr>
          </a:p>
        </p:txBody>
      </p:sp>
      <p:sp>
        <p:nvSpPr>
          <p:cNvPr id="17" name="TextBox 16"/>
          <p:cNvSpPr txBox="1"/>
          <p:nvPr/>
        </p:nvSpPr>
        <p:spPr>
          <a:xfrm>
            <a:off x="6429375" y="2128839"/>
            <a:ext cx="1321594" cy="392415"/>
          </a:xfrm>
          <a:prstGeom prst="rect">
            <a:avLst/>
          </a:prstGeom>
          <a:noFill/>
        </p:spPr>
        <p:txBody>
          <a:bodyPr wrap="square" lIns="68580" tIns="34290" rIns="68580" bIns="34290" rtlCol="0">
            <a:spAutoFit/>
          </a:bodyPr>
          <a:lstStyle/>
          <a:p>
            <a:r>
              <a:rPr lang="zh-CN" altLang="en-US" sz="2100" dirty="0" smtClean="0">
                <a:latin typeface="微软雅黑" pitchFamily="34" charset="-122"/>
                <a:ea typeface="微软雅黑" pitchFamily="34" charset="-122"/>
              </a:rPr>
              <a:t>通知送达</a:t>
            </a:r>
            <a:endParaRPr lang="zh-CN" altLang="en-US" sz="2100" dirty="0">
              <a:latin typeface="微软雅黑" pitchFamily="34" charset="-122"/>
              <a:ea typeface="微软雅黑" pitchFamily="34" charset="-122"/>
            </a:endParaRPr>
          </a:p>
        </p:txBody>
      </p:sp>
      <p:sp>
        <p:nvSpPr>
          <p:cNvPr id="19" name="TextBox 18"/>
          <p:cNvSpPr txBox="1"/>
          <p:nvPr/>
        </p:nvSpPr>
        <p:spPr>
          <a:xfrm>
            <a:off x="6422231" y="3328989"/>
            <a:ext cx="1271588" cy="392415"/>
          </a:xfrm>
          <a:prstGeom prst="rect">
            <a:avLst/>
          </a:prstGeom>
          <a:noFill/>
        </p:spPr>
        <p:txBody>
          <a:bodyPr wrap="square" lIns="68580" tIns="34290" rIns="68580" bIns="34290" rtlCol="0">
            <a:spAutoFit/>
          </a:bodyPr>
          <a:lstStyle/>
          <a:p>
            <a:r>
              <a:rPr lang="zh-CN" altLang="en-US" sz="2100" dirty="0" smtClean="0">
                <a:latin typeface="微软雅黑" pitchFamily="34" charset="-122"/>
                <a:ea typeface="微软雅黑" pitchFamily="34" charset="-122"/>
              </a:rPr>
              <a:t>证据提交</a:t>
            </a:r>
            <a:endParaRPr lang="zh-CN" altLang="en-US" sz="2100" dirty="0">
              <a:latin typeface="微软雅黑" pitchFamily="34" charset="-122"/>
              <a:ea typeface="微软雅黑" pitchFamily="34" charset="-122"/>
            </a:endParaRPr>
          </a:p>
        </p:txBody>
      </p:sp>
      <p:sp>
        <p:nvSpPr>
          <p:cNvPr id="20" name="TextBox 19"/>
          <p:cNvSpPr txBox="1"/>
          <p:nvPr/>
        </p:nvSpPr>
        <p:spPr>
          <a:xfrm>
            <a:off x="3907632" y="3336132"/>
            <a:ext cx="1207294" cy="392415"/>
          </a:xfrm>
          <a:prstGeom prst="rect">
            <a:avLst/>
          </a:prstGeom>
          <a:noFill/>
        </p:spPr>
        <p:txBody>
          <a:bodyPr wrap="square" lIns="68580" tIns="34290" rIns="68580" bIns="34290" rtlCol="0">
            <a:spAutoFit/>
          </a:bodyPr>
          <a:lstStyle/>
          <a:p>
            <a:r>
              <a:rPr lang="zh-CN" altLang="en-US" sz="2100" dirty="0" smtClean="0">
                <a:latin typeface="微软雅黑" pitchFamily="34" charset="-122"/>
                <a:ea typeface="微软雅黑" pitchFamily="34" charset="-122"/>
              </a:rPr>
              <a:t>实质审查</a:t>
            </a:r>
            <a:endParaRPr lang="zh-CN" altLang="en-US" sz="2100" dirty="0">
              <a:latin typeface="微软雅黑" pitchFamily="34" charset="-122"/>
              <a:ea typeface="微软雅黑" pitchFamily="34" charset="-122"/>
            </a:endParaRPr>
          </a:p>
        </p:txBody>
      </p:sp>
      <p:sp>
        <p:nvSpPr>
          <p:cNvPr id="21" name="TextBox 20"/>
          <p:cNvSpPr txBox="1"/>
          <p:nvPr/>
        </p:nvSpPr>
        <p:spPr>
          <a:xfrm>
            <a:off x="1371600" y="3343276"/>
            <a:ext cx="1321594" cy="392415"/>
          </a:xfrm>
          <a:prstGeom prst="rect">
            <a:avLst/>
          </a:prstGeom>
          <a:noFill/>
        </p:spPr>
        <p:txBody>
          <a:bodyPr wrap="square" lIns="68580" tIns="34290" rIns="68580" bIns="34290" rtlCol="0">
            <a:spAutoFit/>
          </a:bodyPr>
          <a:lstStyle/>
          <a:p>
            <a:r>
              <a:rPr lang="zh-CN" altLang="en-US" sz="2100" dirty="0" smtClean="0">
                <a:latin typeface="微软雅黑" pitchFamily="34" charset="-122"/>
                <a:ea typeface="微软雅黑" pitchFamily="34" charset="-122"/>
              </a:rPr>
              <a:t>决定送达</a:t>
            </a:r>
            <a:endParaRPr lang="zh-CN" altLang="en-US" sz="2100" dirty="0">
              <a:latin typeface="微软雅黑" pitchFamily="34" charset="-122"/>
              <a:ea typeface="微软雅黑" pitchFamily="34" charset="-122"/>
            </a:endParaRPr>
          </a:p>
        </p:txBody>
      </p:sp>
      <p:sp>
        <p:nvSpPr>
          <p:cNvPr id="22" name="右箭头 21"/>
          <p:cNvSpPr/>
          <p:nvPr/>
        </p:nvSpPr>
        <p:spPr>
          <a:xfrm>
            <a:off x="3028950" y="2164556"/>
            <a:ext cx="407194" cy="314325"/>
          </a:xfrm>
          <a:prstGeom prst="rightArrow">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3" name="右箭头 22"/>
          <p:cNvSpPr/>
          <p:nvPr/>
        </p:nvSpPr>
        <p:spPr>
          <a:xfrm>
            <a:off x="5557838" y="2178845"/>
            <a:ext cx="407194" cy="314325"/>
          </a:xfrm>
          <a:prstGeom prst="rightArrow">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右箭头 23"/>
          <p:cNvSpPr/>
          <p:nvPr/>
        </p:nvSpPr>
        <p:spPr>
          <a:xfrm rot="10800000">
            <a:off x="3000375" y="3357563"/>
            <a:ext cx="407194" cy="314325"/>
          </a:xfrm>
          <a:prstGeom prst="rightArrow">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右箭头 24"/>
          <p:cNvSpPr/>
          <p:nvPr/>
        </p:nvSpPr>
        <p:spPr>
          <a:xfrm rot="10800000">
            <a:off x="5514975" y="3371851"/>
            <a:ext cx="407194" cy="314325"/>
          </a:xfrm>
          <a:prstGeom prst="rightArrow">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6" name="下箭头 25"/>
          <p:cNvSpPr/>
          <p:nvPr/>
        </p:nvSpPr>
        <p:spPr>
          <a:xfrm>
            <a:off x="6815139" y="2764631"/>
            <a:ext cx="421481" cy="357188"/>
          </a:xfrm>
          <a:prstGeom prst="downArrow">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TextBox 27"/>
          <p:cNvSpPr txBox="1"/>
          <p:nvPr/>
        </p:nvSpPr>
        <p:spPr>
          <a:xfrm>
            <a:off x="971550" y="1414464"/>
            <a:ext cx="1840230" cy="346249"/>
          </a:xfrm>
          <a:prstGeom prst="rect">
            <a:avLst/>
          </a:prstGeom>
          <a:noFill/>
        </p:spPr>
        <p:txBody>
          <a:bodyPr wrap="square" lIns="68580" tIns="34290" rIns="68580" bIns="34290" rtlCol="0">
            <a:spAutoFit/>
          </a:bodyPr>
          <a:lstStyle/>
          <a:p>
            <a:r>
              <a:rPr lang="zh-CN" altLang="en-US" sz="1800" b="1" dirty="0" smtClean="0">
                <a:solidFill>
                  <a:srgbClr val="067A80"/>
                </a:solidFill>
                <a:latin typeface="微软雅黑" pitchFamily="34" charset="-122"/>
                <a:ea typeface="微软雅黑" pitchFamily="34" charset="-122"/>
              </a:rPr>
              <a:t>撤三业务流程</a:t>
            </a:r>
            <a:r>
              <a:rPr lang="zh-CN" altLang="en-US" sz="1800" dirty="0" smtClean="0">
                <a:solidFill>
                  <a:srgbClr val="067A80"/>
                </a:solidFill>
                <a:latin typeface="微软雅黑" pitchFamily="34" charset="-122"/>
                <a:ea typeface="微软雅黑" pitchFamily="34" charset="-122"/>
              </a:rPr>
              <a:t>：</a:t>
            </a:r>
            <a:endParaRPr lang="zh-CN" altLang="en-US" sz="1800" dirty="0">
              <a:solidFill>
                <a:srgbClr val="067A80"/>
              </a:solidFill>
              <a:latin typeface="微软雅黑" pitchFamily="34" charset="-122"/>
              <a:ea typeface="微软雅黑" pitchFamily="34" charset="-122"/>
            </a:endParaRPr>
          </a:p>
        </p:txBody>
      </p:sp>
      <p:pic>
        <p:nvPicPr>
          <p:cNvPr id="30" name="Picture 2"/>
          <p:cNvPicPr>
            <a:picLocks noChangeAspect="1" noChangeArrowheads="1"/>
          </p:cNvPicPr>
          <p:nvPr/>
        </p:nvPicPr>
        <p:blipFill>
          <a:blip r:embed="rId2" cstate="print"/>
          <a:srcRect/>
          <a:stretch>
            <a:fillRect/>
          </a:stretch>
        </p:blipFill>
        <p:spPr bwMode="auto">
          <a:xfrm>
            <a:off x="7267237" y="29379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599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59996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838200" y="1432560"/>
            <a:ext cx="2583180" cy="523220"/>
          </a:xfrm>
          <a:prstGeom prst="rect">
            <a:avLst/>
          </a:prstGeom>
          <a:noFill/>
        </p:spPr>
        <p:txBody>
          <a:bodyPr wrap="square" rtlCol="0">
            <a:spAutoFit/>
          </a:bodyPr>
          <a:lstStyle/>
          <a:p>
            <a:pPr>
              <a:buFont typeface="Wingdings" pitchFamily="2" charset="2"/>
              <a:buChar char="l"/>
            </a:pPr>
            <a:r>
              <a:rPr lang="zh-CN" altLang="zh-CN" b="1" dirty="0" smtClean="0">
                <a:solidFill>
                  <a:srgbClr val="089DA3"/>
                </a:solidFill>
                <a:latin typeface="+mn-ea"/>
                <a:cs typeface="仿宋" panose="02010609060101010101" charset="-122"/>
                <a:sym typeface="+mn-ea"/>
              </a:rPr>
              <a:t>关于申请与受理</a:t>
            </a:r>
            <a:endParaRPr lang="zh-CN" altLang="zh-CN" b="1" dirty="0" smtClean="0">
              <a:solidFill>
                <a:srgbClr val="089DA3"/>
              </a:solidFill>
              <a:latin typeface="+mn-ea"/>
              <a:cs typeface="仿宋" panose="02010609060101010101" charset="-122"/>
            </a:endParaRPr>
          </a:p>
          <a:p>
            <a:pPr marR="0" defTabSz="914400">
              <a:buClrTx/>
              <a:buSzTx/>
              <a:buFont typeface="Arial" panose="020B0604020202020204" pitchFamily="34" charset="0"/>
              <a:defRPr/>
            </a:pPr>
            <a:r>
              <a:rPr lang="zh-CN" altLang="en-US" dirty="0" smtClean="0">
                <a:latin typeface="+mn-ea"/>
                <a:cs typeface="仿宋" panose="02010609060101010101" charset="-122"/>
                <a:sym typeface="+mn-ea"/>
              </a:rPr>
              <a:t>    </a:t>
            </a:r>
            <a:endParaRPr lang="zh-CN" altLang="en-US" dirty="0">
              <a:latin typeface="+mn-ea"/>
            </a:endParaRPr>
          </a:p>
        </p:txBody>
      </p:sp>
      <p:graphicFrame>
        <p:nvGraphicFramePr>
          <p:cNvPr id="16" name="图示 15"/>
          <p:cNvGraphicFramePr/>
          <p:nvPr/>
        </p:nvGraphicFramePr>
        <p:xfrm>
          <a:off x="973667" y="1337733"/>
          <a:ext cx="6807199"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C:\Program Files\Microsoft Office\MEDIA\CAGCAT10\j0195812.wmf"/>
          <p:cNvPicPr>
            <a:picLocks noChangeAspect="1" noChangeArrowheads="1"/>
          </p:cNvPicPr>
          <p:nvPr/>
        </p:nvPicPr>
        <p:blipFill>
          <a:blip r:embed="rId7"/>
          <a:srcRect/>
          <a:stretch>
            <a:fillRect/>
          </a:stretch>
        </p:blipFill>
        <p:spPr bwMode="auto">
          <a:xfrm>
            <a:off x="2491690" y="3471503"/>
            <a:ext cx="592323" cy="609430"/>
          </a:xfrm>
          <a:prstGeom prst="rect">
            <a:avLst/>
          </a:prstGeom>
          <a:noFill/>
        </p:spPr>
      </p:pic>
      <p:pic>
        <p:nvPicPr>
          <p:cNvPr id="2051" name="Picture 3" descr="C:\Program Files\Microsoft Office\MEDIA\CAGCAT10\j0195384.wmf"/>
          <p:cNvPicPr>
            <a:picLocks noChangeAspect="1" noChangeArrowheads="1"/>
          </p:cNvPicPr>
          <p:nvPr/>
        </p:nvPicPr>
        <p:blipFill>
          <a:blip r:embed="rId8"/>
          <a:srcRect/>
          <a:stretch>
            <a:fillRect/>
          </a:stretch>
        </p:blipFill>
        <p:spPr bwMode="auto">
          <a:xfrm>
            <a:off x="7171268" y="3568532"/>
            <a:ext cx="503700" cy="514215"/>
          </a:xfrm>
          <a:prstGeom prst="rect">
            <a:avLst/>
          </a:prstGeom>
          <a:noFill/>
        </p:spPr>
      </p:pic>
      <p:pic>
        <p:nvPicPr>
          <p:cNvPr id="2055" name="Picture 7" descr="C:\Program Files\Microsoft Office\MEDIA\CAGCAT10\j0217698.wmf"/>
          <p:cNvPicPr>
            <a:picLocks noChangeAspect="1" noChangeArrowheads="1"/>
          </p:cNvPicPr>
          <p:nvPr/>
        </p:nvPicPr>
        <p:blipFill>
          <a:blip r:embed="rId9"/>
          <a:srcRect/>
          <a:stretch>
            <a:fillRect/>
          </a:stretch>
        </p:blipFill>
        <p:spPr bwMode="auto">
          <a:xfrm>
            <a:off x="4824357" y="3579216"/>
            <a:ext cx="535043" cy="51852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graphicEl>
                                              <a:dgm id="{CFC0538A-D239-4A5F-A769-C26B8670E4DE}"/>
                                            </p:graphicEl>
                                          </p:spTgt>
                                        </p:tgtEl>
                                        <p:attrNameLst>
                                          <p:attrName>style.visibility</p:attrName>
                                        </p:attrNameLst>
                                      </p:cBhvr>
                                      <p:to>
                                        <p:strVal val="visible"/>
                                      </p:to>
                                    </p:set>
                                    <p:animEffect transition="in" filter="wipe(down)">
                                      <p:cBhvr>
                                        <p:cTn id="7" dur="500"/>
                                        <p:tgtEl>
                                          <p:spTgt spid="16">
                                            <p:graphicEl>
                                              <a:dgm id="{CFC0538A-D239-4A5F-A769-C26B8670E4DE}"/>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graphicEl>
                                              <a:dgm id="{63F2FFAC-4FF8-430E-8442-13F5DFBB1892}"/>
                                            </p:graphicEl>
                                          </p:spTgt>
                                        </p:tgtEl>
                                        <p:attrNameLst>
                                          <p:attrName>style.visibility</p:attrName>
                                        </p:attrNameLst>
                                      </p:cBhvr>
                                      <p:to>
                                        <p:strVal val="visible"/>
                                      </p:to>
                                    </p:set>
                                    <p:animEffect transition="in" filter="wipe(down)">
                                      <p:cBhvr>
                                        <p:cTn id="10" dur="500"/>
                                        <p:tgtEl>
                                          <p:spTgt spid="16">
                                            <p:graphicEl>
                                              <a:dgm id="{63F2FFAC-4FF8-430E-8442-13F5DFBB189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6">
                                            <p:graphicEl>
                                              <a:dgm id="{0F298E9B-BB90-4FE1-81DA-228583721B36}"/>
                                            </p:graphicEl>
                                          </p:spTgt>
                                        </p:tgtEl>
                                        <p:attrNameLst>
                                          <p:attrName>style.visibility</p:attrName>
                                        </p:attrNameLst>
                                      </p:cBhvr>
                                      <p:to>
                                        <p:strVal val="visible"/>
                                      </p:to>
                                    </p:set>
                                    <p:animEffect transition="in" filter="wipe(down)">
                                      <p:cBhvr>
                                        <p:cTn id="15" dur="500"/>
                                        <p:tgtEl>
                                          <p:spTgt spid="16">
                                            <p:graphicEl>
                                              <a:dgm id="{0F298E9B-BB90-4FE1-81DA-228583721B36}"/>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graphicEl>
                                              <a:dgm id="{21186979-7D1F-4A7D-9332-7134E5293EAF}"/>
                                            </p:graphicEl>
                                          </p:spTgt>
                                        </p:tgtEl>
                                        <p:attrNameLst>
                                          <p:attrName>style.visibility</p:attrName>
                                        </p:attrNameLst>
                                      </p:cBhvr>
                                      <p:to>
                                        <p:strVal val="visible"/>
                                      </p:to>
                                    </p:set>
                                    <p:animEffect transition="in" filter="wipe(down)">
                                      <p:cBhvr>
                                        <p:cTn id="18" dur="500"/>
                                        <p:tgtEl>
                                          <p:spTgt spid="16">
                                            <p:graphicEl>
                                              <a:dgm id="{21186979-7D1F-4A7D-9332-7134E5293EA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graphicEl>
                                              <a:dgm id="{51CEFCD1-558D-41D6-B5A8-B959EE08A1DE}"/>
                                            </p:graphicEl>
                                          </p:spTgt>
                                        </p:tgtEl>
                                        <p:attrNameLst>
                                          <p:attrName>style.visibility</p:attrName>
                                        </p:attrNameLst>
                                      </p:cBhvr>
                                      <p:to>
                                        <p:strVal val="visible"/>
                                      </p:to>
                                    </p:set>
                                    <p:animEffect transition="in" filter="wipe(down)">
                                      <p:cBhvr>
                                        <p:cTn id="23" dur="500"/>
                                        <p:tgtEl>
                                          <p:spTgt spid="16">
                                            <p:graphicEl>
                                              <a:dgm id="{51CEFCD1-558D-41D6-B5A8-B959EE08A1DE}"/>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6">
                                            <p:graphicEl>
                                              <a:dgm id="{201A611D-4E16-4117-973B-C5C17E791D27}"/>
                                            </p:graphicEl>
                                          </p:spTgt>
                                        </p:tgtEl>
                                        <p:attrNameLst>
                                          <p:attrName>style.visibility</p:attrName>
                                        </p:attrNameLst>
                                      </p:cBhvr>
                                      <p:to>
                                        <p:strVal val="visible"/>
                                      </p:to>
                                    </p:set>
                                    <p:animEffect transition="in" filter="wipe(down)">
                                      <p:cBhvr>
                                        <p:cTn id="26" dur="500"/>
                                        <p:tgtEl>
                                          <p:spTgt spid="16">
                                            <p:graphicEl>
                                              <a:dgm id="{201A611D-4E16-4117-973B-C5C17E791D27}"/>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graphicEl>
                                              <a:dgm id="{D0827146-6B67-46C5-B1DC-6D60BB6EC432}"/>
                                            </p:graphicEl>
                                          </p:spTgt>
                                        </p:tgtEl>
                                        <p:attrNameLst>
                                          <p:attrName>style.visibility</p:attrName>
                                        </p:attrNameLst>
                                      </p:cBhvr>
                                      <p:to>
                                        <p:strVal val="visible"/>
                                      </p:to>
                                    </p:set>
                                    <p:animEffect transition="in" filter="wipe(down)">
                                      <p:cBhvr>
                                        <p:cTn id="31" dur="500"/>
                                        <p:tgtEl>
                                          <p:spTgt spid="16">
                                            <p:graphicEl>
                                              <a:dgm id="{D0827146-6B67-46C5-B1DC-6D60BB6EC43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6">
                                            <p:graphicEl>
                                              <a:dgm id="{357F503B-4E50-4FB7-A61A-BE2CBF26BFC6}"/>
                                            </p:graphicEl>
                                          </p:spTgt>
                                        </p:tgtEl>
                                        <p:attrNameLst>
                                          <p:attrName>style.visibility</p:attrName>
                                        </p:attrNameLst>
                                      </p:cBhvr>
                                      <p:to>
                                        <p:strVal val="visible"/>
                                      </p:to>
                                    </p:set>
                                    <p:animEffect transition="in" filter="wipe(down)">
                                      <p:cBhvr>
                                        <p:cTn id="36" dur="500"/>
                                        <p:tgtEl>
                                          <p:spTgt spid="16">
                                            <p:graphicEl>
                                              <a:dgm id="{357F503B-4E50-4FB7-A61A-BE2CBF26BFC6}"/>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6">
                                            <p:graphicEl>
                                              <a:dgm id="{79C44AA3-2B11-4ACD-B62B-6C50C08811FD}"/>
                                            </p:graphicEl>
                                          </p:spTgt>
                                        </p:tgtEl>
                                        <p:attrNameLst>
                                          <p:attrName>style.visibility</p:attrName>
                                        </p:attrNameLst>
                                      </p:cBhvr>
                                      <p:to>
                                        <p:strVal val="visible"/>
                                      </p:to>
                                    </p:set>
                                    <p:animEffect transition="in" filter="wipe(down)">
                                      <p:cBhvr>
                                        <p:cTn id="41" dur="500"/>
                                        <p:tgtEl>
                                          <p:spTgt spid="16">
                                            <p:graphicEl>
                                              <a:dgm id="{79C44AA3-2B11-4ACD-B62B-6C50C08811F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80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40946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838200" y="1333499"/>
            <a:ext cx="7498080" cy="2916767"/>
          </a:xfrm>
          <a:prstGeom prst="rect">
            <a:avLst/>
          </a:prstGeom>
          <a:noFill/>
        </p:spPr>
        <p:txBody>
          <a:bodyPr wrap="square"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cs typeface="华文仿宋" panose="02010600040101010101" pitchFamily="2" charset="-122"/>
                <a:sym typeface="+mn-ea"/>
              </a:rPr>
              <a:t>关于形审要点</a:t>
            </a:r>
            <a:endParaRPr lang="en-US" altLang="zh-CN" b="1" dirty="0" smtClean="0">
              <a:solidFill>
                <a:srgbClr val="089DA3"/>
              </a:solidFill>
              <a:latin typeface="微软雅黑" pitchFamily="34" charset="-122"/>
              <a:ea typeface="微软雅黑" pitchFamily="34" charset="-122"/>
              <a:cs typeface="华文仿宋" panose="02010600040101010101" pitchFamily="2" charset="-122"/>
              <a:sym typeface="+mn-ea"/>
            </a:endParaRPr>
          </a:p>
          <a:p>
            <a:endParaRPr lang="en-US" altLang="zh-CN" b="1" dirty="0" smtClean="0">
              <a:solidFill>
                <a:srgbClr val="089DA3"/>
              </a:solidFill>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撤销申请书填写应准确、规范；</a:t>
            </a:r>
            <a:endParaRPr lang="en-US" altLang="zh-CN" dirty="0">
              <a:latin typeface="微软雅黑" pitchFamily="34" charset="-122"/>
              <a:ea typeface="微软雅黑" pitchFamily="34" charset="-122"/>
              <a:cs typeface="华文仿宋" panose="02010600040101010101" pitchFamily="2" charset="-122"/>
              <a:sym typeface="+mn-ea"/>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直接递交申请的，应提供申请人</a:t>
            </a:r>
            <a:r>
              <a:rPr lang="zh-CN" altLang="en-US" dirty="0" smtClean="0">
                <a:latin typeface="微软雅黑" pitchFamily="34" charset="-122"/>
                <a:ea typeface="微软雅黑" pitchFamily="34" charset="-122"/>
                <a:cs typeface="华文仿宋" panose="02010600040101010101" pitchFamily="2" charset="-122"/>
                <a:sym typeface="+mn-ea"/>
              </a:rPr>
              <a:t>身份</a:t>
            </a:r>
            <a:r>
              <a:rPr lang="zh-CN" altLang="zh-CN" dirty="0" smtClean="0">
                <a:latin typeface="微软雅黑" pitchFamily="34" charset="-122"/>
                <a:ea typeface="微软雅黑" pitchFamily="34" charset="-122"/>
                <a:cs typeface="华文仿宋" panose="02010600040101010101" pitchFamily="2" charset="-122"/>
                <a:sym typeface="+mn-ea"/>
              </a:rPr>
              <a:t>证明文件和经办人身份证明；</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委托</a:t>
            </a:r>
            <a:r>
              <a:rPr lang="zh-CN" altLang="en-US" dirty="0" smtClean="0">
                <a:latin typeface="微软雅黑" pitchFamily="34" charset="-122"/>
                <a:ea typeface="微软雅黑" pitchFamily="34" charset="-122"/>
                <a:cs typeface="华文仿宋" panose="02010600040101010101" pitchFamily="2" charset="-122"/>
                <a:sym typeface="+mn-ea"/>
              </a:rPr>
              <a:t>代理</a:t>
            </a:r>
            <a:r>
              <a:rPr lang="zh-CN" altLang="zh-CN" dirty="0" smtClean="0">
                <a:latin typeface="微软雅黑" pitchFamily="34" charset="-122"/>
                <a:ea typeface="微软雅黑" pitchFamily="34" charset="-122"/>
                <a:cs typeface="华文仿宋" panose="02010600040101010101" pitchFamily="2" charset="-122"/>
                <a:sym typeface="+mn-ea"/>
              </a:rPr>
              <a:t>办理的，应提交代理委托书；</a:t>
            </a: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注：代理机构不能同时接受撤三双方当事人的委托。</a:t>
            </a:r>
            <a:endParaRPr lang="en-US" altLang="zh-CN" dirty="0" smtClean="0">
              <a:solidFill>
                <a:srgbClr val="089DA3"/>
              </a:solidFill>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被申请人名义应与商标注册人名义相符；</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申请撤销</a:t>
            </a:r>
            <a:r>
              <a:rPr lang="zh-CN" altLang="en-US" dirty="0" smtClean="0">
                <a:latin typeface="微软雅黑" pitchFamily="34" charset="-122"/>
                <a:ea typeface="微软雅黑" pitchFamily="34" charset="-122"/>
                <a:cs typeface="华文仿宋" panose="02010600040101010101" pitchFamily="2" charset="-122"/>
                <a:sym typeface="+mn-ea"/>
              </a:rPr>
              <a:t>部分</a:t>
            </a:r>
            <a:r>
              <a:rPr lang="zh-CN" altLang="zh-CN" dirty="0" smtClean="0">
                <a:latin typeface="微软雅黑" pitchFamily="34" charset="-122"/>
                <a:ea typeface="微软雅黑" pitchFamily="34" charset="-122"/>
                <a:cs typeface="华文仿宋" panose="02010600040101010101" pitchFamily="2" charset="-122"/>
                <a:sym typeface="+mn-ea"/>
              </a:rPr>
              <a:t>商品或服务的，应与该商标的核定使用商品或服务相对应；</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u="sng" dirty="0" smtClean="0">
                <a:solidFill>
                  <a:srgbClr val="0070C0"/>
                </a:solidFill>
                <a:latin typeface="微软雅黑" pitchFamily="34" charset="-122"/>
                <a:ea typeface="微软雅黑" pitchFamily="34" charset="-122"/>
                <a:cs typeface="华文仿宋" panose="02010600040101010101" pitchFamily="2" charset="-122"/>
                <a:sym typeface="+mn-ea"/>
              </a:rPr>
              <a:t>应注明撤销理由，并说明该商标不使用的有关情况；</a:t>
            </a:r>
            <a:endParaRPr lang="en-US" altLang="zh-CN" u="sng" dirty="0" smtClean="0">
              <a:solidFill>
                <a:srgbClr val="0070C0"/>
              </a:solidFill>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被申请商标核准注册应满三年，且为有效的注册商标</a:t>
            </a:r>
            <a:r>
              <a:rPr lang="zh-CN" altLang="en-US" dirty="0" smtClean="0">
                <a:latin typeface="微软雅黑" pitchFamily="34" charset="-122"/>
                <a:ea typeface="微软雅黑" pitchFamily="34" charset="-122"/>
                <a:cs typeface="华文仿宋" panose="02010600040101010101" pitchFamily="2" charset="-122"/>
                <a:sym typeface="+mn-ea"/>
              </a:rPr>
              <a:t>。</a:t>
            </a:r>
            <a:endParaRPr lang="en-US" altLang="zh-CN" dirty="0" smtClean="0">
              <a:latin typeface="微软雅黑" pitchFamily="34" charset="-122"/>
              <a:ea typeface="微软雅黑" pitchFamily="34" charset="-122"/>
              <a:cs typeface="华文仿宋" panose="02010600040101010101" pitchFamily="2"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华文仿宋" panose="02010600040101010101" pitchFamily="2" charset="-122"/>
              <a:sym typeface="+mn-ea"/>
            </a:endParaRPr>
          </a:p>
          <a:p>
            <a:pPr marR="0" defTabSz="914400">
              <a:buClrTx/>
              <a:buSzTx/>
              <a:buFont typeface="Arial" panose="020B0604020202020204" pitchFamily="34" charset="0"/>
              <a:defRPr/>
            </a:pP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       形审通过</a:t>
            </a:r>
            <a:r>
              <a:rPr lang="zh-CN" altLang="en-US" dirty="0" smtClean="0">
                <a:latin typeface="微软雅黑" pitchFamily="34" charset="-122"/>
                <a:ea typeface="微软雅黑" pitchFamily="34" charset="-122"/>
                <a:cs typeface="华文仿宋" panose="02010600040101010101" pitchFamily="2" charset="-122"/>
                <a:sym typeface="+mn-ea"/>
              </a:rPr>
              <a:t>的，商标局向撤三申请人发出</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撤销受理通知书</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，并向被撤商标注册人发出</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关于提供注册商标使用证据的通知</a:t>
            </a:r>
            <a:r>
              <a:rPr lang="en-US" altLang="zh-CN" dirty="0" smtClean="0">
                <a:latin typeface="微软雅黑" pitchFamily="34" charset="-122"/>
                <a:ea typeface="微软雅黑" pitchFamily="34" charset="-122"/>
                <a:cs typeface="华文仿宋" panose="02010600040101010101" pitchFamily="2" charset="-122"/>
                <a:sym typeface="+mn-ea"/>
              </a:rPr>
              <a:t>》</a:t>
            </a:r>
            <a:endParaRPr lang="en-US" altLang="zh-CN" dirty="0" smtClean="0">
              <a:latin typeface="微软雅黑" pitchFamily="34" charset="-122"/>
              <a:ea typeface="微软雅黑" pitchFamily="34" charset="-122"/>
              <a:cs typeface="华文仿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20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20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fade">
                                      <p:cBhvr>
                                        <p:cTn id="17" dur="20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fade">
                                      <p:cBhvr>
                                        <p:cTn id="22" dur="20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fade">
                                      <p:cBhvr>
                                        <p:cTn id="27" dur="20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fade">
                                      <p:cBhvr>
                                        <p:cTn id="32" dur="20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fade">
                                      <p:cBhvr>
                                        <p:cTn id="37" dur="20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animEffect transition="in" filter="fade">
                                      <p:cBhvr>
                                        <p:cTn id="42" dur="2000"/>
                                        <p:tgtEl>
                                          <p:spTgt spid="1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10" end="10"/>
                                            </p:txEl>
                                          </p:spTgt>
                                        </p:tgtEl>
                                        <p:attrNameLst>
                                          <p:attrName>style.visibility</p:attrName>
                                        </p:attrNameLst>
                                      </p:cBhvr>
                                      <p:to>
                                        <p:strVal val="visible"/>
                                      </p:to>
                                    </p:set>
                                    <p:animEffect transition="in" filter="fade">
                                      <p:cBhvr>
                                        <p:cTn id="47" dur="2000"/>
                                        <p:tgtEl>
                                          <p:spTgt spid="1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mph" presetSubtype="0" nodeType="clickEffect">
                                  <p:stCondLst>
                                    <p:cond delay="0"/>
                                  </p:stCondLst>
                                  <p:childTnLst>
                                    <p:set>
                                      <p:cBhvr override="childStyle">
                                        <p:cTn id="51" dur="indefinite"/>
                                        <p:tgtEl>
                                          <p:spTgt spid="12">
                                            <p:txEl>
                                              <p:pRg st="7" end="7"/>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1465" y="2240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文本框 8"/>
          <p:cNvSpPr txBox="1"/>
          <p:nvPr/>
        </p:nvSpPr>
        <p:spPr>
          <a:xfrm>
            <a:off x="1252461" y="641388"/>
            <a:ext cx="3766580" cy="284693"/>
          </a:xfrm>
          <a:prstGeom prst="snip1Rect">
            <a:avLst>
              <a:gd name="adj" fmla="val 0"/>
            </a:avLst>
          </a:prstGeom>
          <a:noFill/>
          <a:ln w="28575">
            <a:noFill/>
          </a:ln>
        </p:spPr>
        <p:txBody>
          <a:bodyPr wrap="square" lIns="68580" tIns="34290" rIns="68580" bIns="34290" rtlCol="0">
            <a:spAutoFit/>
          </a:bodyPr>
          <a:lstStyle/>
          <a:p>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Group 68"/>
          <p:cNvGrpSpPr/>
          <p:nvPr/>
        </p:nvGrpSpPr>
        <p:grpSpPr>
          <a:xfrm>
            <a:off x="1095669" y="1887783"/>
            <a:ext cx="210706" cy="182441"/>
            <a:chOff x="9322422" y="1072507"/>
            <a:chExt cx="216149" cy="187154"/>
          </a:xfrm>
          <a:solidFill>
            <a:schemeClr val="bg1"/>
          </a:solidFill>
        </p:grpSpPr>
        <p:sp>
          <p:nvSpPr>
            <p:cNvPr id="26"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1" name="文本框 15"/>
          <p:cNvSpPr txBox="1"/>
          <p:nvPr/>
        </p:nvSpPr>
        <p:spPr>
          <a:xfrm>
            <a:off x="947940" y="1450966"/>
            <a:ext cx="963410" cy="284693"/>
          </a:xfrm>
          <a:prstGeom prst="rect">
            <a:avLst/>
          </a:prstGeom>
          <a:noFill/>
        </p:spPr>
        <p:txBody>
          <a:bodyPr wrap="square" lIns="68580" tIns="34290" rIns="68580" bIns="34290" rtlCol="0">
            <a:spAutoFit/>
          </a:bodyPr>
          <a:lstStyle/>
          <a:p>
            <a:pPr algn="ctr"/>
            <a:r>
              <a:rPr lang="zh-CN" altLang="en-US" dirty="0" smtClean="0">
                <a:solidFill>
                  <a:schemeClr val="bg1"/>
                </a:solidFill>
              </a:rPr>
              <a:t>质量控制</a:t>
            </a:r>
            <a:endParaRPr lang="zh-CN" altLang="en-US" dirty="0">
              <a:solidFill>
                <a:schemeClr val="bg1"/>
              </a:solidFill>
            </a:endParaRPr>
          </a:p>
        </p:txBody>
      </p:sp>
      <p:sp>
        <p:nvSpPr>
          <p:cNvPr id="33" name="文本框 15"/>
          <p:cNvSpPr txBox="1"/>
          <p:nvPr/>
        </p:nvSpPr>
        <p:spPr>
          <a:xfrm>
            <a:off x="789190" y="3095615"/>
            <a:ext cx="1268210" cy="284693"/>
          </a:xfrm>
          <a:prstGeom prst="rect">
            <a:avLst/>
          </a:prstGeom>
          <a:noFill/>
        </p:spPr>
        <p:txBody>
          <a:bodyPr wrap="square" lIns="68580" tIns="34290" rIns="68580" bIns="34290" rtlCol="0">
            <a:spAutoFit/>
          </a:bodyPr>
          <a:lstStyle/>
          <a:p>
            <a:pPr algn="ctr"/>
            <a:r>
              <a:rPr lang="zh-CN" altLang="en-US" dirty="0" smtClean="0">
                <a:solidFill>
                  <a:schemeClr val="bg1"/>
                </a:solidFill>
              </a:rPr>
              <a:t>明确职责分工</a:t>
            </a:r>
            <a:endParaRPr lang="zh-CN" altLang="en-US" dirty="0">
              <a:solidFill>
                <a:schemeClr val="bg1"/>
              </a:solidFill>
            </a:endParaRPr>
          </a:p>
        </p:txBody>
      </p:sp>
      <p:sp>
        <p:nvSpPr>
          <p:cNvPr id="36" name="矩形 35"/>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38" name="文本框 33"/>
          <p:cNvSpPr txBox="1"/>
          <p:nvPr/>
        </p:nvSpPr>
        <p:spPr>
          <a:xfrm>
            <a:off x="712341" y="558419"/>
            <a:ext cx="596609" cy="438582"/>
          </a:xfrm>
          <a:prstGeom prst="rect">
            <a:avLst/>
          </a:prstGeom>
          <a:noFill/>
        </p:spPr>
        <p:txBody>
          <a:bodyPr wrap="square" lIns="68580" tIns="34290" rIns="68580" bIns="34290" rtlCol="0">
            <a:spAutoFit/>
          </a:bodyPr>
          <a:lstStyle/>
          <a:p>
            <a:pPr algn="ctr"/>
            <a:r>
              <a:rPr lang="en-US" altLang="zh-CN" sz="2400" dirty="0" smtClean="0">
                <a:solidFill>
                  <a:schemeClr val="bg1"/>
                </a:solidFill>
              </a:rPr>
              <a:t>0</a:t>
            </a:r>
            <a:endParaRPr lang="zh-CN" altLang="en-US" sz="2400" dirty="0">
              <a:solidFill>
                <a:schemeClr val="bg1"/>
              </a:solidFill>
            </a:endParaRPr>
          </a:p>
        </p:txBody>
      </p:sp>
      <p:grpSp>
        <p:nvGrpSpPr>
          <p:cNvPr id="4" name="Group 68"/>
          <p:cNvGrpSpPr/>
          <p:nvPr/>
        </p:nvGrpSpPr>
        <p:grpSpPr>
          <a:xfrm>
            <a:off x="1095669" y="1887783"/>
            <a:ext cx="210706" cy="182441"/>
            <a:chOff x="9322422" y="1072507"/>
            <a:chExt cx="216149" cy="187154"/>
          </a:xfrm>
          <a:solidFill>
            <a:schemeClr val="bg1"/>
          </a:solidFill>
        </p:grpSpPr>
        <p:sp>
          <p:nvSpPr>
            <p:cNvPr id="45"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5" name="矩形 54"/>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56" name="六边形 55"/>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任意多边形 57"/>
          <p:cNvSpPr/>
          <p:nvPr/>
        </p:nvSpPr>
        <p:spPr>
          <a:xfrm>
            <a:off x="1225491" y="527959"/>
            <a:ext cx="4420929"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矩形 58"/>
          <p:cNvSpPr/>
          <p:nvPr/>
        </p:nvSpPr>
        <p:spPr>
          <a:xfrm>
            <a:off x="1435084" y="405653"/>
            <a:ext cx="4439936"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graphicFrame>
        <p:nvGraphicFramePr>
          <p:cNvPr id="32" name="表格 31"/>
          <p:cNvGraphicFramePr>
            <a:graphicFrameLocks noGrp="1"/>
          </p:cNvGraphicFramePr>
          <p:nvPr>
            <p:extLst>
              <p:ext uri="{D42A27DB-BD31-4B8C-83A1-F6EECF244321}">
                <p14:modId xmlns="" xmlns:p14="http://schemas.microsoft.com/office/powerpoint/2010/main" val="3570352929"/>
              </p:ext>
            </p:extLst>
          </p:nvPr>
        </p:nvGraphicFramePr>
        <p:xfrm>
          <a:off x="714376" y="1415965"/>
          <a:ext cx="7736204" cy="3172952"/>
        </p:xfrm>
        <a:graphic>
          <a:graphicData uri="http://schemas.openxmlformats.org/drawingml/2006/table">
            <a:tbl>
              <a:tblPr firstRow="1" bandRow="1">
                <a:tableStyleId>{5C22544A-7EE6-4342-B048-85BDC9FD1C3A}</a:tableStyleId>
              </a:tblPr>
              <a:tblGrid>
                <a:gridCol w="4185284">
                  <a:extLst>
                    <a:ext uri="{9D8B030D-6E8A-4147-A177-3AD203B41FA5}">
                      <a16:colId xmlns="" xmlns:a16="http://schemas.microsoft.com/office/drawing/2014/main" val="20000"/>
                    </a:ext>
                  </a:extLst>
                </a:gridCol>
                <a:gridCol w="3550920">
                  <a:extLst>
                    <a:ext uri="{9D8B030D-6E8A-4147-A177-3AD203B41FA5}">
                      <a16:colId xmlns="" xmlns:a16="http://schemas.microsoft.com/office/drawing/2014/main" val="20001"/>
                    </a:ext>
                  </a:extLst>
                </a:gridCol>
              </a:tblGrid>
              <a:tr h="225589">
                <a:tc>
                  <a:txBody>
                    <a:bodyPr/>
                    <a:lstStyle/>
                    <a:p>
                      <a:pPr algn="ctr"/>
                      <a:endParaRPr lang="zh-CN" altLang="en-US" sz="1100" dirty="0">
                        <a:latin typeface="微软雅黑" pitchFamily="34" charset="-122"/>
                        <a:ea typeface="微软雅黑" pitchFamily="34" charset="-122"/>
                      </a:endParaRPr>
                    </a:p>
                  </a:txBody>
                  <a:tcPr marL="68580" marR="68580" marT="34290" marB="34290">
                    <a:solidFill>
                      <a:srgbClr val="089DA3"/>
                    </a:solidFill>
                  </a:tcPr>
                </a:tc>
                <a:tc>
                  <a:txBody>
                    <a:bodyPr/>
                    <a:lstStyle/>
                    <a:p>
                      <a:pPr algn="ctr"/>
                      <a:endParaRPr lang="zh-CN" altLang="en-US" sz="1100" dirty="0">
                        <a:latin typeface="微软雅黑" pitchFamily="34" charset="-122"/>
                        <a:ea typeface="微软雅黑" pitchFamily="34" charset="-122"/>
                      </a:endParaRPr>
                    </a:p>
                  </a:txBody>
                  <a:tcPr marL="68580" marR="68580" marT="34290" marB="34290">
                    <a:solidFill>
                      <a:srgbClr val="089DA3"/>
                    </a:solidFill>
                  </a:tcPr>
                </a:tc>
                <a:extLst>
                  <a:ext uri="{0D108BD9-81ED-4DB2-BD59-A6C34878D82A}">
                    <a16:rowId xmlns="" xmlns:a16="http://schemas.microsoft.com/office/drawing/2014/main" val="10000"/>
                  </a:ext>
                </a:extLst>
              </a:tr>
              <a:tr h="269251">
                <a:tc>
                  <a:txBody>
                    <a:bodyPr/>
                    <a:lstStyle/>
                    <a:p>
                      <a:pPr marL="0" algn="ctr" defTabSz="914400" rtl="0" eaLnBrk="1" latinLnBrk="0" hangingPunct="1"/>
                      <a:r>
                        <a:rPr lang="zh-CN" altLang="en-US" sz="1400" b="1" kern="1200" dirty="0" smtClean="0">
                          <a:solidFill>
                            <a:schemeClr val="lt1"/>
                          </a:solidFill>
                          <a:latin typeface="微软雅黑" pitchFamily="34" charset="-122"/>
                          <a:ea typeface="微软雅黑" pitchFamily="34" charset="-122"/>
                          <a:cs typeface="+mn-cs"/>
                        </a:rPr>
                        <a:t>理由</a:t>
                      </a:r>
                      <a:endParaRPr lang="zh-CN" altLang="en-US" sz="1400" b="1" kern="1200" dirty="0">
                        <a:solidFill>
                          <a:schemeClr val="lt1"/>
                        </a:solidFill>
                        <a:latin typeface="微软雅黑" pitchFamily="34" charset="-122"/>
                        <a:ea typeface="微软雅黑" pitchFamily="34" charset="-122"/>
                        <a:cs typeface="+mn-cs"/>
                      </a:endParaRPr>
                    </a:p>
                  </a:txBody>
                  <a:tcPr marL="68580" marR="68580" marT="34290" marB="34290">
                    <a:solidFill>
                      <a:srgbClr val="089DA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kern="1200" dirty="0" smtClean="0">
                          <a:solidFill>
                            <a:schemeClr val="lt1"/>
                          </a:solidFill>
                          <a:latin typeface="微软雅黑" pitchFamily="34" charset="-122"/>
                          <a:ea typeface="微软雅黑" pitchFamily="34" charset="-122"/>
                          <a:cs typeface="+mn-cs"/>
                        </a:rPr>
                        <a:t>证据</a:t>
                      </a:r>
                    </a:p>
                  </a:txBody>
                  <a:tcPr marL="68580" marR="68580" marT="34290" marB="34290">
                    <a:solidFill>
                      <a:srgbClr val="089DA3"/>
                    </a:solidFill>
                  </a:tcPr>
                </a:tc>
                <a:extLst>
                  <a:ext uri="{0D108BD9-81ED-4DB2-BD59-A6C34878D82A}">
                    <a16:rowId xmlns="" xmlns:a16="http://schemas.microsoft.com/office/drawing/2014/main" val="10001"/>
                  </a:ext>
                </a:extLst>
              </a:tr>
              <a:tr h="759706">
                <a:tc>
                  <a:txBody>
                    <a:bodyPr/>
                    <a:lstStyle/>
                    <a:p>
                      <a:r>
                        <a:rPr lang="zh-CN" altLang="en-US" sz="1400" u="none" kern="1200" dirty="0" smtClean="0">
                          <a:solidFill>
                            <a:schemeClr val="dk1"/>
                          </a:solidFill>
                          <a:latin typeface="微软雅黑" pitchFamily="34" charset="-122"/>
                          <a:ea typeface="微软雅黑" pitchFamily="34" charset="-122"/>
                          <a:cs typeface="+mn-cs"/>
                        </a:rPr>
                        <a:t>申请人对主流搜索引擎、购物网站进行检索，未查询到注册人及其被授权人对撤销商标在核定使用的商品或服务项目近三年的使用情况。</a:t>
                      </a:r>
                      <a:endParaRPr lang="zh-CN" altLang="en-US" sz="1100" b="1" u="none" dirty="0">
                        <a:latin typeface="微软雅黑" pitchFamily="34" charset="-122"/>
                        <a:ea typeface="微软雅黑" pitchFamily="34" charset="-122"/>
                      </a:endParaRPr>
                    </a:p>
                  </a:txBody>
                  <a:tcPr marL="68580" marR="68580" marT="34290" marB="34290">
                    <a:solidFill>
                      <a:srgbClr val="D4EEDA"/>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u="none" kern="1200" dirty="0" smtClean="0">
                          <a:solidFill>
                            <a:schemeClr val="dk1"/>
                          </a:solidFill>
                          <a:latin typeface="微软雅黑" pitchFamily="34" charset="-122"/>
                          <a:ea typeface="微软雅黑" pitchFamily="34" charset="-122"/>
                          <a:cs typeface="+mn-cs"/>
                        </a:rPr>
                        <a:t>搜索引擎、购物网站检索结果截图。</a:t>
                      </a:r>
                    </a:p>
                    <a:p>
                      <a:pPr algn="ctr"/>
                      <a:endParaRPr lang="zh-CN" altLang="en-US" sz="1100" b="1" dirty="0">
                        <a:latin typeface="微软雅黑" pitchFamily="34" charset="-122"/>
                        <a:ea typeface="微软雅黑" pitchFamily="34" charset="-122"/>
                      </a:endParaRPr>
                    </a:p>
                  </a:txBody>
                  <a:tcPr marL="68580" marR="68580" marT="34290" marB="34290">
                    <a:solidFill>
                      <a:srgbClr val="D4EEDA"/>
                    </a:solidFill>
                  </a:tcPr>
                </a:tc>
                <a:extLst>
                  <a:ext uri="{0D108BD9-81ED-4DB2-BD59-A6C34878D82A}">
                    <a16:rowId xmlns="" xmlns:a16="http://schemas.microsoft.com/office/drawing/2014/main" val="10002"/>
                  </a:ext>
                </a:extLst>
              </a:tr>
              <a:tr h="759706">
                <a:tc>
                  <a:txBody>
                    <a:bodyPr/>
                    <a:lstStyle/>
                    <a:p>
                      <a:r>
                        <a:rPr lang="zh-CN" altLang="en-US" sz="1400" b="0" kern="1200" dirty="0" smtClean="0">
                          <a:solidFill>
                            <a:schemeClr val="dk1"/>
                          </a:solidFill>
                          <a:latin typeface="微软雅黑" pitchFamily="34" charset="-122"/>
                          <a:ea typeface="微软雅黑" pitchFamily="34" charset="-122"/>
                          <a:cs typeface="+mn-cs"/>
                        </a:rPr>
                        <a:t>申请人通过对大型商超、卖场及其他经销场所进行实地走访，未发现注册人及其被授权人对撤销商标在核定使用的商品或服务项目近三年的使用情况。</a:t>
                      </a:r>
                      <a:endParaRPr lang="zh-CN" altLang="en-US" sz="1400" b="0" dirty="0">
                        <a:latin typeface="微软雅黑" pitchFamily="34" charset="-122"/>
                        <a:ea typeface="微软雅黑" pitchFamily="34" charset="-122"/>
                      </a:endParaRPr>
                    </a:p>
                  </a:txBody>
                  <a:tcPr marL="68580" marR="68580" marT="34290" marB="34290">
                    <a:solidFill>
                      <a:srgbClr val="E9FAE8"/>
                    </a:solidFill>
                  </a:tcPr>
                </a:tc>
                <a:tc>
                  <a:txBody>
                    <a:bodyPr/>
                    <a:lstStyle/>
                    <a:p>
                      <a:pPr algn="ctr"/>
                      <a:r>
                        <a:rPr lang="zh-CN" altLang="en-US" sz="1400" b="0" dirty="0" smtClean="0">
                          <a:latin typeface="微软雅黑" pitchFamily="34" charset="-122"/>
                          <a:ea typeface="微软雅黑" pitchFamily="34" charset="-122"/>
                        </a:rPr>
                        <a:t>实地走访过程中拍摄的照片、视频或书面证明材料。</a:t>
                      </a:r>
                      <a:endParaRPr lang="zh-CN" altLang="en-US" sz="1400" b="0" dirty="0">
                        <a:latin typeface="微软雅黑" pitchFamily="34" charset="-122"/>
                        <a:ea typeface="微软雅黑" pitchFamily="34" charset="-122"/>
                      </a:endParaRPr>
                    </a:p>
                  </a:txBody>
                  <a:tcPr marL="68580" marR="68580" marT="34290" marB="34290">
                    <a:solidFill>
                      <a:srgbClr val="E9FAE8"/>
                    </a:solidFill>
                  </a:tcPr>
                </a:tc>
                <a:extLst>
                  <a:ext uri="{0D108BD9-81ED-4DB2-BD59-A6C34878D82A}">
                    <a16:rowId xmlns="" xmlns:a16="http://schemas.microsoft.com/office/drawing/2014/main" val="10003"/>
                  </a:ext>
                </a:extLst>
              </a:tr>
              <a:tr h="1111305">
                <a:tc>
                  <a:txBody>
                    <a:bodyPr/>
                    <a:lstStyle/>
                    <a:p>
                      <a:r>
                        <a:rPr lang="zh-CN" altLang="en-US" sz="1400" b="0" dirty="0" smtClean="0">
                          <a:latin typeface="微软雅黑" pitchFamily="34" charset="-122"/>
                          <a:ea typeface="微软雅黑" pitchFamily="34" charset="-122"/>
                        </a:rPr>
                        <a:t>申请人通过查询注册人及其被授权人营业执照、生产经营许可等信息，发现其生产经营范围、资质等方面并未涵盖核定使用的商品或服务项目，或者其并未</a:t>
                      </a:r>
                      <a:r>
                        <a:rPr lang="en-US" altLang="zh-CN" sz="1400" b="0" dirty="0" smtClean="0">
                          <a:latin typeface="微软雅黑" pitchFamily="34" charset="-122"/>
                          <a:ea typeface="微软雅黑" pitchFamily="34" charset="-122"/>
                        </a:rPr>
                        <a:t>/</a:t>
                      </a:r>
                      <a:r>
                        <a:rPr lang="zh-CN" altLang="en-US" sz="1400" b="0" dirty="0" smtClean="0">
                          <a:latin typeface="微软雅黑" pitchFamily="34" charset="-122"/>
                          <a:ea typeface="微软雅黑" pitchFamily="34" charset="-122"/>
                        </a:rPr>
                        <a:t>无法在中国大陆地区开展相关业务，认为该商标已经三年不使用。</a:t>
                      </a:r>
                      <a:endParaRPr lang="zh-CN" altLang="en-US" sz="1400" b="0" dirty="0">
                        <a:latin typeface="微软雅黑" pitchFamily="34" charset="-122"/>
                        <a:ea typeface="微软雅黑" pitchFamily="34" charset="-122"/>
                      </a:endParaRPr>
                    </a:p>
                  </a:txBody>
                  <a:tcPr marL="68580" marR="68580" marT="34290" marB="34290">
                    <a:solidFill>
                      <a:srgbClr val="E9FAE8"/>
                    </a:solidFill>
                  </a:tcPr>
                </a:tc>
                <a:tc>
                  <a:txBody>
                    <a:bodyPr/>
                    <a:lstStyle/>
                    <a:p>
                      <a:pPr algn="ctr"/>
                      <a:r>
                        <a:rPr lang="zh-CN" altLang="en-US" sz="1400" b="0" dirty="0" smtClean="0">
                          <a:latin typeface="微软雅黑" pitchFamily="34" charset="-122"/>
                          <a:ea typeface="微软雅黑" pitchFamily="34" charset="-122"/>
                        </a:rPr>
                        <a:t>营业执照、生产经营许可等信息的查询结果截图或报告。</a:t>
                      </a:r>
                      <a:endParaRPr lang="zh-CN" altLang="en-US" sz="1400" b="0" dirty="0">
                        <a:latin typeface="微软雅黑" pitchFamily="34" charset="-122"/>
                        <a:ea typeface="微软雅黑" pitchFamily="34" charset="-122"/>
                      </a:endParaRPr>
                    </a:p>
                  </a:txBody>
                  <a:tcPr marL="68580" marR="68580" marT="34290" marB="34290">
                    <a:solidFill>
                      <a:srgbClr val="E9FAE8"/>
                    </a:solidFill>
                  </a:tcPr>
                </a:tc>
                <a:extLst>
                  <a:ext uri="{0D108BD9-81ED-4DB2-BD59-A6C34878D82A}">
                    <a16:rowId xmlns="" xmlns:a16="http://schemas.microsoft.com/office/drawing/2014/main" val="10004"/>
                  </a:ext>
                </a:extLst>
              </a:tr>
            </a:tbl>
          </a:graphicData>
        </a:graphic>
      </p:graphicFrame>
      <p:pic>
        <p:nvPicPr>
          <p:cNvPr id="21" name="Picture 2"/>
          <p:cNvPicPr>
            <a:picLocks noChangeAspect="1" noChangeArrowheads="1"/>
          </p:cNvPicPr>
          <p:nvPr/>
        </p:nvPicPr>
        <p:blipFill>
          <a:blip r:embed="rId2" cstate="print"/>
          <a:srcRect/>
          <a:stretch>
            <a:fillRect/>
          </a:stretch>
        </p:blipFill>
        <p:spPr bwMode="auto">
          <a:xfrm>
            <a:off x="7282477" y="286174"/>
            <a:ext cx="1527090" cy="778932"/>
          </a:xfrm>
          <a:prstGeom prst="rect">
            <a:avLst/>
          </a:prstGeom>
          <a:noFill/>
          <a:ln w="9525">
            <a:noFill/>
            <a:miter lim="800000"/>
            <a:headEnd/>
            <a:tailEnd/>
          </a:ln>
          <a:effectLst/>
        </p:spPr>
      </p:pic>
      <p:sp>
        <p:nvSpPr>
          <p:cNvPr id="22" name="TextBox 21"/>
          <p:cNvSpPr txBox="1"/>
          <p:nvPr/>
        </p:nvSpPr>
        <p:spPr>
          <a:xfrm>
            <a:off x="784860" y="1074420"/>
            <a:ext cx="5882640" cy="307777"/>
          </a:xfrm>
          <a:prstGeom prst="rect">
            <a:avLst/>
          </a:prstGeom>
          <a:noFill/>
        </p:spPr>
        <p:txBody>
          <a:bodyPr wrap="square"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rPr>
              <a:t>关于撤销理由及证据</a:t>
            </a:r>
            <a:endParaRPr lang="zh-CN" altLang="en-US" b="1" dirty="0">
              <a:solidFill>
                <a:srgbClr val="089DA3"/>
              </a:solidFill>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80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40946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838200" y="1333500"/>
            <a:ext cx="7498080" cy="2893100"/>
          </a:xfrm>
          <a:prstGeom prst="rect">
            <a:avLst/>
          </a:prstGeom>
          <a:noFill/>
        </p:spPr>
        <p:txBody>
          <a:bodyPr wrap="square"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cs typeface="华文仿宋" panose="02010600040101010101" pitchFamily="2" charset="-122"/>
                <a:sym typeface="+mn-ea"/>
              </a:rPr>
              <a:t>关于形审要点</a:t>
            </a:r>
            <a:endParaRPr lang="en-US" altLang="zh-CN" b="1" dirty="0" smtClean="0">
              <a:solidFill>
                <a:srgbClr val="089DA3"/>
              </a:solidFill>
              <a:latin typeface="微软雅黑" pitchFamily="34" charset="-122"/>
              <a:ea typeface="微软雅黑" pitchFamily="34" charset="-122"/>
              <a:cs typeface="华文仿宋" panose="02010600040101010101" pitchFamily="2" charset="-122"/>
              <a:sym typeface="+mn-ea"/>
            </a:endParaRPr>
          </a:p>
          <a:p>
            <a:endParaRPr lang="en-US" altLang="zh-CN" b="1" dirty="0" smtClean="0">
              <a:solidFill>
                <a:srgbClr val="089DA3"/>
              </a:solidFill>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撤销申请书填写应准确、规范；</a:t>
            </a:r>
            <a:endParaRPr lang="en-US" altLang="zh-CN" dirty="0">
              <a:latin typeface="微软雅黑" pitchFamily="34" charset="-122"/>
              <a:ea typeface="微软雅黑" pitchFamily="34" charset="-122"/>
              <a:cs typeface="华文仿宋" panose="02010600040101010101" pitchFamily="2" charset="-122"/>
              <a:sym typeface="+mn-ea"/>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直接递交申请的，应提供申请人</a:t>
            </a:r>
            <a:r>
              <a:rPr lang="zh-CN" altLang="en-US" dirty="0" smtClean="0">
                <a:latin typeface="微软雅黑" pitchFamily="34" charset="-122"/>
                <a:ea typeface="微软雅黑" pitchFamily="34" charset="-122"/>
                <a:cs typeface="华文仿宋" panose="02010600040101010101" pitchFamily="2" charset="-122"/>
                <a:sym typeface="+mn-ea"/>
              </a:rPr>
              <a:t>身份</a:t>
            </a:r>
            <a:r>
              <a:rPr lang="zh-CN" altLang="zh-CN" dirty="0" smtClean="0">
                <a:latin typeface="微软雅黑" pitchFamily="34" charset="-122"/>
                <a:ea typeface="微软雅黑" pitchFamily="34" charset="-122"/>
                <a:cs typeface="华文仿宋" panose="02010600040101010101" pitchFamily="2" charset="-122"/>
                <a:sym typeface="+mn-ea"/>
              </a:rPr>
              <a:t>证明文件和经办人身份证明；</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委托</a:t>
            </a:r>
            <a:r>
              <a:rPr lang="zh-CN" altLang="en-US" dirty="0" smtClean="0">
                <a:latin typeface="微软雅黑" pitchFamily="34" charset="-122"/>
                <a:ea typeface="微软雅黑" pitchFamily="34" charset="-122"/>
                <a:cs typeface="华文仿宋" panose="02010600040101010101" pitchFamily="2" charset="-122"/>
                <a:sym typeface="+mn-ea"/>
              </a:rPr>
              <a:t>代理</a:t>
            </a:r>
            <a:r>
              <a:rPr lang="zh-CN" altLang="zh-CN" dirty="0" smtClean="0">
                <a:latin typeface="微软雅黑" pitchFamily="34" charset="-122"/>
                <a:ea typeface="微软雅黑" pitchFamily="34" charset="-122"/>
                <a:cs typeface="华文仿宋" panose="02010600040101010101" pitchFamily="2" charset="-122"/>
                <a:sym typeface="+mn-ea"/>
              </a:rPr>
              <a:t>办理的，应提交代理委托书；</a:t>
            </a: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注：代理机构不能同时接受撤三双方当事人的委托。</a:t>
            </a:r>
            <a:endParaRPr lang="en-US" altLang="zh-CN" dirty="0" smtClean="0">
              <a:solidFill>
                <a:srgbClr val="089DA3"/>
              </a:solidFill>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被申请人名义应与商标注册人名义相符；</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申请撤销</a:t>
            </a:r>
            <a:r>
              <a:rPr lang="zh-CN" altLang="en-US" dirty="0" smtClean="0">
                <a:latin typeface="微软雅黑" pitchFamily="34" charset="-122"/>
                <a:ea typeface="微软雅黑" pitchFamily="34" charset="-122"/>
                <a:cs typeface="华文仿宋" panose="02010600040101010101" pitchFamily="2" charset="-122"/>
                <a:sym typeface="+mn-ea"/>
              </a:rPr>
              <a:t>部分</a:t>
            </a:r>
            <a:r>
              <a:rPr lang="zh-CN" altLang="zh-CN" dirty="0" smtClean="0">
                <a:latin typeface="微软雅黑" pitchFamily="34" charset="-122"/>
                <a:ea typeface="微软雅黑" pitchFamily="34" charset="-122"/>
                <a:cs typeface="华文仿宋" panose="02010600040101010101" pitchFamily="2" charset="-122"/>
                <a:sym typeface="+mn-ea"/>
              </a:rPr>
              <a:t>商品或服务的，应与该商标的核定使用商品或服务相对应；</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dirty="0" smtClean="0">
                <a:latin typeface="微软雅黑" pitchFamily="34" charset="-122"/>
                <a:ea typeface="微软雅黑" pitchFamily="34" charset="-122"/>
                <a:cs typeface="华文仿宋" panose="02010600040101010101" pitchFamily="2" charset="-122"/>
                <a:sym typeface="+mn-ea"/>
              </a:rPr>
              <a:t>应注明撤销理由，并说明该商标不使用的有关情况；</a:t>
            </a:r>
            <a:endParaRPr lang="en-US" altLang="zh-CN" dirty="0" smtClean="0">
              <a:latin typeface="微软雅黑" pitchFamily="34" charset="-122"/>
              <a:ea typeface="微软雅黑" pitchFamily="34" charset="-122"/>
              <a:cs typeface="华文仿宋" panose="02010600040101010101" pitchFamily="2" charset="-122"/>
            </a:endParaRPr>
          </a:p>
          <a:p>
            <a:pPr marL="342900" marR="0" indent="-342900" defTabSz="914400">
              <a:buClrTx/>
              <a:buSzTx/>
              <a:buFont typeface="+mj-lt"/>
              <a:buAutoNum type="arabicPeriod"/>
              <a:defRPr/>
            </a:pPr>
            <a:r>
              <a:rPr lang="zh-CN" altLang="zh-CN" u="sng" dirty="0" smtClean="0">
                <a:solidFill>
                  <a:srgbClr val="0070C0"/>
                </a:solidFill>
                <a:latin typeface="微软雅黑" pitchFamily="34" charset="-122"/>
                <a:ea typeface="微软雅黑" pitchFamily="34" charset="-122"/>
                <a:cs typeface="华文仿宋" panose="02010600040101010101" pitchFamily="2" charset="-122"/>
                <a:sym typeface="+mn-ea"/>
              </a:rPr>
              <a:t>被申请商标核准注册应满三年，且为有效的注册商标</a:t>
            </a:r>
            <a:r>
              <a:rPr lang="zh-CN" altLang="en-US" u="sng" dirty="0" smtClean="0">
                <a:solidFill>
                  <a:srgbClr val="0070C0"/>
                </a:solidFill>
                <a:latin typeface="微软雅黑" pitchFamily="34" charset="-122"/>
                <a:ea typeface="微软雅黑" pitchFamily="34" charset="-122"/>
                <a:cs typeface="华文仿宋" panose="02010600040101010101" pitchFamily="2" charset="-122"/>
                <a:sym typeface="+mn-ea"/>
              </a:rPr>
              <a:t>。</a:t>
            </a:r>
            <a:endParaRPr lang="en-US" altLang="zh-CN" u="sng" dirty="0" smtClean="0">
              <a:solidFill>
                <a:srgbClr val="0070C0"/>
              </a:solidFill>
              <a:latin typeface="微软雅黑" pitchFamily="34" charset="-122"/>
              <a:ea typeface="微软雅黑" pitchFamily="34" charset="-122"/>
              <a:cs typeface="华文仿宋" panose="02010600040101010101" pitchFamily="2"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华文仿宋" panose="02010600040101010101" pitchFamily="2" charset="-122"/>
              <a:sym typeface="+mn-ea"/>
            </a:endParaRPr>
          </a:p>
          <a:p>
            <a:pPr marR="0" defTabSz="914400">
              <a:buClrTx/>
              <a:buSzTx/>
              <a:buFont typeface="Arial" panose="020B0604020202020204" pitchFamily="34" charset="0"/>
              <a:defRPr/>
            </a:pPr>
            <a:r>
              <a:rPr lang="zh-CN" altLang="en-US" dirty="0" smtClean="0">
                <a:solidFill>
                  <a:srgbClr val="089DA3"/>
                </a:solidFill>
                <a:latin typeface="微软雅黑" pitchFamily="34" charset="-122"/>
                <a:ea typeface="微软雅黑" pitchFamily="34" charset="-122"/>
                <a:cs typeface="华文仿宋" panose="02010600040101010101" pitchFamily="2" charset="-122"/>
                <a:sym typeface="+mn-ea"/>
              </a:rPr>
              <a:t>    形审通过</a:t>
            </a:r>
            <a:r>
              <a:rPr lang="zh-CN" altLang="en-US" dirty="0" smtClean="0">
                <a:latin typeface="微软雅黑" pitchFamily="34" charset="-122"/>
                <a:ea typeface="微软雅黑" pitchFamily="34" charset="-122"/>
                <a:cs typeface="华文仿宋" panose="02010600040101010101" pitchFamily="2" charset="-122"/>
                <a:sym typeface="+mn-ea"/>
              </a:rPr>
              <a:t>的，商标局向撤三申请人发出</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撤销受理通知书</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，并向被撤商标注册人发出</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关于提供注册商标使用证据的通知</a:t>
            </a:r>
            <a:r>
              <a:rPr lang="en-US" altLang="zh-CN" dirty="0" smtClean="0">
                <a:latin typeface="微软雅黑" pitchFamily="34" charset="-122"/>
                <a:ea typeface="微软雅黑" pitchFamily="34" charset="-122"/>
                <a:cs typeface="华文仿宋" panose="02010600040101010101" pitchFamily="2" charset="-122"/>
                <a:sym typeface="+mn-ea"/>
              </a:rPr>
              <a:t>》</a:t>
            </a:r>
            <a:endParaRPr lang="en-US" altLang="zh-CN" dirty="0" smtClean="0">
              <a:latin typeface="微软雅黑" pitchFamily="34" charset="-122"/>
              <a:ea typeface="微软雅黑" pitchFamily="34" charset="-122"/>
              <a:cs typeface="华文仿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2">
                                            <p:txEl>
                                              <p:pRg st="8" end="8"/>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9422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84860" y="1188720"/>
            <a:ext cx="7269480" cy="3539430"/>
          </a:xfrm>
          <a:prstGeom prst="rect">
            <a:avLst/>
          </a:prstGeom>
          <a:noFill/>
        </p:spPr>
        <p:txBody>
          <a:bodyPr wrap="square" rtlCol="0">
            <a:spAutoFit/>
          </a:bodyPr>
          <a:lstStyle/>
          <a:p>
            <a:pPr>
              <a:buFont typeface="Wingdings" pitchFamily="2" charset="2"/>
              <a:buChar char="l"/>
            </a:pPr>
            <a:r>
              <a:rPr lang="zh-CN" altLang="zh-CN" b="1" u="sng" dirty="0" smtClean="0">
                <a:solidFill>
                  <a:srgbClr val="0070C0"/>
                </a:solidFill>
                <a:latin typeface="微软雅黑" pitchFamily="34" charset="-122"/>
                <a:ea typeface="微软雅黑" pitchFamily="34" charset="-122"/>
                <a:cs typeface="仿宋" panose="02010609060101010101" charset="-122"/>
                <a:sym typeface="+mn-ea"/>
              </a:rPr>
              <a:t>关于</a:t>
            </a:r>
            <a:r>
              <a:rPr lang="zh-CN" altLang="en-US" b="1" u="sng" dirty="0" smtClean="0">
                <a:solidFill>
                  <a:srgbClr val="0070C0"/>
                </a:solidFill>
                <a:latin typeface="微软雅黑" pitchFamily="34" charset="-122"/>
                <a:ea typeface="微软雅黑" pitchFamily="34" charset="-122"/>
                <a:cs typeface="仿宋" panose="02010609060101010101" charset="-122"/>
                <a:sym typeface="+mn-ea"/>
              </a:rPr>
              <a:t>三年期限起算点</a:t>
            </a:r>
            <a:endParaRPr lang="en-US" altLang="zh-CN" b="1" u="sng" dirty="0" smtClean="0">
              <a:solidFill>
                <a:srgbClr val="0070C0"/>
              </a:solidFill>
              <a:latin typeface="微软雅黑" pitchFamily="34" charset="-122"/>
              <a:ea typeface="微软雅黑" pitchFamily="34" charset="-122"/>
              <a:cs typeface="仿宋" panose="02010609060101010101" charset="-122"/>
              <a:sym typeface="+mn-ea"/>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a:defRPr/>
            </a:pPr>
            <a:r>
              <a:rPr lang="en-US" altLang="zh-CN" dirty="0" smtClean="0">
                <a:latin typeface="微软雅黑" pitchFamily="34" charset="-122"/>
                <a:ea typeface="微软雅黑" pitchFamily="34" charset="-122"/>
                <a:cs typeface="华文仿宋" panose="02010600040101010101" pitchFamily="2" charset="-122"/>
                <a:sym typeface="+mn-ea"/>
              </a:rPr>
              <a:t>       </a:t>
            </a:r>
            <a:r>
              <a:rPr lang="zh-CN" altLang="zh-CN" dirty="0" smtClean="0">
                <a:latin typeface="微软雅黑" pitchFamily="34" charset="-122"/>
                <a:ea typeface="微软雅黑" pitchFamily="34" charset="-122"/>
                <a:cs typeface="华文仿宋" panose="02010600040101010101" pitchFamily="2" charset="-122"/>
                <a:sym typeface="+mn-ea"/>
              </a:rPr>
              <a:t>国内注册商标</a:t>
            </a:r>
            <a:r>
              <a:rPr lang="zh-CN" altLang="en-US" dirty="0" smtClean="0">
                <a:latin typeface="微软雅黑" pitchFamily="34" charset="-122"/>
                <a:ea typeface="微软雅黑" pitchFamily="34" charset="-122"/>
                <a:cs typeface="华文仿宋" panose="02010600040101010101" pitchFamily="2" charset="-122"/>
                <a:sym typeface="+mn-ea"/>
              </a:rPr>
              <a:t>：</a:t>
            </a:r>
            <a:r>
              <a:rPr lang="zh-CN" altLang="zh-CN" dirty="0" smtClean="0">
                <a:latin typeface="微软雅黑" pitchFamily="34" charset="-122"/>
                <a:ea typeface="微软雅黑" pitchFamily="34" charset="-122"/>
                <a:cs typeface="华文仿宋" panose="02010600040101010101" pitchFamily="2" charset="-122"/>
                <a:sym typeface="+mn-ea"/>
              </a:rPr>
              <a:t>应当自该注册商标</a:t>
            </a:r>
            <a:r>
              <a:rPr lang="zh-CN" altLang="zh-CN" dirty="0" smtClean="0">
                <a:solidFill>
                  <a:srgbClr val="089DA3"/>
                </a:solidFill>
                <a:latin typeface="微软雅黑" pitchFamily="34" charset="-122"/>
                <a:ea typeface="微软雅黑" pitchFamily="34" charset="-122"/>
                <a:cs typeface="华文仿宋" panose="02010600040101010101" pitchFamily="2" charset="-122"/>
                <a:sym typeface="+mn-ea"/>
              </a:rPr>
              <a:t>注册公告之日</a:t>
            </a:r>
            <a:r>
              <a:rPr lang="zh-CN" altLang="zh-CN" dirty="0" smtClean="0">
                <a:latin typeface="微软雅黑" pitchFamily="34" charset="-122"/>
                <a:ea typeface="微软雅黑" pitchFamily="34" charset="-122"/>
                <a:cs typeface="华文仿宋" panose="02010600040101010101" pitchFamily="2" charset="-122"/>
                <a:sym typeface="+mn-ea"/>
              </a:rPr>
              <a:t>起满</a:t>
            </a:r>
            <a:r>
              <a:rPr lang="en-US" altLang="zh-CN" dirty="0" smtClean="0">
                <a:latin typeface="微软雅黑" pitchFamily="34" charset="-122"/>
                <a:ea typeface="微软雅黑" pitchFamily="34" charset="-122"/>
                <a:cs typeface="华文仿宋" panose="02010600040101010101" pitchFamily="2" charset="-122"/>
                <a:sym typeface="+mn-ea"/>
              </a:rPr>
              <a:t>3</a:t>
            </a:r>
            <a:r>
              <a:rPr lang="zh-CN" altLang="zh-CN" dirty="0" smtClean="0">
                <a:latin typeface="微软雅黑" pitchFamily="34" charset="-122"/>
                <a:ea typeface="微软雅黑" pitchFamily="34" charset="-122"/>
                <a:cs typeface="华文仿宋" panose="02010600040101010101" pitchFamily="2" charset="-122"/>
                <a:sym typeface="+mn-ea"/>
              </a:rPr>
              <a:t>年后提出申请</a:t>
            </a:r>
            <a:r>
              <a:rPr lang="zh-CN" altLang="en-US" dirty="0" smtClean="0">
                <a:latin typeface="微软雅黑" pitchFamily="34" charset="-122"/>
                <a:ea typeface="微软雅黑" pitchFamily="34" charset="-122"/>
                <a:cs typeface="华文仿宋" panose="02010600040101010101" pitchFamily="2" charset="-122"/>
                <a:sym typeface="+mn-ea"/>
              </a:rPr>
              <a:t>（</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商标法实施条例</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第六十六条三款）</a:t>
            </a:r>
            <a:r>
              <a:rPr lang="zh-CN"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但是，</a:t>
            </a:r>
            <a:r>
              <a:rPr lang="zh-CN" altLang="zh-CN" dirty="0" smtClean="0">
                <a:latin typeface="微软雅黑" pitchFamily="34" charset="-122"/>
                <a:ea typeface="微软雅黑" pitchFamily="34" charset="-122"/>
                <a:cs typeface="华文仿宋" panose="02010600040101010101" pitchFamily="2" charset="-122"/>
                <a:sym typeface="+mn-ea"/>
              </a:rPr>
              <a:t>对</a:t>
            </a:r>
            <a:r>
              <a:rPr lang="en-US" altLang="zh-CN" dirty="0" smtClean="0">
                <a:latin typeface="微软雅黑" pitchFamily="34" charset="-122"/>
                <a:ea typeface="微软雅黑" pitchFamily="34" charset="-122"/>
                <a:cs typeface="华文仿宋" panose="02010600040101010101" pitchFamily="2" charset="-122"/>
                <a:sym typeface="+mn-ea"/>
              </a:rPr>
              <a:t>2014</a:t>
            </a:r>
            <a:r>
              <a:rPr lang="zh-CN" altLang="zh-CN" dirty="0" smtClean="0">
                <a:latin typeface="微软雅黑" pitchFamily="34" charset="-122"/>
                <a:ea typeface="微软雅黑" pitchFamily="34" charset="-122"/>
                <a:cs typeface="华文仿宋" panose="02010600040101010101" pitchFamily="2" charset="-122"/>
                <a:sym typeface="+mn-ea"/>
              </a:rPr>
              <a:t>年</a:t>
            </a:r>
            <a:r>
              <a:rPr lang="en-US" altLang="zh-CN" dirty="0" smtClean="0">
                <a:latin typeface="微软雅黑" pitchFamily="34" charset="-122"/>
                <a:ea typeface="微软雅黑" pitchFamily="34" charset="-122"/>
                <a:cs typeface="华文仿宋" panose="02010600040101010101" pitchFamily="2" charset="-122"/>
                <a:sym typeface="+mn-ea"/>
              </a:rPr>
              <a:t>5</a:t>
            </a:r>
            <a:r>
              <a:rPr lang="zh-CN" altLang="zh-CN" dirty="0" smtClean="0">
                <a:latin typeface="微软雅黑" pitchFamily="34" charset="-122"/>
                <a:ea typeface="微软雅黑" pitchFamily="34" charset="-122"/>
                <a:cs typeface="华文仿宋" panose="02010600040101010101" pitchFamily="2" charset="-122"/>
                <a:sym typeface="+mn-ea"/>
              </a:rPr>
              <a:t>月</a:t>
            </a:r>
            <a:r>
              <a:rPr lang="en-US" altLang="zh-CN" dirty="0" smtClean="0">
                <a:latin typeface="微软雅黑" pitchFamily="34" charset="-122"/>
                <a:ea typeface="微软雅黑" pitchFamily="34" charset="-122"/>
                <a:cs typeface="华文仿宋" panose="02010600040101010101" pitchFamily="2" charset="-122"/>
                <a:sym typeface="+mn-ea"/>
              </a:rPr>
              <a:t>1</a:t>
            </a:r>
            <a:r>
              <a:rPr lang="zh-CN" altLang="zh-CN" dirty="0" smtClean="0">
                <a:latin typeface="微软雅黑" pitchFamily="34" charset="-122"/>
                <a:ea typeface="微软雅黑" pitchFamily="34" charset="-122"/>
                <a:cs typeface="华文仿宋" panose="02010600040101010101" pitchFamily="2" charset="-122"/>
                <a:sym typeface="+mn-ea"/>
              </a:rPr>
              <a:t>日前经异议核准注册的商标，三年期限起算点为该商标异议裁定公告之日。</a:t>
            </a:r>
            <a:endParaRPr lang="en-US" altLang="zh-CN" dirty="0" smtClean="0">
              <a:latin typeface="微软雅黑" pitchFamily="34" charset="-122"/>
              <a:ea typeface="微软雅黑" pitchFamily="34" charset="-122"/>
              <a:cs typeface="华文仿宋" panose="02010600040101010101" pitchFamily="2" charset="-122"/>
            </a:endParaRPr>
          </a:p>
          <a:p>
            <a:pPr>
              <a:defRPr/>
            </a:pPr>
            <a:r>
              <a:rPr lang="zh-CN" altLang="zh-CN" dirty="0" smtClean="0">
                <a:latin typeface="微软雅黑" pitchFamily="34" charset="-122"/>
                <a:ea typeface="微软雅黑" pitchFamily="34" charset="-122"/>
                <a:cs typeface="华文仿宋" panose="02010600040101010101" pitchFamily="2" charset="-122"/>
                <a:sym typeface="+mn-ea"/>
              </a:rPr>
              <a:t>       </a:t>
            </a:r>
            <a:endParaRPr lang="en-US" altLang="zh-CN" dirty="0" smtClean="0">
              <a:latin typeface="微软雅黑" pitchFamily="34" charset="-122"/>
              <a:ea typeface="微软雅黑" pitchFamily="34" charset="-122"/>
              <a:cs typeface="华文仿宋" panose="02010600040101010101" pitchFamily="2" charset="-122"/>
              <a:sym typeface="+mn-ea"/>
            </a:endParaRPr>
          </a:p>
          <a:p>
            <a:pPr>
              <a:defRPr/>
            </a:pPr>
            <a:r>
              <a:rPr lang="en-US" altLang="zh-CN" dirty="0" smtClean="0">
                <a:latin typeface="微软雅黑" pitchFamily="34" charset="-122"/>
                <a:ea typeface="微软雅黑" pitchFamily="34" charset="-122"/>
                <a:cs typeface="华文仿宋" panose="02010600040101010101" pitchFamily="2" charset="-122"/>
                <a:sym typeface="+mn-ea"/>
              </a:rPr>
              <a:t>       </a:t>
            </a:r>
            <a:r>
              <a:rPr lang="zh-CN" altLang="zh-CN" dirty="0" smtClean="0">
                <a:latin typeface="微软雅黑" pitchFamily="34" charset="-122"/>
                <a:ea typeface="微软雅黑" pitchFamily="34" charset="-122"/>
                <a:cs typeface="华文仿宋" panose="02010600040101010101" pitchFamily="2" charset="-122"/>
                <a:sym typeface="+mn-ea"/>
              </a:rPr>
              <a:t>马德里国际商标</a:t>
            </a:r>
            <a:r>
              <a:rPr lang="zh-CN" altLang="en-US" dirty="0" smtClean="0">
                <a:latin typeface="微软雅黑" pitchFamily="34" charset="-122"/>
                <a:ea typeface="微软雅黑" pitchFamily="34" charset="-122"/>
                <a:cs typeface="华文仿宋" panose="02010600040101010101" pitchFamily="2" charset="-122"/>
                <a:sym typeface="+mn-ea"/>
              </a:rPr>
              <a:t>：</a:t>
            </a:r>
            <a:r>
              <a:rPr lang="zh-CN" altLang="zh-CN" dirty="0" smtClean="0">
                <a:latin typeface="微软雅黑" pitchFamily="34" charset="-122"/>
                <a:ea typeface="微软雅黑" pitchFamily="34" charset="-122"/>
                <a:cs typeface="华文仿宋" panose="02010600040101010101" pitchFamily="2" charset="-122"/>
                <a:sym typeface="+mn-ea"/>
              </a:rPr>
              <a:t>应当自该商标国际注册申请的</a:t>
            </a:r>
            <a:r>
              <a:rPr lang="zh-CN" altLang="zh-CN" dirty="0" smtClean="0">
                <a:solidFill>
                  <a:srgbClr val="089DA3"/>
                </a:solidFill>
                <a:latin typeface="微软雅黑" pitchFamily="34" charset="-122"/>
                <a:ea typeface="微软雅黑" pitchFamily="34" charset="-122"/>
                <a:cs typeface="华文仿宋" panose="02010600040101010101" pitchFamily="2" charset="-122"/>
                <a:sym typeface="+mn-ea"/>
              </a:rPr>
              <a:t>驳回期限届满之日</a:t>
            </a:r>
            <a:r>
              <a:rPr lang="zh-CN" altLang="zh-CN" dirty="0" smtClean="0">
                <a:latin typeface="微软雅黑" pitchFamily="34" charset="-122"/>
                <a:ea typeface="微软雅黑" pitchFamily="34" charset="-122"/>
                <a:cs typeface="华文仿宋" panose="02010600040101010101" pitchFamily="2" charset="-122"/>
                <a:sym typeface="+mn-ea"/>
              </a:rPr>
              <a:t>起满</a:t>
            </a:r>
            <a:r>
              <a:rPr lang="en-US" altLang="zh-CN" dirty="0" smtClean="0">
                <a:latin typeface="微软雅黑" pitchFamily="34" charset="-122"/>
                <a:ea typeface="微软雅黑" pitchFamily="34" charset="-122"/>
                <a:cs typeface="华文仿宋" panose="02010600040101010101" pitchFamily="2" charset="-122"/>
                <a:sym typeface="+mn-ea"/>
              </a:rPr>
              <a:t>3</a:t>
            </a:r>
            <a:r>
              <a:rPr lang="zh-CN" altLang="zh-CN" dirty="0" smtClean="0">
                <a:latin typeface="微软雅黑" pitchFamily="34" charset="-122"/>
                <a:ea typeface="微软雅黑" pitchFamily="34" charset="-122"/>
                <a:cs typeface="华文仿宋" panose="02010600040101010101" pitchFamily="2" charset="-122"/>
                <a:sym typeface="+mn-ea"/>
              </a:rPr>
              <a:t>年后向商标局提出申请；驳回期限届满时仍处在驳回复审或者异议相关程序的，应当自商标局、商标评审委员会作出的准予注册决定生效之日起满</a:t>
            </a:r>
            <a:r>
              <a:rPr lang="en-US" altLang="zh-CN" dirty="0" smtClean="0">
                <a:latin typeface="微软雅黑" pitchFamily="34" charset="-122"/>
                <a:ea typeface="微软雅黑" pitchFamily="34" charset="-122"/>
                <a:cs typeface="华文仿宋" panose="02010600040101010101" pitchFamily="2" charset="-122"/>
                <a:sym typeface="+mn-ea"/>
              </a:rPr>
              <a:t>3</a:t>
            </a:r>
            <a:r>
              <a:rPr lang="zh-CN" altLang="zh-CN" dirty="0" smtClean="0">
                <a:latin typeface="微软雅黑" pitchFamily="34" charset="-122"/>
                <a:ea typeface="微软雅黑" pitchFamily="34" charset="-122"/>
                <a:cs typeface="华文仿宋" panose="02010600040101010101" pitchFamily="2" charset="-122"/>
                <a:sym typeface="+mn-ea"/>
              </a:rPr>
              <a:t>年后向商标局提出申请。</a:t>
            </a:r>
            <a:r>
              <a:rPr lang="zh-CN" altLang="en-US" dirty="0" smtClean="0">
                <a:latin typeface="微软雅黑" pitchFamily="34" charset="-122"/>
                <a:ea typeface="微软雅黑" pitchFamily="34" charset="-122"/>
                <a:cs typeface="华文仿宋" panose="02010600040101010101" pitchFamily="2" charset="-122"/>
                <a:sym typeface="+mn-ea"/>
              </a:rPr>
              <a:t> （</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商标法实施条例</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第四十九条一款）</a:t>
            </a:r>
            <a:endParaRPr lang="en-US" altLang="zh-CN" dirty="0" smtClean="0">
              <a:latin typeface="微软雅黑" pitchFamily="34" charset="-122"/>
              <a:ea typeface="微软雅黑" pitchFamily="34" charset="-122"/>
              <a:cs typeface="华文仿宋" panose="02010600040101010101" pitchFamily="2" charset="-122"/>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zh-CN" b="1" dirty="0">
                <a:solidFill>
                  <a:srgbClr val="089DA3"/>
                </a:solidFill>
                <a:latin typeface="微软雅黑" pitchFamily="34" charset="-122"/>
                <a:ea typeface="微软雅黑" pitchFamily="34" charset="-122"/>
                <a:cs typeface="仿宋" panose="02010609060101010101" charset="-122"/>
                <a:sym typeface="+mn-ea"/>
              </a:rPr>
              <a:t>关于</a:t>
            </a:r>
            <a:r>
              <a:rPr lang="zh-CN" altLang="en-US" b="1" dirty="0" smtClean="0">
                <a:solidFill>
                  <a:srgbClr val="089DA3"/>
                </a:solidFill>
                <a:latin typeface="微软雅黑" pitchFamily="34" charset="-122"/>
                <a:ea typeface="微软雅黑" pitchFamily="34" charset="-122"/>
                <a:cs typeface="仿宋" panose="02010609060101010101" charset="-122"/>
                <a:sym typeface="+mn-ea"/>
              </a:rPr>
              <a:t>举证责任</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endParaRPr lang="en-US" altLang="zh-CN" b="1" dirty="0">
              <a:solidFill>
                <a:srgbClr val="089DA3"/>
              </a:solidFill>
              <a:latin typeface="微软雅黑" pitchFamily="34" charset="-122"/>
              <a:ea typeface="微软雅黑" pitchFamily="34" charset="-122"/>
              <a:cs typeface="仿宋" panose="02010609060101010101" charset="-122"/>
              <a:sym typeface="+mn-ea"/>
            </a:endParaRPr>
          </a:p>
          <a:p>
            <a:r>
              <a:rPr lang="zh-CN" altLang="en-US" dirty="0">
                <a:latin typeface="微软雅黑" pitchFamily="34" charset="-122"/>
                <a:ea typeface="微软雅黑" pitchFamily="34" charset="-122"/>
                <a:cs typeface="仿宋" panose="02010609060101010101" charset="-122"/>
                <a:sym typeface="+mn-ea"/>
              </a:rPr>
              <a:t>    </a:t>
            </a:r>
            <a:r>
              <a:rPr lang="zh-CN" altLang="en-US" dirty="0" smtClean="0">
                <a:latin typeface="微软雅黑" pitchFamily="34" charset="-122"/>
                <a:ea typeface="微软雅黑" pitchFamily="34" charset="-122"/>
                <a:cs typeface="仿宋" panose="02010609060101010101" charset="-122"/>
                <a:sym typeface="+mn-ea"/>
              </a:rPr>
              <a:t>   商标</a:t>
            </a:r>
            <a:r>
              <a:rPr lang="zh-CN" altLang="en-US" dirty="0">
                <a:latin typeface="微软雅黑" pitchFamily="34" charset="-122"/>
                <a:ea typeface="微软雅黑" pitchFamily="34" charset="-122"/>
                <a:cs typeface="仿宋" panose="02010609060101010101" charset="-122"/>
                <a:sym typeface="+mn-ea"/>
              </a:rPr>
              <a:t>注册人承担举证责任。举证期限内未提交使用证据、提供的使用证据无效、提供的不使用正当理由证据无效的，商标注册人承担商标被撤销的法律后果。</a:t>
            </a:r>
            <a:endParaRPr lang="en-US" altLang="zh-CN" dirty="0">
              <a:latin typeface="微软雅黑" pitchFamily="34" charset="-122"/>
              <a:ea typeface="微软雅黑" pitchFamily="34" charset="-122"/>
              <a:cs typeface="仿宋" panose="02010609060101010101" charset="-122"/>
              <a:sym typeface="+mn-ea"/>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 calcmode="lin" valueType="num">
                                      <p:cBhvr additive="base">
                                        <p:cTn id="25"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anim calcmode="lin" valueType="num">
                                      <p:cBhvr additive="base">
                                        <p:cTn id="31"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8" end="8"/>
                                            </p:txEl>
                                          </p:spTgt>
                                        </p:tgtEl>
                                        <p:attrNameLst>
                                          <p:attrName>style.visibility</p:attrName>
                                        </p:attrNameLst>
                                      </p:cBhvr>
                                      <p:to>
                                        <p:strVal val="visible"/>
                                      </p:to>
                                    </p:set>
                                    <p:anim calcmode="lin" valueType="num">
                                      <p:cBhvr additive="base">
                                        <p:cTn id="37"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82577" y="230440"/>
            <a:ext cx="8543925" cy="4619120"/>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22" name="组合 21"/>
          <p:cNvGrpSpPr/>
          <p:nvPr/>
        </p:nvGrpSpPr>
        <p:grpSpPr>
          <a:xfrm>
            <a:off x="1110368" y="1354420"/>
            <a:ext cx="2875847" cy="2117444"/>
            <a:chOff x="1245373" y="1632022"/>
            <a:chExt cx="5002306" cy="4334726"/>
          </a:xfrm>
        </p:grpSpPr>
        <p:sp>
          <p:nvSpPr>
            <p:cNvPr id="23" name="任意多边形 22"/>
            <p:cNvSpPr/>
            <p:nvPr/>
          </p:nvSpPr>
          <p:spPr>
            <a:xfrm flipV="1">
              <a:off x="1245373" y="1632022"/>
              <a:ext cx="1710690" cy="895350"/>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flipV="1">
              <a:off x="2568775" y="3966812"/>
              <a:ext cx="2359540" cy="1999936"/>
            </a:xfrm>
            <a:custGeom>
              <a:avLst/>
              <a:gdLst>
                <a:gd name="connsiteX0" fmla="*/ 0 w 1338835"/>
                <a:gd name="connsiteY0" fmla="*/ 1154168 h 1154168"/>
                <a:gd name="connsiteX1" fmla="*/ 1338835 w 1338835"/>
                <a:gd name="connsiteY1" fmla="*/ 1154168 h 1154168"/>
                <a:gd name="connsiteX2" fmla="*/ 669417 w 1338835"/>
                <a:gd name="connsiteY2" fmla="*/ 0 h 1154168"/>
                <a:gd name="connsiteX3" fmla="*/ 0 w 1338835"/>
                <a:gd name="connsiteY3" fmla="*/ 1154168 h 1154168"/>
                <a:gd name="connsiteX0-1" fmla="*/ 1247395 w 1247395"/>
                <a:gd name="connsiteY0-2" fmla="*/ 1154168 h 1245608"/>
                <a:gd name="connsiteX1-3" fmla="*/ 577977 w 1247395"/>
                <a:gd name="connsiteY1-4" fmla="*/ 0 h 1245608"/>
                <a:gd name="connsiteX2-5" fmla="*/ 0 w 1247395"/>
                <a:gd name="connsiteY2-6" fmla="*/ 1245608 h 1245608"/>
                <a:gd name="connsiteX0-7" fmla="*/ 1361695 w 1361695"/>
                <a:gd name="connsiteY0-8" fmla="*/ 1154168 h 1154168"/>
                <a:gd name="connsiteX1-9" fmla="*/ 692277 w 1361695"/>
                <a:gd name="connsiteY1-10" fmla="*/ 0 h 1154168"/>
                <a:gd name="connsiteX2-11" fmla="*/ 0 w 1361695"/>
                <a:gd name="connsiteY2-12" fmla="*/ 1150358 h 1154168"/>
              </a:gdLst>
              <a:ahLst/>
              <a:cxnLst>
                <a:cxn ang="0">
                  <a:pos x="connsiteX0-1" y="connsiteY0-2"/>
                </a:cxn>
                <a:cxn ang="0">
                  <a:pos x="connsiteX1-3" y="connsiteY1-4"/>
                </a:cxn>
                <a:cxn ang="0">
                  <a:pos x="connsiteX2-5" y="connsiteY2-6"/>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flipV="1">
              <a:off x="1514403" y="1784421"/>
              <a:ext cx="1438969" cy="711574"/>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flipV="1">
              <a:off x="2757191" y="4066311"/>
              <a:ext cx="2001754" cy="1719078"/>
            </a:xfrm>
            <a:custGeom>
              <a:avLst/>
              <a:gdLst>
                <a:gd name="connsiteX0" fmla="*/ 0 w 996314"/>
                <a:gd name="connsiteY0" fmla="*/ 858892 h 858892"/>
                <a:gd name="connsiteX1" fmla="*/ 996314 w 996314"/>
                <a:gd name="connsiteY1" fmla="*/ 858892 h 858892"/>
                <a:gd name="connsiteX2" fmla="*/ 498157 w 996314"/>
                <a:gd name="connsiteY2" fmla="*/ 0 h 858892"/>
                <a:gd name="connsiteX3" fmla="*/ 0 w 996314"/>
                <a:gd name="connsiteY3" fmla="*/ 858892 h 858892"/>
                <a:gd name="connsiteX0-1" fmla="*/ 904874 w 904874"/>
                <a:gd name="connsiteY0-2" fmla="*/ 858892 h 950332"/>
                <a:gd name="connsiteX1-3" fmla="*/ 406717 w 904874"/>
                <a:gd name="connsiteY1-4" fmla="*/ 0 h 950332"/>
                <a:gd name="connsiteX2-5" fmla="*/ 0 w 904874"/>
                <a:gd name="connsiteY2-6" fmla="*/ 950332 h 950332"/>
                <a:gd name="connsiteX0-7" fmla="*/ 1000124 w 1000124"/>
                <a:gd name="connsiteY0-8" fmla="*/ 858892 h 858892"/>
                <a:gd name="connsiteX1-9" fmla="*/ 501967 w 1000124"/>
                <a:gd name="connsiteY1-10" fmla="*/ 0 h 858892"/>
                <a:gd name="connsiteX2-11" fmla="*/ 0 w 1000124"/>
                <a:gd name="connsiteY2-12" fmla="*/ 855082 h 858892"/>
              </a:gdLst>
              <a:ahLst/>
              <a:cxnLst>
                <a:cxn ang="0">
                  <a:pos x="connsiteX0-1" y="connsiteY0-2"/>
                </a:cxn>
                <a:cxn ang="0">
                  <a:pos x="connsiteX1-3" y="connsiteY1-4"/>
                </a:cxn>
                <a:cxn ang="0">
                  <a:pos x="connsiteX2-5" y="connsiteY2-6"/>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H="1" flipV="1">
              <a:off x="4536989" y="1632022"/>
              <a:ext cx="1710690" cy="895350"/>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任意多边形 27"/>
            <p:cNvSpPr/>
            <p:nvPr/>
          </p:nvSpPr>
          <p:spPr>
            <a:xfrm flipH="1" flipV="1">
              <a:off x="4534298" y="1784421"/>
              <a:ext cx="1438969" cy="711574"/>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4023360" y="1551942"/>
            <a:ext cx="4538187" cy="2346796"/>
          </a:xfrm>
          <a:prstGeom prst="rect">
            <a:avLst/>
          </a:prstGeom>
          <a:noFill/>
        </p:spPr>
        <p:txBody>
          <a:bodyPr wrap="square" lIns="68580" tIns="34290" rIns="68580" bIns="34290" rtlCol="0">
            <a:spAutoFit/>
          </a:bodyPr>
          <a:lstStyle/>
          <a:p>
            <a:pPr>
              <a:lnSpc>
                <a:spcPct val="200000"/>
              </a:lnSpc>
            </a:pPr>
            <a:r>
              <a:rPr lang="zh-CN" altLang="en-US" dirty="0" smtClean="0">
                <a:solidFill>
                  <a:schemeClr val="bg1"/>
                </a:solidFill>
                <a:latin typeface="华文楷体"/>
                <a:ea typeface="华文楷体"/>
              </a:rPr>
              <a:t>◆ </a:t>
            </a:r>
            <a:r>
              <a:rPr lang="zh-CN" altLang="en-US"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dirty="0" smtClean="0">
              <a:solidFill>
                <a:schemeClr val="bg1"/>
              </a:solidFill>
              <a:latin typeface="华文楷体"/>
              <a:ea typeface="华文楷体"/>
            </a:endParaRPr>
          </a:p>
          <a:p>
            <a:pPr>
              <a:lnSpc>
                <a:spcPct val="200000"/>
              </a:lnSpc>
            </a:pPr>
            <a:r>
              <a:rPr lang="zh-CN" altLang="zh-CN" dirty="0" smtClean="0">
                <a:solidFill>
                  <a:schemeClr val="bg1"/>
                </a:solidFill>
                <a:latin typeface="华文楷体"/>
                <a:ea typeface="华文楷体"/>
              </a:rPr>
              <a:t>◆</a:t>
            </a:r>
            <a:r>
              <a:rPr lang="zh-CN" altLang="en-US" dirty="0" smtClean="0">
                <a:solidFill>
                  <a:schemeClr val="bg1"/>
                </a:solidFill>
                <a:latin typeface="华文楷体"/>
                <a:ea typeface="华文楷体"/>
              </a:rPr>
              <a:t> </a:t>
            </a:r>
            <a:r>
              <a:rPr lang="zh-CN" altLang="en-US"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200000"/>
              </a:lnSpc>
              <a:buFont typeface="Wingdings" pitchFamily="2" charset="2"/>
              <a:buChar char="u"/>
            </a:pPr>
            <a:r>
              <a:rPr lang="zh-CN" altLang="en-US" dirty="0" smtClean="0">
                <a:solidFill>
                  <a:schemeClr val="bg1"/>
                </a:solidFill>
                <a:latin typeface="微软雅黑" panose="020B0503020204020204" pitchFamily="34" charset="-122"/>
                <a:ea typeface="微软雅黑" panose="020B0503020204020204" pitchFamily="34" charset="-122"/>
              </a:rPr>
              <a:t>撤销连续三年不使用注册商标的网申系统</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200000"/>
              </a:lnSpc>
            </a:pPr>
            <a:r>
              <a:rPr lang="zh-CN" altLang="zh-CN" dirty="0">
                <a:solidFill>
                  <a:schemeClr val="bg1"/>
                </a:solidFill>
                <a:latin typeface="华文楷体"/>
                <a:ea typeface="华文楷体"/>
              </a:rPr>
              <a:t>◆</a:t>
            </a:r>
            <a:r>
              <a:rPr lang="zh-CN" altLang="en-US" dirty="0">
                <a:solidFill>
                  <a:schemeClr val="bg1"/>
                </a:solidFill>
                <a:latin typeface="华文楷体"/>
                <a:ea typeface="华文楷体"/>
              </a:rPr>
              <a:t> </a:t>
            </a:r>
            <a:r>
              <a:rPr lang="zh-CN" altLang="en-US" dirty="0">
                <a:solidFill>
                  <a:schemeClr val="bg1"/>
                </a:solidFill>
                <a:latin typeface="微软雅黑" panose="020B0503020204020204" pitchFamily="34" charset="-122"/>
                <a:ea typeface="微软雅黑" panose="020B0503020204020204" pitchFamily="34" charset="-122"/>
              </a:rPr>
              <a:t>撤销连续三年不使用注册商标</a:t>
            </a:r>
            <a:r>
              <a:rPr lang="zh-CN" altLang="en-US" dirty="0" smtClean="0">
                <a:solidFill>
                  <a:schemeClr val="bg1"/>
                </a:solidFill>
                <a:latin typeface="微软雅黑" panose="020B0503020204020204" pitchFamily="34" charset="-122"/>
                <a:ea typeface="微软雅黑" panose="020B0503020204020204" pitchFamily="34" charset="-122"/>
              </a:rPr>
              <a:t>的总体情况</a:t>
            </a:r>
            <a:endParaRPr lang="en-US" altLang="zh-CN" dirty="0" smtClean="0">
              <a:solidFill>
                <a:schemeClr val="bg1"/>
              </a:solidFill>
              <a:latin typeface="微软雅黑" panose="020B0503020204020204" pitchFamily="34" charset="-122"/>
              <a:ea typeface="微软雅黑" panose="020B0503020204020204" pitchFamily="34" charset="-122"/>
            </a:endParaRPr>
          </a:p>
          <a:p>
            <a:pPr>
              <a:lnSpc>
                <a:spcPct val="200000"/>
              </a:lnSpc>
            </a:pP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1872633" y="1764321"/>
            <a:ext cx="1377775" cy="577081"/>
          </a:xfrm>
          <a:prstGeom prst="rect">
            <a:avLst/>
          </a:prstGeom>
          <a:noFill/>
        </p:spPr>
        <p:txBody>
          <a:bodyPr wrap="square" lIns="68580" tIns="34290" rIns="68580" bIns="34290" rtlCol="0">
            <a:spAutoFit/>
          </a:bodyPr>
          <a:lstStyle/>
          <a:p>
            <a:pPr algn="ctr"/>
            <a:r>
              <a:rPr lang="zh-CN" altLang="en-US" sz="3300" dirty="0" smtClean="0">
                <a:solidFill>
                  <a:schemeClr val="bg1"/>
                </a:solidFill>
                <a:latin typeface="微软雅黑" panose="020B0503020204020204" pitchFamily="34" charset="-122"/>
                <a:ea typeface="微软雅黑" panose="020B0503020204020204" pitchFamily="34" charset="-122"/>
              </a:rPr>
              <a:t>目  录</a:t>
            </a:r>
            <a:endParaRPr lang="zh-CN" altLang="en-US" sz="3300" dirty="0">
              <a:solidFill>
                <a:schemeClr val="bg1"/>
              </a:solidFill>
              <a:latin typeface="微软雅黑" panose="020B0503020204020204" pitchFamily="34" charset="-122"/>
              <a:ea typeface="微软雅黑" panose="020B0503020204020204" pitchFamily="34" charset="-122"/>
            </a:endParaRPr>
          </a:p>
        </p:txBody>
      </p:sp>
      <p:pic>
        <p:nvPicPr>
          <p:cNvPr id="12" name="Picture 2"/>
          <p:cNvPicPr>
            <a:picLocks noChangeAspect="1" noChangeArrowheads="1"/>
          </p:cNvPicPr>
          <p:nvPr/>
        </p:nvPicPr>
        <p:blipFill>
          <a:blip r:embed="rId2" cstate="print"/>
          <a:srcRect/>
          <a:stretch>
            <a:fillRect/>
          </a:stretch>
        </p:blipFill>
        <p:spPr bwMode="auto">
          <a:xfrm>
            <a:off x="279697" y="20997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3108" y="263115"/>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80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40946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838200" y="1333500"/>
            <a:ext cx="7498080" cy="3323987"/>
          </a:xfrm>
          <a:prstGeom prst="rect">
            <a:avLst/>
          </a:prstGeom>
          <a:noFill/>
        </p:spPr>
        <p:txBody>
          <a:bodyPr wrap="square"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cs typeface="华文仿宋" panose="02010600040101010101" pitchFamily="2" charset="-122"/>
              </a:rPr>
              <a:t>撤三申请三年起算点的案例</a:t>
            </a:r>
            <a:endParaRPr lang="en-US" altLang="zh-CN" b="1" dirty="0" smtClean="0">
              <a:solidFill>
                <a:srgbClr val="089DA3"/>
              </a:solidFill>
              <a:latin typeface="微软雅黑" pitchFamily="34" charset="-122"/>
              <a:ea typeface="微软雅黑" pitchFamily="34" charset="-122"/>
              <a:cs typeface="华文仿宋" panose="02010600040101010101" pitchFamily="2" charset="-122"/>
            </a:endParaRPr>
          </a:p>
          <a:p>
            <a:endParaRPr lang="en-US" altLang="zh-CN" dirty="0" smtClean="0">
              <a:latin typeface="微软雅黑" pitchFamily="34" charset="-122"/>
              <a:ea typeface="微软雅黑" pitchFamily="34" charset="-122"/>
              <a:cs typeface="华文仿宋" panose="02010600040101010101" pitchFamily="2" charset="-122"/>
            </a:endParaRPr>
          </a:p>
          <a:p>
            <a:r>
              <a:rPr lang="zh-CN" altLang="en-US" dirty="0" smtClean="0">
                <a:latin typeface="微软雅黑" pitchFamily="34" charset="-122"/>
                <a:ea typeface="微软雅黑" pitchFamily="34" charset="-122"/>
                <a:cs typeface="华文仿宋" panose="02010600040101010101" pitchFamily="2" charset="-122"/>
              </a:rPr>
              <a:t>       第</a:t>
            </a:r>
            <a:r>
              <a:rPr lang="en-US" altLang="zh-CN" dirty="0" smtClean="0">
                <a:latin typeface="微软雅黑" pitchFamily="34" charset="-122"/>
                <a:ea typeface="微软雅黑" pitchFamily="34" charset="-122"/>
                <a:cs typeface="华文仿宋" panose="02010600040101010101" pitchFamily="2" charset="-122"/>
              </a:rPr>
              <a:t>1651085</a:t>
            </a:r>
            <a:r>
              <a:rPr lang="zh-CN" altLang="en-US" dirty="0" smtClean="0">
                <a:latin typeface="微软雅黑" pitchFamily="34" charset="-122"/>
                <a:ea typeface="微软雅黑" pitchFamily="34" charset="-122"/>
                <a:cs typeface="华文仿宋" panose="02010600040101010101" pitchFamily="2" charset="-122"/>
              </a:rPr>
              <a:t>号“康宝莱”商标。</a:t>
            </a:r>
            <a:r>
              <a:rPr lang="en-US" altLang="zh-CN" dirty="0" smtClean="0">
                <a:latin typeface="微软雅黑" pitchFamily="34" charset="-122"/>
                <a:ea typeface="微软雅黑" pitchFamily="34" charset="-122"/>
                <a:cs typeface="华文仿宋" panose="02010600040101010101" pitchFamily="2" charset="-122"/>
              </a:rPr>
              <a:t>1999</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11</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29</a:t>
            </a:r>
            <a:r>
              <a:rPr lang="zh-CN" altLang="en-US" dirty="0" smtClean="0">
                <a:latin typeface="微软雅黑" pitchFamily="34" charset="-122"/>
                <a:ea typeface="微软雅黑" pitchFamily="34" charset="-122"/>
                <a:cs typeface="华文仿宋" panose="02010600040101010101" pitchFamily="2" charset="-122"/>
              </a:rPr>
              <a:t>日提出注册申请，历经异议、异议复审、法院诉讼程序。异议（</a:t>
            </a:r>
            <a:r>
              <a:rPr lang="en-US" altLang="zh-CN" dirty="0" smtClean="0">
                <a:latin typeface="微软雅黑" pitchFamily="34" charset="-122"/>
                <a:ea typeface="微软雅黑" pitchFamily="34" charset="-122"/>
                <a:cs typeface="华文仿宋" panose="02010600040101010101" pitchFamily="2" charset="-122"/>
              </a:rPr>
              <a:t>2004</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10</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27</a:t>
            </a:r>
            <a:r>
              <a:rPr lang="zh-CN" altLang="en-US" dirty="0" smtClean="0">
                <a:latin typeface="微软雅黑" pitchFamily="34" charset="-122"/>
                <a:ea typeface="微软雅黑" pitchFamily="34" charset="-122"/>
                <a:cs typeface="华文仿宋" panose="02010600040101010101" pitchFamily="2" charset="-122"/>
              </a:rPr>
              <a:t>日）裁定核准该标注册，异议复审（</a:t>
            </a:r>
            <a:r>
              <a:rPr lang="en-US" altLang="zh-CN" dirty="0" smtClean="0">
                <a:latin typeface="微软雅黑" pitchFamily="34" charset="-122"/>
                <a:ea typeface="微软雅黑" pitchFamily="34" charset="-122"/>
                <a:cs typeface="华文仿宋" panose="02010600040101010101" pitchFamily="2" charset="-122"/>
              </a:rPr>
              <a:t>2010</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4</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16</a:t>
            </a:r>
            <a:r>
              <a:rPr lang="zh-CN" altLang="en-US" dirty="0" smtClean="0">
                <a:latin typeface="微软雅黑" pitchFamily="34" charset="-122"/>
                <a:ea typeface="微软雅黑" pitchFamily="34" charset="-122"/>
                <a:cs typeface="华文仿宋" panose="02010600040101010101" pitchFamily="2" charset="-122"/>
              </a:rPr>
              <a:t>日）及一审（</a:t>
            </a:r>
            <a:r>
              <a:rPr lang="en-US" altLang="zh-CN" dirty="0" smtClean="0">
                <a:latin typeface="微软雅黑" pitchFamily="34" charset="-122"/>
                <a:ea typeface="微软雅黑" pitchFamily="34" charset="-122"/>
                <a:cs typeface="华文仿宋" panose="02010600040101010101" pitchFamily="2" charset="-122"/>
              </a:rPr>
              <a:t>2011</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6</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20</a:t>
            </a:r>
            <a:r>
              <a:rPr lang="zh-CN" altLang="en-US" dirty="0" smtClean="0">
                <a:latin typeface="微软雅黑" pitchFamily="34" charset="-122"/>
                <a:ea typeface="微软雅黑" pitchFamily="34" charset="-122"/>
                <a:cs typeface="华文仿宋" panose="02010600040101010101" pitchFamily="2" charset="-122"/>
              </a:rPr>
              <a:t>日）均维持。</a:t>
            </a:r>
            <a:endParaRPr lang="en-US" altLang="zh-CN" dirty="0" smtClean="0">
              <a:latin typeface="微软雅黑" pitchFamily="34" charset="-122"/>
              <a:ea typeface="微软雅黑" pitchFamily="34" charset="-122"/>
              <a:cs typeface="华文仿宋" panose="02010600040101010101" pitchFamily="2" charset="-122"/>
            </a:endParaRPr>
          </a:p>
          <a:p>
            <a:endParaRPr lang="en-US" altLang="zh-CN" dirty="0" smtClean="0">
              <a:latin typeface="微软雅黑" pitchFamily="34" charset="-122"/>
              <a:ea typeface="微软雅黑" pitchFamily="34" charset="-122"/>
              <a:cs typeface="华文仿宋" panose="02010600040101010101" pitchFamily="2" charset="-122"/>
            </a:endParaRPr>
          </a:p>
          <a:p>
            <a:r>
              <a:rPr lang="zh-CN" altLang="en-US" dirty="0" smtClean="0">
                <a:latin typeface="微软雅黑" pitchFamily="34" charset="-122"/>
                <a:ea typeface="微软雅黑" pitchFamily="34" charset="-122"/>
                <a:cs typeface="华文仿宋" panose="02010600040101010101" pitchFamily="2" charset="-122"/>
              </a:rPr>
              <a:t>       一审判决生效后，原商评委</a:t>
            </a:r>
            <a:r>
              <a:rPr lang="en-US" altLang="zh-CN" dirty="0" smtClean="0">
                <a:latin typeface="微软雅黑" pitchFamily="34" charset="-122"/>
                <a:ea typeface="微软雅黑" pitchFamily="34" charset="-122"/>
                <a:cs typeface="华文仿宋" panose="02010600040101010101" pitchFamily="2" charset="-122"/>
              </a:rPr>
              <a:t>2014</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9</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26</a:t>
            </a:r>
            <a:r>
              <a:rPr lang="zh-CN" altLang="en-US" dirty="0" smtClean="0">
                <a:latin typeface="微软雅黑" pitchFamily="34" charset="-122"/>
                <a:ea typeface="微软雅黑" pitchFamily="34" charset="-122"/>
                <a:cs typeface="华文仿宋" panose="02010600040101010101" pitchFamily="2" charset="-122"/>
              </a:rPr>
              <a:t>日将一审结果录入系统，该标后续流程未能继续进行。直至</a:t>
            </a:r>
            <a:r>
              <a:rPr lang="en-US" altLang="zh-CN" dirty="0" smtClean="0">
                <a:latin typeface="微软雅黑" pitchFamily="34" charset="-122"/>
                <a:ea typeface="微软雅黑" pitchFamily="34" charset="-122"/>
                <a:cs typeface="华文仿宋" panose="02010600040101010101" pitchFamily="2" charset="-122"/>
              </a:rPr>
              <a:t>2016</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1</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11</a:t>
            </a:r>
            <a:r>
              <a:rPr lang="zh-CN" altLang="en-US" dirty="0" smtClean="0">
                <a:latin typeface="微软雅黑" pitchFamily="34" charset="-122"/>
                <a:ea typeface="微软雅黑" pitchFamily="34" charset="-122"/>
                <a:cs typeface="华文仿宋" panose="02010600040101010101" pitchFamily="2" charset="-122"/>
              </a:rPr>
              <a:t>日再次录入，该标后续流程恢复正常，于</a:t>
            </a:r>
            <a:r>
              <a:rPr lang="en-US" altLang="zh-CN" dirty="0" smtClean="0">
                <a:latin typeface="微软雅黑" pitchFamily="34" charset="-122"/>
                <a:ea typeface="微软雅黑" pitchFamily="34" charset="-122"/>
                <a:cs typeface="华文仿宋" panose="02010600040101010101" pitchFamily="2" charset="-122"/>
              </a:rPr>
              <a:t>2016</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6</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7</a:t>
            </a:r>
            <a:r>
              <a:rPr lang="zh-CN" altLang="en-US" dirty="0" smtClean="0">
                <a:latin typeface="微软雅黑" pitchFamily="34" charset="-122"/>
                <a:ea typeface="微软雅黑" pitchFamily="34" charset="-122"/>
                <a:cs typeface="华文仿宋" panose="02010600040101010101" pitchFamily="2" charset="-122"/>
              </a:rPr>
              <a:t>日刊登注册公告。</a:t>
            </a:r>
            <a:endParaRPr lang="en-US" altLang="zh-CN" dirty="0" smtClean="0">
              <a:latin typeface="微软雅黑" pitchFamily="34" charset="-122"/>
              <a:ea typeface="微软雅黑" pitchFamily="34" charset="-122"/>
              <a:cs typeface="华文仿宋" panose="02010600040101010101" pitchFamily="2" charset="-122"/>
            </a:endParaRPr>
          </a:p>
          <a:p>
            <a:endParaRPr lang="en-US" altLang="zh-CN" dirty="0" smtClean="0">
              <a:latin typeface="微软雅黑" pitchFamily="34" charset="-122"/>
              <a:ea typeface="微软雅黑" pitchFamily="34" charset="-122"/>
              <a:cs typeface="华文仿宋" panose="02010600040101010101" pitchFamily="2" charset="-122"/>
            </a:endParaRPr>
          </a:p>
          <a:p>
            <a:r>
              <a:rPr lang="en-US" altLang="zh-CN" dirty="0" smtClean="0">
                <a:latin typeface="微软雅黑" pitchFamily="34" charset="-122"/>
                <a:ea typeface="微软雅黑" pitchFamily="34" charset="-122"/>
                <a:cs typeface="华文仿宋" panose="02010600040101010101" pitchFamily="2" charset="-122"/>
              </a:rPr>
              <a:t>       2016</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1</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8</a:t>
            </a:r>
            <a:r>
              <a:rPr lang="zh-CN" altLang="en-US" dirty="0" smtClean="0">
                <a:latin typeface="微软雅黑" pitchFamily="34" charset="-122"/>
                <a:ea typeface="微软雅黑" pitchFamily="34" charset="-122"/>
                <a:cs typeface="华文仿宋" panose="02010600040101010101" pitchFamily="2" charset="-122"/>
              </a:rPr>
              <a:t>日、</a:t>
            </a:r>
            <a:r>
              <a:rPr lang="en-US" altLang="zh-CN" dirty="0" smtClean="0">
                <a:latin typeface="微软雅黑" pitchFamily="34" charset="-122"/>
                <a:ea typeface="微软雅黑" pitchFamily="34" charset="-122"/>
                <a:cs typeface="华文仿宋" panose="02010600040101010101" pitchFamily="2" charset="-122"/>
              </a:rPr>
              <a:t>13</a:t>
            </a:r>
            <a:r>
              <a:rPr lang="zh-CN" altLang="en-US" dirty="0" smtClean="0">
                <a:latin typeface="微软雅黑" pitchFamily="34" charset="-122"/>
                <a:ea typeface="微软雅黑" pitchFamily="34" charset="-122"/>
                <a:cs typeface="华文仿宋" panose="02010600040101010101" pitchFamily="2" charset="-122"/>
              </a:rPr>
              <a:t>日商标局收到广州德品皮具有限公司针对该标在部分或全部商品上提出的</a:t>
            </a:r>
            <a:r>
              <a:rPr lang="en-US" altLang="zh-CN" dirty="0" smtClean="0">
                <a:latin typeface="微软雅黑" pitchFamily="34" charset="-122"/>
                <a:ea typeface="微软雅黑" pitchFamily="34" charset="-122"/>
                <a:cs typeface="华文仿宋" panose="02010600040101010101" pitchFamily="2" charset="-122"/>
              </a:rPr>
              <a:t>5</a:t>
            </a:r>
            <a:r>
              <a:rPr lang="zh-CN" altLang="en-US" dirty="0" smtClean="0">
                <a:latin typeface="微软雅黑" pitchFamily="34" charset="-122"/>
                <a:ea typeface="微软雅黑" pitchFamily="34" charset="-122"/>
                <a:cs typeface="华文仿宋" panose="02010600040101010101" pitchFamily="2" charset="-122"/>
              </a:rPr>
              <a:t>件撤三申请。商标局分别于</a:t>
            </a:r>
            <a:r>
              <a:rPr lang="en-US" altLang="zh-CN" dirty="0" smtClean="0">
                <a:latin typeface="微软雅黑" pitchFamily="34" charset="-122"/>
                <a:ea typeface="微软雅黑" pitchFamily="34" charset="-122"/>
                <a:cs typeface="华文仿宋" panose="02010600040101010101" pitchFamily="2" charset="-122"/>
              </a:rPr>
              <a:t>2016</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1</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22</a:t>
            </a:r>
            <a:r>
              <a:rPr lang="zh-CN" altLang="en-US" dirty="0" smtClean="0">
                <a:latin typeface="微软雅黑" pitchFamily="34" charset="-122"/>
                <a:ea typeface="微软雅黑" pitchFamily="34" charset="-122"/>
                <a:cs typeface="华文仿宋" panose="02010600040101010101" pitchFamily="2" charset="-122"/>
              </a:rPr>
              <a:t>日、</a:t>
            </a:r>
            <a:r>
              <a:rPr lang="en-US" altLang="zh-CN" dirty="0" smtClean="0">
                <a:latin typeface="微软雅黑" pitchFamily="34" charset="-122"/>
                <a:ea typeface="微软雅黑" pitchFamily="34" charset="-122"/>
                <a:cs typeface="华文仿宋" panose="02010600040101010101" pitchFamily="2" charset="-122"/>
              </a:rPr>
              <a:t>2</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15</a:t>
            </a:r>
            <a:r>
              <a:rPr lang="zh-CN" altLang="en-US" dirty="0" smtClean="0">
                <a:latin typeface="微软雅黑" pitchFamily="34" charset="-122"/>
                <a:ea typeface="微软雅黑" pitchFamily="34" charset="-122"/>
                <a:cs typeface="华文仿宋" panose="02010600040101010101" pitchFamily="2" charset="-122"/>
              </a:rPr>
              <a:t>日作出受理决定并向注册人发出提供使用证据通知。注册人向商标局说明该标于</a:t>
            </a:r>
            <a:r>
              <a:rPr lang="en-US" altLang="zh-CN" dirty="0" smtClean="0">
                <a:latin typeface="微软雅黑" pitchFamily="34" charset="-122"/>
                <a:ea typeface="微软雅黑" pitchFamily="34" charset="-122"/>
                <a:cs typeface="华文仿宋" panose="02010600040101010101" pitchFamily="2" charset="-122"/>
              </a:rPr>
              <a:t>2016</a:t>
            </a:r>
            <a:r>
              <a:rPr lang="zh-CN" altLang="en-US" dirty="0" smtClean="0">
                <a:latin typeface="微软雅黑" pitchFamily="34" charset="-122"/>
                <a:ea typeface="微软雅黑" pitchFamily="34" charset="-122"/>
                <a:cs typeface="华文仿宋" panose="02010600040101010101" pitchFamily="2" charset="-122"/>
              </a:rPr>
              <a:t>年</a:t>
            </a:r>
            <a:r>
              <a:rPr lang="en-US" altLang="zh-CN" dirty="0" smtClean="0">
                <a:latin typeface="微软雅黑" pitchFamily="34" charset="-122"/>
                <a:ea typeface="微软雅黑" pitchFamily="34" charset="-122"/>
                <a:cs typeface="华文仿宋" panose="02010600040101010101" pitchFamily="2" charset="-122"/>
              </a:rPr>
              <a:t>6</a:t>
            </a:r>
            <a:r>
              <a:rPr lang="zh-CN" altLang="en-US" dirty="0" smtClean="0">
                <a:latin typeface="微软雅黑" pitchFamily="34" charset="-122"/>
                <a:ea typeface="微软雅黑" pitchFamily="34" charset="-122"/>
                <a:cs typeface="华文仿宋" panose="02010600040101010101" pitchFamily="2" charset="-122"/>
              </a:rPr>
              <a:t>月</a:t>
            </a:r>
            <a:r>
              <a:rPr lang="en-US" altLang="zh-CN" dirty="0" smtClean="0">
                <a:latin typeface="微软雅黑" pitchFamily="34" charset="-122"/>
                <a:ea typeface="微软雅黑" pitchFamily="34" charset="-122"/>
                <a:cs typeface="华文仿宋" panose="02010600040101010101" pitchFamily="2" charset="-122"/>
              </a:rPr>
              <a:t>7</a:t>
            </a:r>
            <a:r>
              <a:rPr lang="zh-CN" altLang="en-US" dirty="0" smtClean="0">
                <a:latin typeface="微软雅黑" pitchFamily="34" charset="-122"/>
                <a:ea typeface="微软雅黑" pitchFamily="34" charset="-122"/>
                <a:cs typeface="华文仿宋" panose="02010600040101010101" pitchFamily="2" charset="-122"/>
              </a:rPr>
              <a:t>日刊登注册公告的情况，商标局经研究，追回</a:t>
            </a:r>
            <a:r>
              <a:rPr lang="en-US" altLang="zh-CN" dirty="0" smtClean="0">
                <a:latin typeface="微软雅黑" pitchFamily="34" charset="-122"/>
                <a:ea typeface="微软雅黑" pitchFamily="34" charset="-122"/>
                <a:cs typeface="华文仿宋" panose="02010600040101010101" pitchFamily="2" charset="-122"/>
              </a:rPr>
              <a:t>5</a:t>
            </a:r>
            <a:r>
              <a:rPr lang="zh-CN" altLang="en-US" dirty="0" smtClean="0">
                <a:latin typeface="微软雅黑" pitchFamily="34" charset="-122"/>
                <a:ea typeface="微软雅黑" pitchFamily="34" charset="-122"/>
                <a:cs typeface="华文仿宋" panose="02010600040101010101" pitchFamily="2" charset="-122"/>
              </a:rPr>
              <a:t>件撤三申请受理通知并重新作出不予受理决定。该决定在撤三申请人提起的行政复议中被予以维持。</a:t>
            </a:r>
            <a:endParaRPr lang="en-US" altLang="zh-CN" dirty="0" smtClean="0">
              <a:latin typeface="微软雅黑" pitchFamily="34" charset="-122"/>
              <a:ea typeface="微软雅黑" pitchFamily="34" charset="-122"/>
              <a:cs typeface="华文仿宋" panose="0201060004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9422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84860" y="1188720"/>
            <a:ext cx="7269480" cy="3539430"/>
          </a:xfrm>
          <a:prstGeom prst="rect">
            <a:avLst/>
          </a:prstGeom>
          <a:noFill/>
        </p:spPr>
        <p:txBody>
          <a:bodyPr wrap="square" rtlCol="0">
            <a:spAutoFit/>
          </a:bodyPr>
          <a:lstStyle/>
          <a:p>
            <a:pPr>
              <a:buFont typeface="Wingdings" pitchFamily="2" charset="2"/>
              <a:buChar char="l"/>
            </a:pPr>
            <a:r>
              <a:rPr lang="zh-CN" altLang="zh-CN" b="1" dirty="0" smtClean="0">
                <a:solidFill>
                  <a:srgbClr val="089DA3"/>
                </a:solidFill>
                <a:latin typeface="微软雅黑" pitchFamily="34" charset="-122"/>
                <a:ea typeface="微软雅黑" pitchFamily="34" charset="-122"/>
                <a:cs typeface="仿宋" panose="02010609060101010101" charset="-122"/>
                <a:sym typeface="+mn-ea"/>
              </a:rPr>
              <a:t>关于</a:t>
            </a:r>
            <a:r>
              <a:rPr lang="zh-CN" altLang="en-US" b="1" dirty="0" smtClean="0">
                <a:solidFill>
                  <a:srgbClr val="089DA3"/>
                </a:solidFill>
                <a:latin typeface="微软雅黑" pitchFamily="34" charset="-122"/>
                <a:ea typeface="微软雅黑" pitchFamily="34" charset="-122"/>
                <a:cs typeface="仿宋" panose="02010609060101010101" charset="-122"/>
                <a:sym typeface="+mn-ea"/>
              </a:rPr>
              <a:t>三年期限起算点</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a:defRPr/>
            </a:pPr>
            <a:r>
              <a:rPr lang="en-US" altLang="zh-CN" dirty="0" smtClean="0">
                <a:latin typeface="微软雅黑" pitchFamily="34" charset="-122"/>
                <a:ea typeface="微软雅黑" pitchFamily="34" charset="-122"/>
                <a:cs typeface="华文仿宋" panose="02010600040101010101" pitchFamily="2" charset="-122"/>
                <a:sym typeface="+mn-ea"/>
              </a:rPr>
              <a:t>       </a:t>
            </a:r>
            <a:r>
              <a:rPr lang="zh-CN" altLang="zh-CN" dirty="0" smtClean="0">
                <a:latin typeface="微软雅黑" pitchFamily="34" charset="-122"/>
                <a:ea typeface="微软雅黑" pitchFamily="34" charset="-122"/>
                <a:cs typeface="华文仿宋" panose="02010600040101010101" pitchFamily="2" charset="-122"/>
                <a:sym typeface="+mn-ea"/>
              </a:rPr>
              <a:t>国内注册商标</a:t>
            </a:r>
            <a:r>
              <a:rPr lang="zh-CN" altLang="en-US" dirty="0" smtClean="0">
                <a:latin typeface="微软雅黑" pitchFamily="34" charset="-122"/>
                <a:ea typeface="微软雅黑" pitchFamily="34" charset="-122"/>
                <a:cs typeface="华文仿宋" panose="02010600040101010101" pitchFamily="2" charset="-122"/>
                <a:sym typeface="+mn-ea"/>
              </a:rPr>
              <a:t>：</a:t>
            </a:r>
            <a:r>
              <a:rPr lang="zh-CN" altLang="zh-CN" dirty="0" smtClean="0">
                <a:latin typeface="微软雅黑" pitchFamily="34" charset="-122"/>
                <a:ea typeface="微软雅黑" pitchFamily="34" charset="-122"/>
                <a:cs typeface="华文仿宋" panose="02010600040101010101" pitchFamily="2" charset="-122"/>
                <a:sym typeface="+mn-ea"/>
              </a:rPr>
              <a:t>应当自该注册商标</a:t>
            </a:r>
            <a:r>
              <a:rPr lang="zh-CN" altLang="zh-CN" dirty="0" smtClean="0">
                <a:solidFill>
                  <a:srgbClr val="089DA3"/>
                </a:solidFill>
                <a:latin typeface="微软雅黑" pitchFamily="34" charset="-122"/>
                <a:ea typeface="微软雅黑" pitchFamily="34" charset="-122"/>
                <a:cs typeface="华文仿宋" panose="02010600040101010101" pitchFamily="2" charset="-122"/>
                <a:sym typeface="+mn-ea"/>
              </a:rPr>
              <a:t>注册公告之日</a:t>
            </a:r>
            <a:r>
              <a:rPr lang="zh-CN" altLang="zh-CN" dirty="0" smtClean="0">
                <a:latin typeface="微软雅黑" pitchFamily="34" charset="-122"/>
                <a:ea typeface="微软雅黑" pitchFamily="34" charset="-122"/>
                <a:cs typeface="华文仿宋" panose="02010600040101010101" pitchFamily="2" charset="-122"/>
                <a:sym typeface="+mn-ea"/>
              </a:rPr>
              <a:t>起满</a:t>
            </a:r>
            <a:r>
              <a:rPr lang="en-US" altLang="zh-CN" dirty="0" smtClean="0">
                <a:latin typeface="微软雅黑" pitchFamily="34" charset="-122"/>
                <a:ea typeface="微软雅黑" pitchFamily="34" charset="-122"/>
                <a:cs typeface="华文仿宋" panose="02010600040101010101" pitchFamily="2" charset="-122"/>
                <a:sym typeface="+mn-ea"/>
              </a:rPr>
              <a:t>3</a:t>
            </a:r>
            <a:r>
              <a:rPr lang="zh-CN" altLang="zh-CN" dirty="0" smtClean="0">
                <a:latin typeface="微软雅黑" pitchFamily="34" charset="-122"/>
                <a:ea typeface="微软雅黑" pitchFamily="34" charset="-122"/>
                <a:cs typeface="华文仿宋" panose="02010600040101010101" pitchFamily="2" charset="-122"/>
                <a:sym typeface="+mn-ea"/>
              </a:rPr>
              <a:t>年后提出申请</a:t>
            </a:r>
            <a:r>
              <a:rPr lang="zh-CN" altLang="en-US" dirty="0" smtClean="0">
                <a:latin typeface="微软雅黑" pitchFamily="34" charset="-122"/>
                <a:ea typeface="微软雅黑" pitchFamily="34" charset="-122"/>
                <a:cs typeface="华文仿宋" panose="02010600040101010101" pitchFamily="2" charset="-122"/>
                <a:sym typeface="+mn-ea"/>
              </a:rPr>
              <a:t>（</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商标法实施条例</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第六十六条三款）</a:t>
            </a:r>
            <a:r>
              <a:rPr lang="zh-CN"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但是，</a:t>
            </a:r>
            <a:r>
              <a:rPr lang="zh-CN" altLang="zh-CN" dirty="0" smtClean="0">
                <a:latin typeface="微软雅黑" pitchFamily="34" charset="-122"/>
                <a:ea typeface="微软雅黑" pitchFamily="34" charset="-122"/>
                <a:cs typeface="华文仿宋" panose="02010600040101010101" pitchFamily="2" charset="-122"/>
                <a:sym typeface="+mn-ea"/>
              </a:rPr>
              <a:t>对</a:t>
            </a:r>
            <a:r>
              <a:rPr lang="en-US" altLang="zh-CN" dirty="0" smtClean="0">
                <a:latin typeface="微软雅黑" pitchFamily="34" charset="-122"/>
                <a:ea typeface="微软雅黑" pitchFamily="34" charset="-122"/>
                <a:cs typeface="华文仿宋" panose="02010600040101010101" pitchFamily="2" charset="-122"/>
                <a:sym typeface="+mn-ea"/>
              </a:rPr>
              <a:t>2014</a:t>
            </a:r>
            <a:r>
              <a:rPr lang="zh-CN" altLang="zh-CN" dirty="0" smtClean="0">
                <a:latin typeface="微软雅黑" pitchFamily="34" charset="-122"/>
                <a:ea typeface="微软雅黑" pitchFamily="34" charset="-122"/>
                <a:cs typeface="华文仿宋" panose="02010600040101010101" pitchFamily="2" charset="-122"/>
                <a:sym typeface="+mn-ea"/>
              </a:rPr>
              <a:t>年</a:t>
            </a:r>
            <a:r>
              <a:rPr lang="en-US" altLang="zh-CN" dirty="0" smtClean="0">
                <a:latin typeface="微软雅黑" pitchFamily="34" charset="-122"/>
                <a:ea typeface="微软雅黑" pitchFamily="34" charset="-122"/>
                <a:cs typeface="华文仿宋" panose="02010600040101010101" pitchFamily="2" charset="-122"/>
                <a:sym typeface="+mn-ea"/>
              </a:rPr>
              <a:t>5</a:t>
            </a:r>
            <a:r>
              <a:rPr lang="zh-CN" altLang="zh-CN" dirty="0" smtClean="0">
                <a:latin typeface="微软雅黑" pitchFamily="34" charset="-122"/>
                <a:ea typeface="微软雅黑" pitchFamily="34" charset="-122"/>
                <a:cs typeface="华文仿宋" panose="02010600040101010101" pitchFamily="2" charset="-122"/>
                <a:sym typeface="+mn-ea"/>
              </a:rPr>
              <a:t>月</a:t>
            </a:r>
            <a:r>
              <a:rPr lang="en-US" altLang="zh-CN" dirty="0" smtClean="0">
                <a:latin typeface="微软雅黑" pitchFamily="34" charset="-122"/>
                <a:ea typeface="微软雅黑" pitchFamily="34" charset="-122"/>
                <a:cs typeface="华文仿宋" panose="02010600040101010101" pitchFamily="2" charset="-122"/>
                <a:sym typeface="+mn-ea"/>
              </a:rPr>
              <a:t>1</a:t>
            </a:r>
            <a:r>
              <a:rPr lang="zh-CN" altLang="zh-CN" dirty="0" smtClean="0">
                <a:latin typeface="微软雅黑" pitchFamily="34" charset="-122"/>
                <a:ea typeface="微软雅黑" pitchFamily="34" charset="-122"/>
                <a:cs typeface="华文仿宋" panose="02010600040101010101" pitchFamily="2" charset="-122"/>
                <a:sym typeface="+mn-ea"/>
              </a:rPr>
              <a:t>日前经异议核准注册的商标，三年期限起算点为该商标异议裁定公告之日。</a:t>
            </a:r>
            <a:endParaRPr lang="en-US" altLang="zh-CN" dirty="0" smtClean="0">
              <a:latin typeface="微软雅黑" pitchFamily="34" charset="-122"/>
              <a:ea typeface="微软雅黑" pitchFamily="34" charset="-122"/>
              <a:cs typeface="华文仿宋" panose="02010600040101010101" pitchFamily="2" charset="-122"/>
            </a:endParaRPr>
          </a:p>
          <a:p>
            <a:pPr>
              <a:defRPr/>
            </a:pPr>
            <a:r>
              <a:rPr lang="zh-CN" altLang="zh-CN" dirty="0" smtClean="0">
                <a:latin typeface="微软雅黑" pitchFamily="34" charset="-122"/>
                <a:ea typeface="微软雅黑" pitchFamily="34" charset="-122"/>
                <a:cs typeface="华文仿宋" panose="02010600040101010101" pitchFamily="2" charset="-122"/>
                <a:sym typeface="+mn-ea"/>
              </a:rPr>
              <a:t>       </a:t>
            </a:r>
            <a:endParaRPr lang="en-US" altLang="zh-CN" dirty="0" smtClean="0">
              <a:latin typeface="微软雅黑" pitchFamily="34" charset="-122"/>
              <a:ea typeface="微软雅黑" pitchFamily="34" charset="-122"/>
              <a:cs typeface="华文仿宋" panose="02010600040101010101" pitchFamily="2" charset="-122"/>
              <a:sym typeface="+mn-ea"/>
            </a:endParaRPr>
          </a:p>
          <a:p>
            <a:pPr>
              <a:defRPr/>
            </a:pPr>
            <a:r>
              <a:rPr lang="en-US" altLang="zh-CN" dirty="0" smtClean="0">
                <a:latin typeface="微软雅黑" pitchFamily="34" charset="-122"/>
                <a:ea typeface="微软雅黑" pitchFamily="34" charset="-122"/>
                <a:cs typeface="华文仿宋" panose="02010600040101010101" pitchFamily="2" charset="-122"/>
                <a:sym typeface="+mn-ea"/>
              </a:rPr>
              <a:t>       </a:t>
            </a:r>
            <a:r>
              <a:rPr lang="zh-CN" altLang="zh-CN" dirty="0" smtClean="0">
                <a:latin typeface="微软雅黑" pitchFamily="34" charset="-122"/>
                <a:ea typeface="微软雅黑" pitchFamily="34" charset="-122"/>
                <a:cs typeface="华文仿宋" panose="02010600040101010101" pitchFamily="2" charset="-122"/>
                <a:sym typeface="+mn-ea"/>
              </a:rPr>
              <a:t>马德里国际商标</a:t>
            </a:r>
            <a:r>
              <a:rPr lang="zh-CN" altLang="en-US" dirty="0" smtClean="0">
                <a:latin typeface="微软雅黑" pitchFamily="34" charset="-122"/>
                <a:ea typeface="微软雅黑" pitchFamily="34" charset="-122"/>
                <a:cs typeface="华文仿宋" panose="02010600040101010101" pitchFamily="2" charset="-122"/>
                <a:sym typeface="+mn-ea"/>
              </a:rPr>
              <a:t>：</a:t>
            </a:r>
            <a:r>
              <a:rPr lang="zh-CN" altLang="zh-CN" dirty="0" smtClean="0">
                <a:latin typeface="微软雅黑" pitchFamily="34" charset="-122"/>
                <a:ea typeface="微软雅黑" pitchFamily="34" charset="-122"/>
                <a:cs typeface="华文仿宋" panose="02010600040101010101" pitchFamily="2" charset="-122"/>
                <a:sym typeface="+mn-ea"/>
              </a:rPr>
              <a:t>应当自该商标国际注册申请的</a:t>
            </a:r>
            <a:r>
              <a:rPr lang="zh-CN" altLang="zh-CN" dirty="0" smtClean="0">
                <a:solidFill>
                  <a:srgbClr val="089DA3"/>
                </a:solidFill>
                <a:latin typeface="微软雅黑" pitchFamily="34" charset="-122"/>
                <a:ea typeface="微软雅黑" pitchFamily="34" charset="-122"/>
                <a:cs typeface="华文仿宋" panose="02010600040101010101" pitchFamily="2" charset="-122"/>
                <a:sym typeface="+mn-ea"/>
              </a:rPr>
              <a:t>驳回期限届满之日</a:t>
            </a:r>
            <a:r>
              <a:rPr lang="zh-CN" altLang="zh-CN" dirty="0" smtClean="0">
                <a:latin typeface="微软雅黑" pitchFamily="34" charset="-122"/>
                <a:ea typeface="微软雅黑" pitchFamily="34" charset="-122"/>
                <a:cs typeface="华文仿宋" panose="02010600040101010101" pitchFamily="2" charset="-122"/>
                <a:sym typeface="+mn-ea"/>
              </a:rPr>
              <a:t>起满</a:t>
            </a:r>
            <a:r>
              <a:rPr lang="en-US" altLang="zh-CN" dirty="0" smtClean="0">
                <a:latin typeface="微软雅黑" pitchFamily="34" charset="-122"/>
                <a:ea typeface="微软雅黑" pitchFamily="34" charset="-122"/>
                <a:cs typeface="华文仿宋" panose="02010600040101010101" pitchFamily="2" charset="-122"/>
                <a:sym typeface="+mn-ea"/>
              </a:rPr>
              <a:t>3</a:t>
            </a:r>
            <a:r>
              <a:rPr lang="zh-CN" altLang="zh-CN" dirty="0" smtClean="0">
                <a:latin typeface="微软雅黑" pitchFamily="34" charset="-122"/>
                <a:ea typeface="微软雅黑" pitchFamily="34" charset="-122"/>
                <a:cs typeface="华文仿宋" panose="02010600040101010101" pitchFamily="2" charset="-122"/>
                <a:sym typeface="+mn-ea"/>
              </a:rPr>
              <a:t>年后向商标局提出申请；驳回期限届满时仍处在驳回复审或者异议相关程序的，应当自商标局、商标评审委员会作出的准予注册决定生效之日起满</a:t>
            </a:r>
            <a:r>
              <a:rPr lang="en-US" altLang="zh-CN" dirty="0" smtClean="0">
                <a:latin typeface="微软雅黑" pitchFamily="34" charset="-122"/>
                <a:ea typeface="微软雅黑" pitchFamily="34" charset="-122"/>
                <a:cs typeface="华文仿宋" panose="02010600040101010101" pitchFamily="2" charset="-122"/>
                <a:sym typeface="+mn-ea"/>
              </a:rPr>
              <a:t>3</a:t>
            </a:r>
            <a:r>
              <a:rPr lang="zh-CN" altLang="zh-CN" dirty="0" smtClean="0">
                <a:latin typeface="微软雅黑" pitchFamily="34" charset="-122"/>
                <a:ea typeface="微软雅黑" pitchFamily="34" charset="-122"/>
                <a:cs typeface="华文仿宋" panose="02010600040101010101" pitchFamily="2" charset="-122"/>
                <a:sym typeface="+mn-ea"/>
              </a:rPr>
              <a:t>年后向商标局提出申请。</a:t>
            </a:r>
            <a:r>
              <a:rPr lang="zh-CN" altLang="en-US" dirty="0" smtClean="0">
                <a:latin typeface="微软雅黑" pitchFamily="34" charset="-122"/>
                <a:ea typeface="微软雅黑" pitchFamily="34" charset="-122"/>
                <a:cs typeface="华文仿宋" panose="02010600040101010101" pitchFamily="2" charset="-122"/>
                <a:sym typeface="+mn-ea"/>
              </a:rPr>
              <a:t> （</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商标法实施条例</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第四十九条一款）</a:t>
            </a:r>
            <a:endParaRPr lang="en-US" altLang="zh-CN" dirty="0" smtClean="0">
              <a:latin typeface="微软雅黑" pitchFamily="34" charset="-122"/>
              <a:ea typeface="微软雅黑" pitchFamily="34" charset="-122"/>
              <a:cs typeface="华文仿宋" panose="02010600040101010101" pitchFamily="2" charset="-122"/>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zh-CN" b="1" u="sng" dirty="0">
                <a:solidFill>
                  <a:srgbClr val="0070C0"/>
                </a:solidFill>
                <a:latin typeface="微软雅黑" pitchFamily="34" charset="-122"/>
                <a:ea typeface="微软雅黑" pitchFamily="34" charset="-122"/>
                <a:cs typeface="仿宋" panose="02010609060101010101" charset="-122"/>
                <a:sym typeface="+mn-ea"/>
              </a:rPr>
              <a:t>关于</a:t>
            </a:r>
            <a:r>
              <a:rPr lang="zh-CN" altLang="en-US" b="1" u="sng" dirty="0" smtClean="0">
                <a:solidFill>
                  <a:srgbClr val="0070C0"/>
                </a:solidFill>
                <a:latin typeface="微软雅黑" pitchFamily="34" charset="-122"/>
                <a:ea typeface="微软雅黑" pitchFamily="34" charset="-122"/>
                <a:cs typeface="仿宋" panose="02010609060101010101" charset="-122"/>
                <a:sym typeface="+mn-ea"/>
              </a:rPr>
              <a:t>举证责任</a:t>
            </a:r>
            <a:endParaRPr lang="en-US" altLang="zh-CN" b="1" u="sng" dirty="0" smtClean="0">
              <a:solidFill>
                <a:srgbClr val="0070C0"/>
              </a:solidFill>
              <a:latin typeface="微软雅黑" pitchFamily="34" charset="-122"/>
              <a:ea typeface="微软雅黑" pitchFamily="34" charset="-122"/>
              <a:cs typeface="仿宋" panose="02010609060101010101" charset="-122"/>
              <a:sym typeface="+mn-ea"/>
            </a:endParaRPr>
          </a:p>
          <a:p>
            <a:endParaRPr lang="en-US" altLang="zh-CN" b="1" dirty="0">
              <a:solidFill>
                <a:srgbClr val="089DA3"/>
              </a:solidFill>
              <a:latin typeface="微软雅黑" pitchFamily="34" charset="-122"/>
              <a:ea typeface="微软雅黑" pitchFamily="34" charset="-122"/>
              <a:cs typeface="仿宋" panose="02010609060101010101" charset="-122"/>
              <a:sym typeface="+mn-ea"/>
            </a:endParaRPr>
          </a:p>
          <a:p>
            <a:r>
              <a:rPr lang="zh-CN" altLang="en-US" dirty="0">
                <a:latin typeface="微软雅黑" pitchFamily="34" charset="-122"/>
                <a:ea typeface="微软雅黑" pitchFamily="34" charset="-122"/>
                <a:cs typeface="仿宋" panose="02010609060101010101" charset="-122"/>
                <a:sym typeface="+mn-ea"/>
              </a:rPr>
              <a:t>    </a:t>
            </a:r>
            <a:r>
              <a:rPr lang="zh-CN" altLang="en-US" dirty="0" smtClean="0">
                <a:latin typeface="微软雅黑" pitchFamily="34" charset="-122"/>
                <a:ea typeface="微软雅黑" pitchFamily="34" charset="-122"/>
                <a:cs typeface="仿宋" panose="02010609060101010101" charset="-122"/>
                <a:sym typeface="+mn-ea"/>
              </a:rPr>
              <a:t>   商标</a:t>
            </a:r>
            <a:r>
              <a:rPr lang="zh-CN" altLang="en-US" dirty="0">
                <a:latin typeface="微软雅黑" pitchFamily="34" charset="-122"/>
                <a:ea typeface="微软雅黑" pitchFamily="34" charset="-122"/>
                <a:cs typeface="仿宋" panose="02010609060101010101" charset="-122"/>
                <a:sym typeface="+mn-ea"/>
              </a:rPr>
              <a:t>注册人承担举证责任。举证期限内未提交使用证据、提供的使用证据无效、提供的不使用正当理由证据无效的，商标注册人承担商标被撤销的法律后果。</a:t>
            </a:r>
            <a:endParaRPr lang="en-US" altLang="zh-CN" dirty="0">
              <a:latin typeface="微软雅黑" pitchFamily="34" charset="-122"/>
              <a:ea typeface="微软雅黑" pitchFamily="34" charset="-122"/>
              <a:cs typeface="仿宋" panose="02010609060101010101" charset="-122"/>
              <a:sym typeface="+mn-ea"/>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2">
                                            <p:txEl>
                                              <p:pRg st="6" end="6"/>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9422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84860" y="1188720"/>
            <a:ext cx="7269480" cy="3539430"/>
          </a:xfrm>
          <a:prstGeom prst="rect">
            <a:avLst/>
          </a:prstGeom>
          <a:noFill/>
        </p:spPr>
        <p:txBody>
          <a:bodyPr wrap="square" rtlCol="0">
            <a:spAutoFit/>
          </a:bodyPr>
          <a:lstStyle/>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en-US" b="1" dirty="0" smtClean="0">
                <a:solidFill>
                  <a:srgbClr val="089DA3"/>
                </a:solidFill>
                <a:latin typeface="微软雅黑" pitchFamily="34" charset="-122"/>
                <a:ea typeface="微软雅黑" pitchFamily="34" charset="-122"/>
                <a:cs typeface="仿宋" panose="02010609060101010101" charset="-122"/>
                <a:sym typeface="+mn-ea"/>
              </a:rPr>
              <a:t>减轻注册人举证责任的举措</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endParaRPr lang="en-US" altLang="zh-CN" b="1" dirty="0">
              <a:solidFill>
                <a:srgbClr val="089DA3"/>
              </a:solidFill>
              <a:latin typeface="微软雅黑" pitchFamily="34" charset="-122"/>
              <a:ea typeface="微软雅黑" pitchFamily="34" charset="-122"/>
              <a:cs typeface="仿宋" panose="02010609060101010101" charset="-122"/>
              <a:sym typeface="+mn-ea"/>
            </a:endParaRPr>
          </a:p>
          <a:p>
            <a:r>
              <a:rPr lang="zh-CN" altLang="en-US" b="1" dirty="0" smtClean="0">
                <a:latin typeface="微软雅黑" pitchFamily="34" charset="-122"/>
                <a:ea typeface="微软雅黑" pitchFamily="34" charset="-122"/>
              </a:rPr>
              <a:t>一、允许使用前案证据材料：</a:t>
            </a:r>
            <a:endParaRPr lang="zh-CN" altLang="en-US"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当事人于在先的撤三案件提交的使用证据能够证明本案中商标使用行为的，可不再重复提交。</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前案使用证据应在使用时间、使用的商品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服务、使用的商标标识三方面与本案一致或重合。</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应说明前案（撤三案件）相关的申请号及商标注册号，以便审查员查阅。未予以说明或说明不清晰无法查阅的，视为本案未提交相关证据。</a:t>
            </a:r>
            <a:endParaRPr lang="en-US" altLang="zh-CN" dirty="0" smtClean="0">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zh-CN" altLang="en-US" b="1" dirty="0" smtClean="0">
                <a:latin typeface="微软雅黑" pitchFamily="34" charset="-122"/>
                <a:ea typeface="微软雅黑" pitchFamily="34" charset="-122"/>
              </a:rPr>
              <a:t>二、准确适用不使用的正当理由：</a:t>
            </a:r>
            <a:endParaRPr lang="en-US" altLang="zh-CN" b="1"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针对商标注册人存在使用意图及相关证据，且主张存在不使用正当理由的案件，细化适用政府政策性限制的范围，明确不可归责于商标注册人的正当事由的标准。</a:t>
            </a:r>
            <a:endParaRPr lang="en-US" altLang="zh-CN" dirty="0" smtClean="0">
              <a:latin typeface="微软雅黑" pitchFamily="34" charset="-122"/>
              <a:ea typeface="微软雅黑" pitchFamily="34" charset="-122"/>
            </a:endParaRPr>
          </a:p>
          <a:p>
            <a:endParaRPr lang="en-US" altLang="zh-CN" dirty="0">
              <a:latin typeface="微软雅黑" pitchFamily="34" charset="-122"/>
              <a:ea typeface="微软雅黑" pitchFamily="34" charset="-122"/>
              <a:cs typeface="仿宋" panose="02010609060101010101" charset="-122"/>
              <a:sym typeface="+mn-ea"/>
            </a:endParaRPr>
          </a:p>
          <a:p>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down)">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down)">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animEffect transition="in" filter="wipe(down)">
                                      <p:cBhvr>
                                        <p:cTn id="27" dur="500"/>
                                        <p:tgtEl>
                                          <p:spTgt spid="1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xEl>
                                              <p:pRg st="8" end="8"/>
                                            </p:txEl>
                                          </p:spTgt>
                                        </p:tgtEl>
                                        <p:attrNameLst>
                                          <p:attrName>style.visibility</p:attrName>
                                        </p:attrNameLst>
                                      </p:cBhvr>
                                      <p:to>
                                        <p:strVal val="visible"/>
                                      </p:to>
                                    </p:set>
                                    <p:animEffect transition="in" filter="wipe(down)">
                                      <p:cBhvr>
                                        <p:cTn id="32" dur="500"/>
                                        <p:tgtEl>
                                          <p:spTgt spid="12">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animEffect transition="in" filter="wipe(down)">
                                      <p:cBhvr>
                                        <p:cTn id="37"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29013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2893100"/>
          </a:xfrm>
          <a:prstGeom prst="rect">
            <a:avLst/>
          </a:prstGeom>
          <a:noFill/>
        </p:spPr>
        <p:txBody>
          <a:bodyPr wrap="square" rtlCol="0">
            <a:spAutoFit/>
          </a:bodyPr>
          <a:lstStyle/>
          <a:p>
            <a:endParaRPr lang="en-US" altLang="zh-CN" dirty="0" smtClean="0">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zh-CN" b="1" dirty="0" smtClean="0">
                <a:solidFill>
                  <a:srgbClr val="089DA3"/>
                </a:solidFill>
                <a:latin typeface="微软雅黑" pitchFamily="34" charset="-122"/>
                <a:ea typeface="微软雅黑" pitchFamily="34" charset="-122"/>
                <a:cs typeface="仿宋" panose="02010609060101010101" charset="-122"/>
                <a:sym typeface="+mn-ea"/>
              </a:rPr>
              <a:t>关</a:t>
            </a:r>
            <a:r>
              <a:rPr lang="zh-CN" altLang="en-US" b="1" dirty="0" smtClean="0">
                <a:solidFill>
                  <a:srgbClr val="089DA3"/>
                </a:solidFill>
                <a:latin typeface="微软雅黑" pitchFamily="34" charset="-122"/>
                <a:ea typeface="微软雅黑" pitchFamily="34" charset="-122"/>
                <a:cs typeface="仿宋" panose="02010609060101010101" charset="-122"/>
                <a:sym typeface="+mn-ea"/>
              </a:rPr>
              <a:t>于实审要点</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zh-CN" u="sng" dirty="0" smtClean="0">
                <a:solidFill>
                  <a:srgbClr val="0070C0"/>
                </a:solidFill>
                <a:latin typeface="微软雅黑" pitchFamily="34" charset="-122"/>
                <a:ea typeface="微软雅黑" pitchFamily="34" charset="-122"/>
                <a:cs typeface="仿宋" panose="02010609060101010101" charset="-122"/>
                <a:sym typeface="+mn-ea"/>
              </a:rPr>
              <a:t>商标使用主体</a:t>
            </a:r>
            <a:endParaRPr lang="zh-CN" altLang="en-US" u="sng" dirty="0" smtClean="0">
              <a:solidFill>
                <a:srgbClr val="0070C0"/>
              </a:solidFill>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rPr>
              <a:t>商标使用时间</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的商品</a:t>
            </a:r>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服务</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商标使用</a:t>
            </a:r>
            <a:r>
              <a:rPr lang="zh-CN" altLang="en-US" dirty="0" smtClean="0">
                <a:latin typeface="微软雅黑" pitchFamily="34" charset="-122"/>
                <a:ea typeface="微软雅黑" pitchFamily="34" charset="-122"/>
                <a:cs typeface="仿宋" panose="02010609060101010101" charset="-122"/>
                <a:sym typeface="+mn-ea"/>
                <a:hlinkClick r:id="" action="ppaction://noaction"/>
              </a:rPr>
              <a:t>的</a:t>
            </a:r>
            <a:r>
              <a:rPr lang="zh-CN" altLang="zh-CN" dirty="0" smtClean="0">
                <a:latin typeface="微软雅黑" pitchFamily="34" charset="-122"/>
                <a:ea typeface="微软雅黑" pitchFamily="34" charset="-122"/>
                <a:cs typeface="仿宋" panose="02010609060101010101" charset="-122"/>
                <a:sym typeface="+mn-ea"/>
                <a:hlinkClick r:id="" action="ppaction://noaction"/>
              </a:rPr>
              <a:t>商标标识</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的地域</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公开、真实、合法地使用</a:t>
            </a:r>
            <a:endParaRPr lang="en-US" altLang="zh-CN" dirty="0" smtClean="0">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hlinkClick r:id="" action="ppaction://noaction"/>
              </a:rPr>
              <a:t>完整证据链</a:t>
            </a:r>
            <a:endParaRPr lang="en-US" altLang="zh-CN" dirty="0" smtClean="0">
              <a:latin typeface="微软雅黑" pitchFamily="34" charset="-122"/>
              <a:ea typeface="微软雅黑" pitchFamily="34" charset="-122"/>
              <a:cs typeface="仿宋" panose="02010609060101010101" charset="-122"/>
              <a:sym typeface="+mn-ea"/>
            </a:endParaRPr>
          </a:p>
          <a:p>
            <a:pPr lvl="1" indent="-342900"/>
            <a:endParaRPr lang="en-US" altLang="zh-CN" b="1" dirty="0" smtClean="0">
              <a:latin typeface="微软雅黑" pitchFamily="34" charset="-122"/>
              <a:ea typeface="微软雅黑" pitchFamily="34" charset="-122"/>
              <a:cs typeface="仿宋" panose="02010609060101010101" charset="-122"/>
              <a:sym typeface="+mn-ea"/>
            </a:endParaRPr>
          </a:p>
          <a:p>
            <a:pPr marL="0" lvl="1" indent="-342900"/>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符合实施条例之六十七条所列</a:t>
            </a:r>
            <a:r>
              <a:rPr lang="zh-CN" altLang="en-US" dirty="0" smtClean="0">
                <a:solidFill>
                  <a:srgbClr val="089DA3"/>
                </a:solidFill>
                <a:latin typeface="微软雅黑" pitchFamily="34" charset="-122"/>
                <a:ea typeface="微软雅黑" pitchFamily="34" charset="-122"/>
                <a:cs typeface="仿宋" panose="02010609060101010101" charset="-122"/>
                <a:sym typeface="+mn-ea"/>
              </a:rPr>
              <a:t>不使用正当理由</a:t>
            </a:r>
            <a:r>
              <a:rPr lang="zh-CN" altLang="en-US" dirty="0" smtClean="0">
                <a:latin typeface="微软雅黑" pitchFamily="34" charset="-122"/>
                <a:ea typeface="微软雅黑" pitchFamily="34" charset="-122"/>
                <a:cs typeface="仿宋" panose="02010609060101010101" charset="-122"/>
                <a:sym typeface="+mn-ea"/>
              </a:rPr>
              <a:t>所规定情形的，应在答辩中予以声明并提供相应证据材料</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2">
                                            <p:txEl>
                                              <p:pRg st="2" end="2"/>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29013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2893100"/>
          </a:xfrm>
          <a:prstGeom prst="rect">
            <a:avLst/>
          </a:prstGeom>
          <a:noFill/>
        </p:spPr>
        <p:txBody>
          <a:bodyPr wrap="square" rtlCol="0">
            <a:spAutoFit/>
          </a:bodyPr>
          <a:lstStyle/>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根据现行</a:t>
            </a:r>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商标法实施条例</a:t>
            </a:r>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，撤三审查中认可的使用人为注册人和被许可人。</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solidFill>
                <a:srgbClr val="067A80"/>
              </a:solidFill>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solidFill>
                  <a:srgbClr val="067A80"/>
                </a:solidFill>
                <a:latin typeface="微软雅黑" pitchFamily="34" charset="-122"/>
                <a:ea typeface="微软雅黑" pitchFamily="34" charset="-122"/>
                <a:cs typeface="仿宋" panose="02010609060101010101" charset="-122"/>
                <a:sym typeface="+mn-ea"/>
              </a:rPr>
              <a:t>一、注册人的使用</a:t>
            </a:r>
            <a:endParaRPr lang="en-US" altLang="zh-CN" dirty="0" smtClean="0">
              <a:solidFill>
                <a:srgbClr val="067A80"/>
              </a:solidFill>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包括原始注册人，也包括通过受让、继承等方式取得商标专用权的继受注册人。</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复审商标转让后，受让人成为注册人，其提交的使用证据是被认可的。</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实践中，出现过商标非法转让被撤销后受让人的使用不被承认的案件。</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第</a:t>
            </a:r>
            <a:r>
              <a:rPr lang="en-US" altLang="zh-CN" dirty="0" smtClean="0">
                <a:latin typeface="微软雅黑" pitchFamily="34" charset="-122"/>
                <a:ea typeface="微软雅黑" pitchFamily="34" charset="-122"/>
                <a:cs typeface="仿宋" panose="02010609060101010101" charset="-122"/>
                <a:sym typeface="+mn-ea"/>
              </a:rPr>
              <a:t>767897</a:t>
            </a:r>
            <a:r>
              <a:rPr lang="zh-CN" altLang="en-US" dirty="0" smtClean="0">
                <a:latin typeface="微软雅黑" pitchFamily="34" charset="-122"/>
                <a:ea typeface="微软雅黑" pitchFamily="34" charset="-122"/>
                <a:cs typeface="仿宋" panose="02010609060101010101" charset="-122"/>
                <a:sym typeface="+mn-ea"/>
              </a:rPr>
              <a:t>号“费雷”商标撤销复审案件中，因商标转让行为被商标局依据人民法院判决撤销，故认定涉案的三年期间，受让人使用行为无效，该标予以撤销。该案的转让手续是受让人伪造公章办理的，违反了法律的禁止性规定，其使用行为既违背了真正商标权利人的意志，也不能正确标示商品来源，故不能视为维持商标注册的有效使用。</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animEffect transition="in" filter="diamond(in)">
                                      <p:cBhvr>
                                        <p:cTn id="7" dur="2000"/>
                                        <p:tgtEl>
                                          <p:spTgt spid="12">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2">
                                            <p:txEl>
                                              <p:pRg st="5" end="5"/>
                                            </p:txEl>
                                          </p:spTgt>
                                        </p:tgtEl>
                                        <p:attrNameLst>
                                          <p:attrName>style.visibility</p:attrName>
                                        </p:attrNameLst>
                                      </p:cBhvr>
                                      <p:to>
                                        <p:strVal val="visible"/>
                                      </p:to>
                                    </p:set>
                                    <p:animEffect transition="in" filter="diamond(in)">
                                      <p:cBhvr>
                                        <p:cTn id="10" dur="2000"/>
                                        <p:tgtEl>
                                          <p:spTgt spid="1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12">
                                            <p:txEl>
                                              <p:pRg st="7" end="7"/>
                                            </p:txEl>
                                          </p:spTgt>
                                        </p:tgtEl>
                                        <p:attrNameLst>
                                          <p:attrName>style.visibility</p:attrName>
                                        </p:attrNameLst>
                                      </p:cBhvr>
                                      <p:to>
                                        <p:strVal val="visible"/>
                                      </p:to>
                                    </p:set>
                                    <p:animEffect transition="in" filter="diamond(in)">
                                      <p:cBhvr>
                                        <p:cTn id="15" dur="2000"/>
                                        <p:tgtEl>
                                          <p:spTgt spid="12">
                                            <p:txEl>
                                              <p:pRg st="7" end="7"/>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2">
                                            <p:txEl>
                                              <p:pRg st="8" end="8"/>
                                            </p:txEl>
                                          </p:spTgt>
                                        </p:tgtEl>
                                        <p:attrNameLst>
                                          <p:attrName>style.visibility</p:attrName>
                                        </p:attrNameLst>
                                      </p:cBhvr>
                                      <p:to>
                                        <p:strVal val="visible"/>
                                      </p:to>
                                    </p:set>
                                    <p:animEffect transition="in" filter="diamond(in)">
                                      <p:cBhvr>
                                        <p:cTn id="18" dur="20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29013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3754874"/>
          </a:xfrm>
          <a:prstGeom prst="rect">
            <a:avLst/>
          </a:prstGeom>
          <a:noFill/>
        </p:spPr>
        <p:txBody>
          <a:bodyPr wrap="square" rtlCol="0">
            <a:spAutoFit/>
          </a:bodyPr>
          <a:lstStyle/>
          <a:p>
            <a:pPr marR="0" defTabSz="914400">
              <a:buClrTx/>
              <a:buSzTx/>
              <a:buFont typeface="Arial" panose="020B0604020202020204" pitchFamily="34" charset="0"/>
              <a:defRPr/>
            </a:pPr>
            <a:r>
              <a:rPr lang="zh-CN" altLang="en-US" dirty="0" smtClean="0">
                <a:solidFill>
                  <a:srgbClr val="067A80"/>
                </a:solidFill>
                <a:latin typeface="微软雅黑" pitchFamily="34" charset="-122"/>
                <a:ea typeface="微软雅黑" pitchFamily="34" charset="-122"/>
                <a:cs typeface="仿宋" panose="02010609060101010101" charset="-122"/>
                <a:sym typeface="+mn-ea"/>
              </a:rPr>
              <a:t>二、被许可人的使用</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en-US" altLang="zh-CN" b="1" dirty="0" smtClean="0">
                <a:latin typeface="微软雅黑" pitchFamily="34" charset="-122"/>
                <a:ea typeface="微软雅黑" pitchFamily="34" charset="-122"/>
                <a:cs typeface="仿宋" panose="02010609060101010101" charset="-122"/>
                <a:sym typeface="+mn-ea"/>
              </a:rPr>
              <a:t>1</a:t>
            </a:r>
            <a:r>
              <a:rPr lang="zh-CN" altLang="en-US" b="1" dirty="0" smtClean="0">
                <a:latin typeface="微软雅黑" pitchFamily="34" charset="-122"/>
                <a:ea typeface="微软雅黑" pitchFamily="34" charset="-122"/>
                <a:cs typeface="仿宋" panose="02010609060101010101" charset="-122"/>
                <a:sym typeface="+mn-ea"/>
              </a:rPr>
              <a:t>、无书面许可协议的许可。</a:t>
            </a:r>
            <a:endParaRPr lang="en-US" altLang="zh-CN" b="1"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第</a:t>
            </a:r>
            <a:r>
              <a:rPr lang="en-US" altLang="zh-CN" dirty="0" smtClean="0">
                <a:latin typeface="微软雅黑" pitchFamily="34" charset="-122"/>
                <a:ea typeface="微软雅黑" pitchFamily="34" charset="-122"/>
                <a:cs typeface="仿宋" panose="02010609060101010101" charset="-122"/>
                <a:sym typeface="+mn-ea"/>
              </a:rPr>
              <a:t>875969</a:t>
            </a:r>
            <a:r>
              <a:rPr lang="zh-CN" altLang="en-US" dirty="0" smtClean="0">
                <a:latin typeface="微软雅黑" pitchFamily="34" charset="-122"/>
                <a:ea typeface="微软雅黑" pitchFamily="34" charset="-122"/>
                <a:cs typeface="仿宋" panose="02010609060101010101" charset="-122"/>
                <a:sym typeface="+mn-ea"/>
              </a:rPr>
              <a:t>号“现代”撤销案中，涉案使用许可合同时间晚于使用证据显示时间，但鉴于双方使用许可关系真实存在（在后签订了商标管理使用合同），故许可人的使用视为获得追认。</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en-US" altLang="zh-CN" b="1" dirty="0" smtClean="0">
                <a:latin typeface="微软雅黑" pitchFamily="34" charset="-122"/>
                <a:ea typeface="微软雅黑" pitchFamily="34" charset="-122"/>
                <a:cs typeface="仿宋" panose="02010609060101010101" charset="-122"/>
                <a:sym typeface="+mn-ea"/>
              </a:rPr>
              <a:t>2</a:t>
            </a:r>
            <a:r>
              <a:rPr lang="zh-CN" altLang="en-US" b="1" dirty="0" smtClean="0">
                <a:latin typeface="微软雅黑" pitchFamily="34" charset="-122"/>
                <a:ea typeface="微软雅黑" pitchFamily="34" charset="-122"/>
                <a:cs typeface="仿宋" panose="02010609060101010101" charset="-122"/>
                <a:sym typeface="+mn-ea"/>
              </a:rPr>
              <a:t>、注册人被吊销营业执照后的许可使用。</a:t>
            </a:r>
            <a:endParaRPr lang="en-US" altLang="zh-CN" b="1"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第</a:t>
            </a:r>
            <a:r>
              <a:rPr lang="en-US" altLang="zh-CN" dirty="0" smtClean="0">
                <a:latin typeface="微软雅黑" pitchFamily="34" charset="-122"/>
                <a:ea typeface="微软雅黑" pitchFamily="34" charset="-122"/>
                <a:cs typeface="仿宋" panose="02010609060101010101" charset="-122"/>
                <a:sym typeface="+mn-ea"/>
              </a:rPr>
              <a:t>313758</a:t>
            </a:r>
            <a:r>
              <a:rPr lang="zh-CN" altLang="en-US" dirty="0" smtClean="0">
                <a:latin typeface="微软雅黑" pitchFamily="34" charset="-122"/>
                <a:ea typeface="微软雅黑" pitchFamily="34" charset="-122"/>
                <a:cs typeface="仿宋" panose="02010609060101010101" charset="-122"/>
                <a:sym typeface="+mn-ea"/>
              </a:rPr>
              <a:t>号“三得利</a:t>
            </a:r>
            <a:r>
              <a:rPr lang="en-US" altLang="zh-CN" dirty="0" smtClean="0">
                <a:latin typeface="微软雅黑" pitchFamily="34" charset="-122"/>
                <a:ea typeface="微软雅黑" pitchFamily="34" charset="-122"/>
                <a:cs typeface="仿宋" panose="02010609060101010101" charset="-122"/>
                <a:sym typeface="+mn-ea"/>
              </a:rPr>
              <a:t>SDL</a:t>
            </a:r>
            <a:r>
              <a:rPr lang="zh-CN" altLang="en-US" dirty="0" smtClean="0">
                <a:latin typeface="微软雅黑" pitchFamily="34" charset="-122"/>
                <a:ea typeface="微软雅黑" pitchFamily="34" charset="-122"/>
                <a:cs typeface="仿宋" panose="02010609060101010101" charset="-122"/>
                <a:sym typeface="+mn-ea"/>
              </a:rPr>
              <a:t>”商标撤销复审中，原商评委认为企业被吊销营业执照后，虽具有法人资格，但依法应停止经营活动，故商标许可行为明显违反相关法律，被许可人的使用不属于合法使用。但法院了判决持相反观点，认为企业法人虽被吊销营业执照，但其法人资格仍然存在，仍具有民事权利能力和民事行为能力，并且可以对公司现有财产进行处置，由此认可了其许可行为。</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en-US" altLang="zh-CN" b="1" dirty="0" smtClean="0">
                <a:latin typeface="微软雅黑" pitchFamily="34" charset="-122"/>
                <a:ea typeface="微软雅黑" pitchFamily="34" charset="-122"/>
                <a:cs typeface="仿宋" panose="02010609060101010101" charset="-122"/>
                <a:sym typeface="+mn-ea"/>
              </a:rPr>
              <a:t>3</a:t>
            </a:r>
            <a:r>
              <a:rPr lang="zh-CN" altLang="en-US" b="1" dirty="0" smtClean="0">
                <a:latin typeface="微软雅黑" pitchFamily="34" charset="-122"/>
                <a:ea typeface="微软雅黑" pitchFamily="34" charset="-122"/>
                <a:cs typeface="仿宋" panose="02010609060101010101" charset="-122"/>
                <a:sym typeface="+mn-ea"/>
              </a:rPr>
              <a:t>、再许可的使用</a:t>
            </a:r>
            <a:endParaRPr lang="en-US" altLang="zh-CN" b="1"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第</a:t>
            </a:r>
            <a:r>
              <a:rPr lang="en-US" altLang="zh-CN" dirty="0" smtClean="0">
                <a:latin typeface="微软雅黑" pitchFamily="34" charset="-122"/>
                <a:ea typeface="微软雅黑" pitchFamily="34" charset="-122"/>
                <a:cs typeface="仿宋" panose="02010609060101010101" charset="-122"/>
                <a:sym typeface="+mn-ea"/>
              </a:rPr>
              <a:t>738354</a:t>
            </a:r>
            <a:r>
              <a:rPr lang="zh-CN" altLang="en-US" dirty="0" smtClean="0">
                <a:latin typeface="微软雅黑" pitchFamily="34" charset="-122"/>
                <a:ea typeface="微软雅黑" pitchFamily="34" charset="-122"/>
                <a:cs typeface="仿宋" panose="02010609060101010101" charset="-122"/>
                <a:sym typeface="+mn-ea"/>
              </a:rPr>
              <a:t>号“康王”商标撤销案中，云南滇虹公司为被许可人，在其与商标权人的许可合同中约定不得将涉案商标再许可他人使用。后云南滇虹从商标权人处受让了该标。原商评委认定云南滇虹授权昆明滇虹使用涉案商标的行为，应视为有效使用。一审法院认为在涉案时间段内，云南滇虹仅有使用权且不得再许可他人，故昆明滇虹的使用不能认为是云南滇虹的使用，进而认定使用行为无效。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ox(in)">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diamond(in)">
                                      <p:cBhvr>
                                        <p:cTn id="12" dur="20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diamond(in)">
                                      <p:cBhvr>
                                        <p:cTn id="17"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29013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3108543"/>
          </a:xfrm>
          <a:prstGeom prst="rect">
            <a:avLst/>
          </a:prstGeom>
          <a:noFill/>
        </p:spPr>
        <p:txBody>
          <a:bodyPr wrap="square" rtlCol="0">
            <a:spAutoFit/>
          </a:bodyPr>
          <a:lstStyle/>
          <a:p>
            <a:pPr marR="0" defTabSz="914400">
              <a:buClrTx/>
              <a:buSzTx/>
              <a:buFont typeface="Arial" panose="020B0604020202020204" pitchFamily="34" charset="0"/>
              <a:defRPr/>
            </a:pPr>
            <a:r>
              <a:rPr lang="zh-CN" altLang="en-US" dirty="0" smtClean="0">
                <a:solidFill>
                  <a:srgbClr val="067A80"/>
                </a:solidFill>
                <a:latin typeface="微软雅黑" pitchFamily="34" charset="-122"/>
                <a:ea typeface="微软雅黑" pitchFamily="34" charset="-122"/>
                <a:cs typeface="仿宋" panose="02010609060101010101" charset="-122"/>
                <a:sym typeface="+mn-ea"/>
              </a:rPr>
              <a:t>三、侵权人的使用</a:t>
            </a:r>
            <a:endParaRPr lang="en-US" altLang="zh-CN" dirty="0" smtClean="0">
              <a:solidFill>
                <a:srgbClr val="067A80"/>
              </a:solidFill>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第</a:t>
            </a:r>
            <a:r>
              <a:rPr lang="en-US" altLang="zh-CN" dirty="0" smtClean="0">
                <a:latin typeface="微软雅黑" pitchFamily="34" charset="-122"/>
                <a:ea typeface="微软雅黑" pitchFamily="34" charset="-122"/>
                <a:cs typeface="仿宋" panose="02010609060101010101" charset="-122"/>
                <a:sym typeface="+mn-ea"/>
              </a:rPr>
              <a:t>1483724</a:t>
            </a:r>
            <a:r>
              <a:rPr lang="zh-CN" altLang="en-US" dirty="0" smtClean="0">
                <a:latin typeface="微软雅黑" pitchFamily="34" charset="-122"/>
                <a:ea typeface="微软雅黑" pitchFamily="34" charset="-122"/>
                <a:cs typeface="仿宋" panose="02010609060101010101" charset="-122"/>
                <a:sym typeface="+mn-ea"/>
              </a:rPr>
              <a:t>号“莎芬娜</a:t>
            </a:r>
            <a:r>
              <a:rPr lang="en-US" altLang="zh-CN" dirty="0" smtClean="0">
                <a:latin typeface="微软雅黑" pitchFamily="34" charset="-122"/>
                <a:ea typeface="微软雅黑" pitchFamily="34" charset="-122"/>
                <a:cs typeface="仿宋" panose="02010609060101010101" charset="-122"/>
                <a:sym typeface="+mn-ea"/>
              </a:rPr>
              <a:t>SEPHORA</a:t>
            </a:r>
            <a:r>
              <a:rPr lang="zh-CN" altLang="en-US" dirty="0" smtClean="0">
                <a:latin typeface="微软雅黑" pitchFamily="34" charset="-122"/>
                <a:ea typeface="微软雅黑" pitchFamily="34" charset="-122"/>
                <a:cs typeface="仿宋" panose="02010609060101010101" charset="-122"/>
                <a:sym typeface="+mn-ea"/>
              </a:rPr>
              <a:t>”商标撤销案中，注册人提交了有关购买侵犯其商标专用权的产品的证据保全公证书作为使用证据。商标局认为侵权使用不能作为涉案商标合法使用的证据。商标的使用须有真实的使用意图且是用于识别商品来源的行为。侵权的使用体现的使用意图是侵权人的而非真正权利人的意图，割裂了商标和商品真正来源的关系，标识了错误来源，故其效力不应得到承认。</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与之相关的问题是：在指定期间无权使用，能否经注册人事后追认从而获得合法性？</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总结：在承认商标使用主体多元化发展趋势的同时，应从商标撤三立法目的出发，将不违背商标权人意志作为商标使用主体的底线。</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diamond(in)">
                                      <p:cBhvr>
                                        <p:cTn id="7" dur="20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2">
                                            <p:txEl>
                                              <p:pRg st="4" end="4"/>
                                            </p:txEl>
                                          </p:spTgt>
                                        </p:tgtEl>
                                        <p:attrNameLst>
                                          <p:attrName>style.visibility</p:attrName>
                                        </p:attrNameLst>
                                      </p:cBhvr>
                                      <p:to>
                                        <p:strVal val="visible"/>
                                      </p:to>
                                    </p:set>
                                    <p:animEffect transition="in" filter="diamond(in)">
                                      <p:cBhvr>
                                        <p:cTn id="12" dur="2000"/>
                                        <p:tgtEl>
                                          <p:spTgt spid="1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2">
                                            <p:txEl>
                                              <p:pRg st="6" end="6"/>
                                            </p:txEl>
                                          </p:spTgt>
                                        </p:tgtEl>
                                        <p:attrNameLst>
                                          <p:attrName>style.visibility</p:attrName>
                                        </p:attrNameLst>
                                      </p:cBhvr>
                                      <p:to>
                                        <p:strVal val="visible"/>
                                      </p:to>
                                    </p:set>
                                    <p:animEffect transition="in" filter="diamond(in)">
                                      <p:cBhvr>
                                        <p:cTn id="17" dur="20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29013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2893100"/>
          </a:xfrm>
          <a:prstGeom prst="rect">
            <a:avLst/>
          </a:prstGeom>
          <a:noFill/>
        </p:spPr>
        <p:txBody>
          <a:bodyPr wrap="square" rtlCol="0">
            <a:spAutoFit/>
          </a:bodyPr>
          <a:lstStyle/>
          <a:p>
            <a:endParaRPr lang="en-US" altLang="zh-CN" dirty="0" smtClean="0">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zh-CN" b="1" dirty="0" smtClean="0">
                <a:solidFill>
                  <a:srgbClr val="089DA3"/>
                </a:solidFill>
                <a:latin typeface="微软雅黑" pitchFamily="34" charset="-122"/>
                <a:ea typeface="微软雅黑" pitchFamily="34" charset="-122"/>
                <a:cs typeface="仿宋" panose="02010609060101010101" charset="-122"/>
                <a:sym typeface="+mn-ea"/>
              </a:rPr>
              <a:t>关</a:t>
            </a:r>
            <a:r>
              <a:rPr lang="zh-CN" altLang="en-US" b="1" dirty="0" smtClean="0">
                <a:solidFill>
                  <a:srgbClr val="089DA3"/>
                </a:solidFill>
                <a:latin typeface="微软雅黑" pitchFamily="34" charset="-122"/>
                <a:ea typeface="微软雅黑" pitchFamily="34" charset="-122"/>
                <a:cs typeface="仿宋" panose="02010609060101010101" charset="-122"/>
                <a:sym typeface="+mn-ea"/>
              </a:rPr>
              <a:t>于实审要点</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zh-CN" u="sng" dirty="0" smtClean="0">
                <a:solidFill>
                  <a:srgbClr val="0070C0"/>
                </a:solidFill>
                <a:latin typeface="微软雅黑" pitchFamily="34" charset="-122"/>
                <a:ea typeface="微软雅黑" pitchFamily="34" charset="-122"/>
                <a:cs typeface="仿宋" panose="02010609060101010101" charset="-122"/>
                <a:sym typeface="+mn-ea"/>
              </a:rPr>
              <a:t>商标使用主体</a:t>
            </a:r>
            <a:endParaRPr lang="zh-CN" altLang="en-US" u="sng" dirty="0" smtClean="0">
              <a:solidFill>
                <a:srgbClr val="0070C0"/>
              </a:solidFill>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rPr>
              <a:t>商标使用时间</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的商品</a:t>
            </a:r>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服务</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商标使用</a:t>
            </a:r>
            <a:r>
              <a:rPr lang="zh-CN" altLang="en-US" dirty="0" smtClean="0">
                <a:latin typeface="微软雅黑" pitchFamily="34" charset="-122"/>
                <a:ea typeface="微软雅黑" pitchFamily="34" charset="-122"/>
                <a:cs typeface="仿宋" panose="02010609060101010101" charset="-122"/>
                <a:sym typeface="+mn-ea"/>
                <a:hlinkClick r:id="" action="ppaction://noaction"/>
              </a:rPr>
              <a:t>的</a:t>
            </a:r>
            <a:r>
              <a:rPr lang="zh-CN" altLang="zh-CN" dirty="0" smtClean="0">
                <a:latin typeface="微软雅黑" pitchFamily="34" charset="-122"/>
                <a:ea typeface="微软雅黑" pitchFamily="34" charset="-122"/>
                <a:cs typeface="仿宋" panose="02010609060101010101" charset="-122"/>
                <a:sym typeface="+mn-ea"/>
                <a:hlinkClick r:id="" action="ppaction://noaction"/>
              </a:rPr>
              <a:t>商标标识</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的地域</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公开、真实、合法地使用</a:t>
            </a:r>
            <a:endParaRPr lang="en-US" altLang="zh-CN" dirty="0" smtClean="0">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hlinkClick r:id="" action="ppaction://noaction"/>
              </a:rPr>
              <a:t>完整证据链</a:t>
            </a:r>
            <a:endParaRPr lang="en-US" altLang="zh-CN" dirty="0" smtClean="0">
              <a:latin typeface="微软雅黑" pitchFamily="34" charset="-122"/>
              <a:ea typeface="微软雅黑" pitchFamily="34" charset="-122"/>
              <a:cs typeface="仿宋" panose="02010609060101010101" charset="-122"/>
              <a:sym typeface="+mn-ea"/>
            </a:endParaRPr>
          </a:p>
          <a:p>
            <a:pPr lvl="1" indent="-342900"/>
            <a:endParaRPr lang="en-US" altLang="zh-CN" b="1" dirty="0" smtClean="0">
              <a:latin typeface="微软雅黑" pitchFamily="34" charset="-122"/>
              <a:ea typeface="微软雅黑" pitchFamily="34" charset="-122"/>
              <a:cs typeface="仿宋" panose="02010609060101010101" charset="-122"/>
              <a:sym typeface="+mn-ea"/>
            </a:endParaRPr>
          </a:p>
          <a:p>
            <a:pPr marL="0" lvl="1" indent="-342900"/>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符合实施条例之六十七条所列</a:t>
            </a:r>
            <a:r>
              <a:rPr lang="zh-CN" altLang="en-US" dirty="0" smtClean="0">
                <a:solidFill>
                  <a:srgbClr val="089DA3"/>
                </a:solidFill>
                <a:latin typeface="微软雅黑" pitchFamily="34" charset="-122"/>
                <a:ea typeface="微软雅黑" pitchFamily="34" charset="-122"/>
                <a:cs typeface="仿宋" panose="02010609060101010101" charset="-122"/>
                <a:sym typeface="+mn-ea"/>
              </a:rPr>
              <a:t>不使用正当理由</a:t>
            </a:r>
            <a:r>
              <a:rPr lang="zh-CN" altLang="en-US" dirty="0" smtClean="0">
                <a:latin typeface="微软雅黑" pitchFamily="34" charset="-122"/>
                <a:ea typeface="微软雅黑" pitchFamily="34" charset="-122"/>
                <a:cs typeface="仿宋" panose="02010609060101010101" charset="-122"/>
                <a:sym typeface="+mn-ea"/>
              </a:rPr>
              <a:t>所规定情形的，应在答辩中予以声明并提供相应证据材料</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2">
                                            <p:txEl>
                                              <p:pRg st="5" end="5"/>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851" y="30791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0" y="413659"/>
            <a:ext cx="429663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97765" y="510433"/>
            <a:ext cx="4110056" cy="346249"/>
          </a:xfrm>
          <a:prstGeom prst="rect">
            <a:avLst/>
          </a:prstGeom>
        </p:spPr>
        <p:txBody>
          <a:bodyPr wrap="square" lIns="68580" tIns="34290" rIns="68580" bIns="34290">
            <a:spAutoFit/>
          </a:bodyPr>
          <a:lstStyle/>
          <a:p>
            <a:pPr marL="0" lvl="1"/>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案例：</a:t>
            </a:r>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hlinkClick r:id="rId2" action="ppaction://hlinksldjump"/>
              </a:rPr>
              <a:t>商标使用的商标标识</a:t>
            </a:r>
            <a:endParaRPr lang="zh-CN" altLang="zh-CN" sz="1800" dirty="0">
              <a:solidFill>
                <a:schemeClr val="bg1"/>
              </a:solidFill>
              <a:latin typeface="微软雅黑" panose="020B0503020204020204" pitchFamily="34" charset="-122"/>
              <a:ea typeface="微软雅黑" panose="020B0503020204020204" pitchFamily="34" charset="-122"/>
              <a:cs typeface="仿宋" panose="02010609060101010101" charset="-122"/>
            </a:endParaRPr>
          </a:p>
        </p:txBody>
      </p:sp>
      <p:pic>
        <p:nvPicPr>
          <p:cNvPr id="8" name="Picture 2"/>
          <p:cNvPicPr>
            <a:picLocks noChangeAspect="1" noChangeArrowheads="1"/>
          </p:cNvPicPr>
          <p:nvPr/>
        </p:nvPicPr>
        <p:blipFill>
          <a:blip r:embed="rId3" cstate="print"/>
          <a:srcRect/>
          <a:stretch>
            <a:fillRect/>
          </a:stretch>
        </p:blipFill>
        <p:spPr bwMode="auto">
          <a:xfrm>
            <a:off x="7312957" y="263314"/>
            <a:ext cx="1527090" cy="778932"/>
          </a:xfrm>
          <a:prstGeom prst="rect">
            <a:avLst/>
          </a:prstGeom>
          <a:noFill/>
          <a:ln w="9525">
            <a:noFill/>
            <a:miter lim="800000"/>
            <a:headEnd/>
            <a:tailEnd/>
          </a:ln>
          <a:effectLst/>
        </p:spPr>
      </p:pic>
      <p:sp>
        <p:nvSpPr>
          <p:cNvPr id="7" name="TextBox 6"/>
          <p:cNvSpPr txBox="1"/>
          <p:nvPr/>
        </p:nvSpPr>
        <p:spPr>
          <a:xfrm>
            <a:off x="723900" y="1158240"/>
            <a:ext cx="7322820" cy="3539430"/>
          </a:xfrm>
          <a:prstGeom prst="rect">
            <a:avLst/>
          </a:prstGeom>
          <a:noFill/>
        </p:spPr>
        <p:txBody>
          <a:bodyPr wrap="square" rtlCol="0">
            <a:spAutoFit/>
          </a:bodyPr>
          <a:lstStyle/>
          <a:p>
            <a:r>
              <a:rPr lang="zh-CN" altLang="en-US" b="1" dirty="0" smtClean="0">
                <a:solidFill>
                  <a:srgbClr val="067A80"/>
                </a:solidFill>
                <a:latin typeface="微软雅黑" pitchFamily="34" charset="-122"/>
                <a:ea typeface="微软雅黑" pitchFamily="34" charset="-122"/>
              </a:rPr>
              <a:t>变形使用：</a:t>
            </a:r>
            <a:endParaRPr lang="en-US" altLang="zh-CN" b="1" dirty="0" smtClean="0">
              <a:solidFill>
                <a:srgbClr val="067A8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繁体→简体；黑白→彩色；普通字体→艺术字体；组合商标的拆分；文字、图形商标组合等</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“实际使用的商标与核准注册的商标虽有细微差别，但未改变其显著特征的，可以视为注册商标的使用。”（</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最高人民法院关于审理商标授权确权行政案件若干问题的规定</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r>
              <a:rPr lang="zh-CN" altLang="en-US" b="1" dirty="0" smtClean="0">
                <a:solidFill>
                  <a:srgbClr val="067A80"/>
                </a:solidFill>
                <a:latin typeface="微软雅黑" pitchFamily="34" charset="-122"/>
                <a:ea typeface="微软雅黑" pitchFamily="34" charset="-122"/>
              </a:rPr>
              <a:t>判定标准：</a:t>
            </a:r>
            <a:endParaRPr lang="en-US" altLang="zh-CN" b="1" dirty="0" smtClean="0">
              <a:solidFill>
                <a:srgbClr val="067A8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       显著特征是否发生改变？是否指向另一件注册商标？</a:t>
            </a:r>
            <a:endParaRPr lang="en-US" altLang="zh-CN" dirty="0" smtClean="0">
              <a:latin typeface="微软雅黑" pitchFamily="34" charset="-122"/>
              <a:ea typeface="微软雅黑" pitchFamily="34" charset="-122"/>
            </a:endParaRPr>
          </a:p>
          <a:p>
            <a:endParaRPr lang="en-US" altLang="zh-CN" dirty="0" smtClean="0">
              <a:solidFill>
                <a:srgbClr val="067A80"/>
              </a:solidFill>
              <a:latin typeface="微软雅黑" pitchFamily="34" charset="-122"/>
              <a:ea typeface="微软雅黑" pitchFamily="34" charset="-122"/>
            </a:endParaRPr>
          </a:p>
          <a:p>
            <a:r>
              <a:rPr lang="zh-CN" altLang="en-US" b="1" dirty="0" smtClean="0">
                <a:solidFill>
                  <a:srgbClr val="067A80"/>
                </a:solidFill>
                <a:latin typeface="微软雅黑" pitchFamily="34" charset="-122"/>
                <a:ea typeface="微软雅黑" pitchFamily="34" charset="-122"/>
              </a:rPr>
              <a:t>例：被撤商标：第</a:t>
            </a:r>
            <a:r>
              <a:rPr lang="en-US" altLang="zh-CN" b="1" dirty="0" smtClean="0">
                <a:solidFill>
                  <a:srgbClr val="067A80"/>
                </a:solidFill>
                <a:latin typeface="微软雅黑" pitchFamily="34" charset="-122"/>
                <a:ea typeface="微软雅黑" pitchFamily="34" charset="-122"/>
              </a:rPr>
              <a:t>3159414</a:t>
            </a:r>
            <a:r>
              <a:rPr lang="zh-CN" altLang="en-US" b="1" dirty="0" smtClean="0">
                <a:solidFill>
                  <a:srgbClr val="067A80"/>
                </a:solidFill>
                <a:latin typeface="微软雅黑" pitchFamily="34" charset="-122"/>
                <a:ea typeface="微软雅黑" pitchFamily="34" charset="-122"/>
              </a:rPr>
              <a:t>号“</a:t>
            </a:r>
            <a:r>
              <a:rPr lang="en-US" altLang="zh-CN" b="1" dirty="0" smtClean="0">
                <a:solidFill>
                  <a:srgbClr val="067A80"/>
                </a:solidFill>
                <a:latin typeface="微软雅黑" pitchFamily="34" charset="-122"/>
                <a:ea typeface="微软雅黑" pitchFamily="34" charset="-122"/>
              </a:rPr>
              <a:t>WEWE</a:t>
            </a:r>
            <a:r>
              <a:rPr lang="zh-CN" altLang="en-US" b="1" dirty="0" smtClean="0">
                <a:solidFill>
                  <a:srgbClr val="067A80"/>
                </a:solidFill>
                <a:latin typeface="微软雅黑" pitchFamily="34" charset="-122"/>
                <a:ea typeface="微软雅黑" pitchFamily="34" charset="-122"/>
              </a:rPr>
              <a:t>”                           </a:t>
            </a:r>
            <a:endParaRPr lang="en-US" altLang="zh-CN" b="1" dirty="0" smtClean="0">
              <a:solidFill>
                <a:srgbClr val="067A8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商标注册人：福建金苑服饰有限公司，其名下另有第</a:t>
            </a:r>
            <a:r>
              <a:rPr lang="en-US" altLang="zh-CN" dirty="0" smtClean="0">
                <a:latin typeface="微软雅黑" pitchFamily="34" charset="-122"/>
                <a:ea typeface="微软雅黑" pitchFamily="34" charset="-122"/>
              </a:rPr>
              <a:t>8570965</a:t>
            </a:r>
            <a:r>
              <a:rPr lang="zh-CN" altLang="en-US" dirty="0" smtClean="0">
                <a:latin typeface="微软雅黑" pitchFamily="34" charset="-122"/>
                <a:ea typeface="微软雅黑" pitchFamily="34" charset="-122"/>
              </a:rPr>
              <a:t>号“</a:t>
            </a:r>
            <a:r>
              <a:rPr lang="en-US" altLang="zh-CN" dirty="0" smtClean="0">
                <a:latin typeface="微软雅黑" pitchFamily="34" charset="-122"/>
                <a:ea typeface="微软雅黑" pitchFamily="34" charset="-122"/>
              </a:rPr>
              <a:t>WEWE</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p>
          <a:p>
            <a:r>
              <a:rPr lang="zh-CN" altLang="en-US" dirty="0" smtClean="0">
                <a:latin typeface="微软雅黑" pitchFamily="34" charset="-122"/>
                <a:ea typeface="微软雅黑" pitchFamily="34" charset="-122"/>
              </a:rPr>
              <a:t>        北京市高级人民法院（</a:t>
            </a:r>
            <a:r>
              <a:rPr lang="en-US" altLang="zh-CN" dirty="0" smtClean="0">
                <a:latin typeface="微软雅黑" pitchFamily="34" charset="-122"/>
                <a:ea typeface="微软雅黑" pitchFamily="34" charset="-122"/>
              </a:rPr>
              <a:t>2015</a:t>
            </a:r>
            <a:r>
              <a:rPr lang="zh-CN" altLang="en-US" dirty="0" smtClean="0">
                <a:latin typeface="微软雅黑" pitchFamily="34" charset="-122"/>
                <a:ea typeface="微软雅黑" pitchFamily="34" charset="-122"/>
              </a:rPr>
              <a:t>）高行（知）终字第</a:t>
            </a:r>
            <a:r>
              <a:rPr lang="en-US" altLang="zh-CN" dirty="0" smtClean="0">
                <a:latin typeface="微软雅黑" pitchFamily="34" charset="-122"/>
                <a:ea typeface="微软雅黑" pitchFamily="34" charset="-122"/>
              </a:rPr>
              <a:t>3613</a:t>
            </a:r>
            <a:r>
              <a:rPr lang="zh-CN" altLang="en-US" dirty="0" smtClean="0">
                <a:latin typeface="微软雅黑" pitchFamily="34" charset="-122"/>
                <a:ea typeface="微软雅黑" pitchFamily="34" charset="-122"/>
              </a:rPr>
              <a:t>号判决认定：在案证据所显示的均为“</a:t>
            </a:r>
            <a:r>
              <a:rPr lang="en-US" altLang="zh-CN" dirty="0" smtClean="0">
                <a:latin typeface="微软雅黑" pitchFamily="34" charset="-122"/>
                <a:ea typeface="微软雅黑" pitchFamily="34" charset="-122"/>
              </a:rPr>
              <a:t>WEWE</a:t>
            </a:r>
            <a:r>
              <a:rPr lang="zh-CN" altLang="en-US" dirty="0" smtClean="0">
                <a:latin typeface="微软雅黑" pitchFamily="34" charset="-122"/>
                <a:ea typeface="微软雅黑" pitchFamily="34" charset="-122"/>
              </a:rPr>
              <a:t>”标识，与诉争商标在表现形式和整体效果上存在一定差异。同时，结合注册人还拥有第</a:t>
            </a:r>
            <a:r>
              <a:rPr lang="en-US" altLang="zh-CN" dirty="0" smtClean="0">
                <a:latin typeface="微软雅黑" pitchFamily="34" charset="-122"/>
                <a:ea typeface="微软雅黑" pitchFamily="34" charset="-122"/>
              </a:rPr>
              <a:t>8570965</a:t>
            </a:r>
            <a:r>
              <a:rPr lang="zh-CN" altLang="en-US" dirty="0" smtClean="0">
                <a:latin typeface="微软雅黑" pitchFamily="34" charset="-122"/>
                <a:ea typeface="微软雅黑" pitchFamily="34" charset="-122"/>
              </a:rPr>
              <a:t>号“</a:t>
            </a:r>
            <a:r>
              <a:rPr lang="en-US" altLang="zh-CN" dirty="0" smtClean="0">
                <a:latin typeface="微软雅黑" pitchFamily="34" charset="-122"/>
                <a:ea typeface="微软雅黑" pitchFamily="34" charset="-122"/>
              </a:rPr>
              <a:t>WEWE</a:t>
            </a:r>
            <a:r>
              <a:rPr lang="zh-CN" altLang="en-US" dirty="0" smtClean="0">
                <a:latin typeface="微软雅黑" pitchFamily="34" charset="-122"/>
                <a:ea typeface="微软雅黑" pitchFamily="34" charset="-122"/>
              </a:rPr>
              <a:t>”商标，涉案证据所显示的标识与其构成要素和整体效果几乎完全相同，而且该商标核定使用的商品与诉争商标核定使用的商品基本相同，结合注册人陈述，其实质使用的并非明确、唯一指向诉争商标。因此，综合在案证据，并不足以证明注册人具有真实使用注册商标的意图，也无法证明其在指定期间规范使用了诉争商标。</a:t>
            </a:r>
            <a:endParaRPr lang="en-US" altLang="zh-CN" dirty="0" smtClean="0">
              <a:latin typeface="微软雅黑" pitchFamily="34" charset="-122"/>
              <a:ea typeface="微软雅黑" pitchFamily="34" charset="-122"/>
            </a:endParaRPr>
          </a:p>
        </p:txBody>
      </p:sp>
      <p:pic>
        <p:nvPicPr>
          <p:cNvPr id="10" name="图片 9" descr="2.PNG"/>
          <p:cNvPicPr>
            <a:picLocks noChangeAspect="1"/>
          </p:cNvPicPr>
          <p:nvPr/>
        </p:nvPicPr>
        <p:blipFill>
          <a:blip r:embed="rId4" cstate="print"/>
          <a:stretch>
            <a:fillRect/>
          </a:stretch>
        </p:blipFill>
        <p:spPr>
          <a:xfrm>
            <a:off x="4039559" y="2567898"/>
            <a:ext cx="1081081" cy="341536"/>
          </a:xfrm>
          <a:prstGeom prst="rect">
            <a:avLst/>
          </a:prstGeom>
        </p:spPr>
      </p:pic>
      <p:pic>
        <p:nvPicPr>
          <p:cNvPr id="11" name="图片 10" descr="3.PNG"/>
          <p:cNvPicPr>
            <a:picLocks noChangeAspect="1"/>
          </p:cNvPicPr>
          <p:nvPr/>
        </p:nvPicPr>
        <p:blipFill>
          <a:blip r:embed="rId5" cstate="print"/>
          <a:stretch>
            <a:fillRect/>
          </a:stretch>
        </p:blipFill>
        <p:spPr>
          <a:xfrm>
            <a:off x="6956955" y="2792693"/>
            <a:ext cx="1037494" cy="369607"/>
          </a:xfrm>
          <a:prstGeom prst="rect">
            <a:avLst/>
          </a:prstGeom>
        </p:spPr>
      </p:pic>
    </p:spTree>
    <p:extLst>
      <p:ext uri="{BB962C8B-B14F-4D97-AF65-F5344CB8AC3E}">
        <p14:creationId xmlns="" xmlns:p14="http://schemas.microsoft.com/office/powerpoint/2010/main" val="249516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diamond(in)">
                                      <p:cBhvr>
                                        <p:cTn id="7" dur="2000"/>
                                        <p:tgtEl>
                                          <p:spTgt spid="7">
                                            <p:txEl>
                                              <p:pRg st="6" end="6"/>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7" end="7"/>
                                            </p:txEl>
                                          </p:spTgt>
                                        </p:tgtEl>
                                        <p:attrNameLst>
                                          <p:attrName>style.visibility</p:attrName>
                                        </p:attrNameLst>
                                      </p:cBhvr>
                                      <p:to>
                                        <p:strVal val="visible"/>
                                      </p:to>
                                    </p:set>
                                    <p:animEffect transition="in" filter="diamond(in)">
                                      <p:cBhvr>
                                        <p:cTn id="10" dur="2000"/>
                                        <p:tgtEl>
                                          <p:spTgt spid="7">
                                            <p:txEl>
                                              <p:pRg st="7" end="7"/>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
                                            <p:txEl>
                                              <p:pRg st="8" end="8"/>
                                            </p:txEl>
                                          </p:spTgt>
                                        </p:tgtEl>
                                        <p:attrNameLst>
                                          <p:attrName>style.visibility</p:attrName>
                                        </p:attrNameLst>
                                      </p:cBhvr>
                                      <p:to>
                                        <p:strVal val="visible"/>
                                      </p:to>
                                    </p:set>
                                    <p:animEffect transition="in" filter="diamond(in)">
                                      <p:cBhvr>
                                        <p:cTn id="13" dur="2000"/>
                                        <p:tgtEl>
                                          <p:spTgt spid="7">
                                            <p:txEl>
                                              <p:pRg st="8" end="8"/>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7">
                                            <p:txEl>
                                              <p:pRg st="9" end="9"/>
                                            </p:txEl>
                                          </p:spTgt>
                                        </p:tgtEl>
                                        <p:attrNameLst>
                                          <p:attrName>style.visibility</p:attrName>
                                        </p:attrNameLst>
                                      </p:cBhvr>
                                      <p:to>
                                        <p:strVal val="visible"/>
                                      </p:to>
                                    </p:set>
                                    <p:animEffect transition="in" filter="diamond(in)">
                                      <p:cBhvr>
                                        <p:cTn id="16" dur="20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29013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2893100"/>
          </a:xfrm>
          <a:prstGeom prst="rect">
            <a:avLst/>
          </a:prstGeom>
          <a:noFill/>
        </p:spPr>
        <p:txBody>
          <a:bodyPr wrap="square" rtlCol="0">
            <a:spAutoFit/>
          </a:bodyPr>
          <a:lstStyle/>
          <a:p>
            <a:endParaRPr lang="en-US" altLang="zh-CN" dirty="0" smtClean="0">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zh-CN" b="1" dirty="0" smtClean="0">
                <a:solidFill>
                  <a:srgbClr val="089DA3"/>
                </a:solidFill>
                <a:latin typeface="微软雅黑" pitchFamily="34" charset="-122"/>
                <a:ea typeface="微软雅黑" pitchFamily="34" charset="-122"/>
                <a:cs typeface="仿宋" panose="02010609060101010101" charset="-122"/>
                <a:sym typeface="+mn-ea"/>
              </a:rPr>
              <a:t>关</a:t>
            </a:r>
            <a:r>
              <a:rPr lang="zh-CN" altLang="en-US" b="1" dirty="0" smtClean="0">
                <a:solidFill>
                  <a:srgbClr val="089DA3"/>
                </a:solidFill>
                <a:latin typeface="微软雅黑" pitchFamily="34" charset="-122"/>
                <a:ea typeface="微软雅黑" pitchFamily="34" charset="-122"/>
                <a:cs typeface="仿宋" panose="02010609060101010101" charset="-122"/>
                <a:sym typeface="+mn-ea"/>
              </a:rPr>
              <a:t>于实审要点</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商标使用主体</a:t>
            </a:r>
            <a:endParaRPr lang="zh-CN" altLang="en-US" dirty="0" smtClean="0">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rPr>
              <a:t>商标使用时间</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的商品</a:t>
            </a:r>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服务</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商标使用</a:t>
            </a:r>
            <a:r>
              <a:rPr lang="zh-CN" altLang="en-US" dirty="0" smtClean="0">
                <a:latin typeface="微软雅黑" pitchFamily="34" charset="-122"/>
                <a:ea typeface="微软雅黑" pitchFamily="34" charset="-122"/>
                <a:cs typeface="仿宋" panose="02010609060101010101" charset="-122"/>
                <a:sym typeface="+mn-ea"/>
                <a:hlinkClick r:id="" action="ppaction://noaction"/>
              </a:rPr>
              <a:t>的</a:t>
            </a:r>
            <a:r>
              <a:rPr lang="zh-CN" altLang="zh-CN" dirty="0" smtClean="0">
                <a:latin typeface="微软雅黑" pitchFamily="34" charset="-122"/>
                <a:ea typeface="微软雅黑" pitchFamily="34" charset="-122"/>
                <a:cs typeface="仿宋" panose="02010609060101010101" charset="-122"/>
                <a:sym typeface="+mn-ea"/>
                <a:hlinkClick r:id="" action="ppaction://noaction"/>
              </a:rPr>
              <a:t>商标标识</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的地域</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公开、真实、合法地使用</a:t>
            </a:r>
            <a:endParaRPr lang="en-US" altLang="zh-CN" dirty="0" smtClean="0">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hlinkClick r:id="" action="ppaction://noaction"/>
              </a:rPr>
              <a:t>完整证据链</a:t>
            </a:r>
            <a:endParaRPr lang="en-US" altLang="zh-CN" dirty="0" smtClean="0">
              <a:latin typeface="微软雅黑" pitchFamily="34" charset="-122"/>
              <a:ea typeface="微软雅黑" pitchFamily="34" charset="-122"/>
              <a:cs typeface="仿宋" panose="02010609060101010101" charset="-122"/>
              <a:sym typeface="+mn-ea"/>
            </a:endParaRPr>
          </a:p>
          <a:p>
            <a:pPr lvl="1" indent="-342900"/>
            <a:endParaRPr lang="en-US" altLang="zh-CN" b="1" dirty="0" smtClean="0">
              <a:latin typeface="微软雅黑" pitchFamily="34" charset="-122"/>
              <a:ea typeface="微软雅黑" pitchFamily="34" charset="-122"/>
              <a:cs typeface="仿宋" panose="02010609060101010101" charset="-122"/>
              <a:sym typeface="+mn-ea"/>
            </a:endParaRPr>
          </a:p>
          <a:p>
            <a:pPr marL="0" lvl="1" indent="-342900"/>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符合实施条例之六十七条所列</a:t>
            </a:r>
            <a:r>
              <a:rPr lang="zh-CN" altLang="en-US" dirty="0" smtClean="0">
                <a:solidFill>
                  <a:srgbClr val="089DA3"/>
                </a:solidFill>
                <a:latin typeface="微软雅黑" pitchFamily="34" charset="-122"/>
                <a:ea typeface="微软雅黑" pitchFamily="34" charset="-122"/>
                <a:cs typeface="仿宋" panose="02010609060101010101" charset="-122"/>
                <a:sym typeface="+mn-ea"/>
              </a:rPr>
              <a:t>不使用正当理由</a:t>
            </a:r>
            <a:r>
              <a:rPr lang="zh-CN" altLang="en-US" dirty="0" smtClean="0">
                <a:latin typeface="微软雅黑" pitchFamily="34" charset="-122"/>
                <a:ea typeface="微软雅黑" pitchFamily="34" charset="-122"/>
                <a:cs typeface="仿宋" panose="02010609060101010101" charset="-122"/>
                <a:sym typeface="+mn-ea"/>
              </a:rPr>
              <a:t>所规定情形的，应在答辩中予以声明并提供相应证据材料</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2">
                                            <p:txEl>
                                              <p:pRg st="7" end="7"/>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84800" y="272351"/>
            <a:ext cx="8543925" cy="4619120"/>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4"/>
          <p:cNvSpPr/>
          <p:nvPr/>
        </p:nvSpPr>
        <p:spPr>
          <a:xfrm flipV="1">
            <a:off x="2686050"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flipV="1">
            <a:off x="4052796" y="3436194"/>
            <a:ext cx="1021271" cy="865626"/>
          </a:xfrm>
          <a:custGeom>
            <a:avLst/>
            <a:gdLst>
              <a:gd name="connsiteX0" fmla="*/ 0 w 1338835"/>
              <a:gd name="connsiteY0" fmla="*/ 1154168 h 1154168"/>
              <a:gd name="connsiteX1" fmla="*/ 1338835 w 1338835"/>
              <a:gd name="connsiteY1" fmla="*/ 1154168 h 1154168"/>
              <a:gd name="connsiteX2" fmla="*/ 669417 w 1338835"/>
              <a:gd name="connsiteY2" fmla="*/ 0 h 1154168"/>
              <a:gd name="connsiteX3" fmla="*/ 0 w 1338835"/>
              <a:gd name="connsiteY3" fmla="*/ 1154168 h 1154168"/>
              <a:gd name="connsiteX0-1" fmla="*/ 1247395 w 1247395"/>
              <a:gd name="connsiteY0-2" fmla="*/ 1154168 h 1245608"/>
              <a:gd name="connsiteX1-3" fmla="*/ 577977 w 1247395"/>
              <a:gd name="connsiteY1-4" fmla="*/ 0 h 1245608"/>
              <a:gd name="connsiteX2-5" fmla="*/ 0 w 1247395"/>
              <a:gd name="connsiteY2-6" fmla="*/ 1245608 h 1245608"/>
              <a:gd name="connsiteX0-7" fmla="*/ 1361695 w 1361695"/>
              <a:gd name="connsiteY0-8" fmla="*/ 1154168 h 1154168"/>
              <a:gd name="connsiteX1-9" fmla="*/ 692277 w 1361695"/>
              <a:gd name="connsiteY1-10" fmla="*/ 0 h 1154168"/>
              <a:gd name="connsiteX2-11" fmla="*/ 0 w 1361695"/>
              <a:gd name="connsiteY2-12" fmla="*/ 1150358 h 1154168"/>
            </a:gdLst>
            <a:ahLst/>
            <a:cxnLst>
              <a:cxn ang="0">
                <a:pos x="connsiteX0-1" y="connsiteY0-2"/>
              </a:cxn>
              <a:cxn ang="0">
                <a:pos x="connsiteX1-3" y="connsiteY1-4"/>
              </a:cxn>
              <a:cxn ang="0">
                <a:pos x="connsiteX2-5" y="connsiteY2-6"/>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任意多边形 6"/>
          <p:cNvSpPr/>
          <p:nvPr/>
        </p:nvSpPr>
        <p:spPr>
          <a:xfrm flipV="1">
            <a:off x="2887825"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任意多边形 7"/>
          <p:cNvSpPr/>
          <p:nvPr/>
        </p:nvSpPr>
        <p:spPr>
          <a:xfrm flipV="1">
            <a:off x="4195527" y="3557638"/>
            <a:ext cx="750093" cy="644169"/>
          </a:xfrm>
          <a:custGeom>
            <a:avLst/>
            <a:gdLst>
              <a:gd name="connsiteX0" fmla="*/ 0 w 996314"/>
              <a:gd name="connsiteY0" fmla="*/ 858892 h 858892"/>
              <a:gd name="connsiteX1" fmla="*/ 996314 w 996314"/>
              <a:gd name="connsiteY1" fmla="*/ 858892 h 858892"/>
              <a:gd name="connsiteX2" fmla="*/ 498157 w 996314"/>
              <a:gd name="connsiteY2" fmla="*/ 0 h 858892"/>
              <a:gd name="connsiteX3" fmla="*/ 0 w 996314"/>
              <a:gd name="connsiteY3" fmla="*/ 858892 h 858892"/>
              <a:gd name="connsiteX0-1" fmla="*/ 904874 w 904874"/>
              <a:gd name="connsiteY0-2" fmla="*/ 858892 h 950332"/>
              <a:gd name="connsiteX1-3" fmla="*/ 406717 w 904874"/>
              <a:gd name="connsiteY1-4" fmla="*/ 0 h 950332"/>
              <a:gd name="connsiteX2-5" fmla="*/ 0 w 904874"/>
              <a:gd name="connsiteY2-6" fmla="*/ 950332 h 950332"/>
              <a:gd name="connsiteX0-7" fmla="*/ 1000124 w 1000124"/>
              <a:gd name="connsiteY0-8" fmla="*/ 858892 h 858892"/>
              <a:gd name="connsiteX1-9" fmla="*/ 501967 w 1000124"/>
              <a:gd name="connsiteY1-10" fmla="*/ 0 h 858892"/>
              <a:gd name="connsiteX2-11" fmla="*/ 0 w 1000124"/>
              <a:gd name="connsiteY2-12" fmla="*/ 855082 h 858892"/>
            </a:gdLst>
            <a:ahLst/>
            <a:cxnLst>
              <a:cxn ang="0">
                <a:pos x="connsiteX0-1" y="connsiteY0-2"/>
              </a:cxn>
              <a:cxn ang="0">
                <a:pos x="connsiteX1-3" y="connsiteY1-4"/>
              </a:cxn>
              <a:cxn ang="0">
                <a:pos x="connsiteX2-5" y="connsiteY2-6"/>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任意多边形 8"/>
          <p:cNvSpPr/>
          <p:nvPr/>
        </p:nvSpPr>
        <p:spPr>
          <a:xfrm flipH="1" flipV="1">
            <a:off x="5154762"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2" name="任意多边形 11"/>
          <p:cNvSpPr/>
          <p:nvPr/>
        </p:nvSpPr>
        <p:spPr>
          <a:xfrm flipH="1" flipV="1">
            <a:off x="5152746"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12"/>
          <p:cNvSpPr txBox="1"/>
          <p:nvPr/>
        </p:nvSpPr>
        <p:spPr>
          <a:xfrm>
            <a:off x="1116013" y="2326877"/>
            <a:ext cx="7136606"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一、撤销连续三年不使用注册商标的法律规定</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585859" y="1224018"/>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60884" y="941355"/>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88906" y="3665571"/>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193599" y="3989562"/>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cstate="print"/>
          <a:srcRect/>
          <a:stretch>
            <a:fillRect/>
          </a:stretch>
        </p:blipFill>
        <p:spPr bwMode="auto">
          <a:xfrm>
            <a:off x="264457" y="22521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091" y="25457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0" y="413659"/>
            <a:ext cx="429663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97765" y="510433"/>
            <a:ext cx="4110056" cy="346249"/>
          </a:xfrm>
          <a:prstGeom prst="rect">
            <a:avLst/>
          </a:prstGeom>
        </p:spPr>
        <p:txBody>
          <a:bodyPr wrap="square" lIns="68580" tIns="34290" rIns="68580" bIns="34290">
            <a:spAutoFit/>
          </a:bodyPr>
          <a:lstStyle/>
          <a:p>
            <a:pPr marL="0" lvl="1"/>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案例：</a:t>
            </a:r>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hlinkClick r:id="rId2" action="ppaction://hlinksldjump"/>
              </a:rPr>
              <a:t>公开、真实、合法地使用</a:t>
            </a:r>
            <a:endParaRPr lang="zh-CN" altLang="zh-CN" sz="1800" dirty="0">
              <a:solidFill>
                <a:schemeClr val="bg1"/>
              </a:solidFill>
              <a:latin typeface="微软雅黑" panose="020B0503020204020204" pitchFamily="34" charset="-122"/>
              <a:ea typeface="微软雅黑" panose="020B0503020204020204" pitchFamily="34" charset="-122"/>
              <a:cs typeface="仿宋" panose="02010609060101010101" charset="-122"/>
            </a:endParaRPr>
          </a:p>
        </p:txBody>
      </p:sp>
      <p:pic>
        <p:nvPicPr>
          <p:cNvPr id="8" name="Picture 2"/>
          <p:cNvPicPr>
            <a:picLocks noChangeAspect="1" noChangeArrowheads="1"/>
          </p:cNvPicPr>
          <p:nvPr/>
        </p:nvPicPr>
        <p:blipFill>
          <a:blip r:embed="rId3" cstate="print"/>
          <a:srcRect/>
          <a:stretch>
            <a:fillRect/>
          </a:stretch>
        </p:blipFill>
        <p:spPr bwMode="auto">
          <a:xfrm>
            <a:off x="7312957" y="263314"/>
            <a:ext cx="1527090" cy="778932"/>
          </a:xfrm>
          <a:prstGeom prst="rect">
            <a:avLst/>
          </a:prstGeom>
          <a:noFill/>
          <a:ln w="9525">
            <a:noFill/>
            <a:miter lim="800000"/>
            <a:headEnd/>
            <a:tailEnd/>
          </a:ln>
          <a:effectLst/>
        </p:spPr>
      </p:pic>
      <p:sp>
        <p:nvSpPr>
          <p:cNvPr id="7" name="TextBox 6"/>
          <p:cNvSpPr txBox="1"/>
          <p:nvPr/>
        </p:nvSpPr>
        <p:spPr>
          <a:xfrm>
            <a:off x="708660" y="1104900"/>
            <a:ext cx="7033260" cy="3323987"/>
          </a:xfrm>
          <a:prstGeom prst="rect">
            <a:avLst/>
          </a:prstGeom>
          <a:noFill/>
        </p:spPr>
        <p:txBody>
          <a:bodyPr wrap="square" rtlCol="0">
            <a:spAutoFit/>
          </a:bodyPr>
          <a:lstStyle/>
          <a:p>
            <a:r>
              <a:rPr lang="zh-CN" altLang="en-US" b="1" dirty="0" smtClean="0">
                <a:solidFill>
                  <a:srgbClr val="067A80"/>
                </a:solidFill>
                <a:latin typeface="微软雅黑" pitchFamily="34" charset="-122"/>
                <a:ea typeface="微软雅黑" pitchFamily="34" charset="-122"/>
              </a:rPr>
              <a:t>公开：</a:t>
            </a:r>
            <a:r>
              <a:rPr lang="zh-CN" altLang="en-US" dirty="0" smtClean="0">
                <a:latin typeface="微软雅黑" pitchFamily="34" charset="-122"/>
                <a:ea typeface="微软雅黑" pitchFamily="34" charset="-122"/>
              </a:rPr>
              <a:t>注册商标在核定使用商品服务上使用，应以相关公众能够明确知晓的方式进行。</a:t>
            </a:r>
            <a:endParaRPr lang="en-US" altLang="zh-CN" dirty="0" smtClean="0">
              <a:latin typeface="微软雅黑" pitchFamily="34" charset="-122"/>
              <a:ea typeface="微软雅黑" pitchFamily="34" charset="-122"/>
            </a:endParaRPr>
          </a:p>
          <a:p>
            <a:r>
              <a:rPr lang="zh-CN" altLang="en-US" b="1" dirty="0" smtClean="0">
                <a:solidFill>
                  <a:srgbClr val="067A80"/>
                </a:solidFill>
                <a:latin typeface="微软雅黑" pitchFamily="34" charset="-122"/>
                <a:ea typeface="微软雅黑" pitchFamily="34" charset="-122"/>
              </a:rPr>
              <a:t>真实：</a:t>
            </a:r>
            <a:r>
              <a:rPr lang="zh-CN" altLang="en-US" dirty="0" smtClean="0">
                <a:latin typeface="微软雅黑" pitchFamily="34" charset="-122"/>
                <a:ea typeface="微软雅黑" pitchFamily="34" charset="-122"/>
              </a:rPr>
              <a:t>注册商标的使用行为应</a:t>
            </a:r>
            <a:r>
              <a:rPr lang="zh-CN" altLang="en-US" dirty="0">
                <a:latin typeface="微软雅黑" pitchFamily="34" charset="-122"/>
                <a:ea typeface="微软雅黑" pitchFamily="34" charset="-122"/>
              </a:rPr>
              <a:t>出</a:t>
            </a:r>
            <a:r>
              <a:rPr lang="zh-CN" altLang="en-US" dirty="0" smtClean="0">
                <a:latin typeface="微软雅黑" pitchFamily="34" charset="-122"/>
                <a:ea typeface="微软雅黑" pitchFamily="34" charset="-122"/>
              </a:rPr>
              <a:t>于注册人真实意思表示，具有使用注册商标达到区分商品服务来源作用的主观意图。</a:t>
            </a:r>
            <a:endParaRPr lang="en-US" altLang="zh-CN" dirty="0" smtClean="0">
              <a:latin typeface="微软雅黑" pitchFamily="34" charset="-122"/>
              <a:ea typeface="微软雅黑" pitchFamily="34" charset="-122"/>
            </a:endParaRPr>
          </a:p>
          <a:p>
            <a:r>
              <a:rPr lang="zh-CN" altLang="en-US" b="1" dirty="0" smtClean="0">
                <a:solidFill>
                  <a:srgbClr val="067A80"/>
                </a:solidFill>
                <a:latin typeface="微软雅黑" pitchFamily="34" charset="-122"/>
                <a:ea typeface="微软雅黑" pitchFamily="34" charset="-122"/>
              </a:rPr>
              <a:t>合法：</a:t>
            </a:r>
            <a:r>
              <a:rPr lang="zh-CN" altLang="en-US" dirty="0" smtClean="0">
                <a:latin typeface="微软雅黑" pitchFamily="34" charset="-122"/>
                <a:ea typeface="微软雅黑" pitchFamily="34" charset="-122"/>
              </a:rPr>
              <a:t>注册商标的使用不能违反国家法律、法规等强制性规定的要求。（限于效力性强制性规定，不包括管理性强制性规定。）</a:t>
            </a:r>
            <a:endParaRPr lang="en-US" altLang="zh-CN" dirty="0" smtClean="0">
              <a:latin typeface="微软雅黑" pitchFamily="34" charset="-122"/>
              <a:ea typeface="微软雅黑" pitchFamily="34" charset="-122"/>
            </a:endParaRPr>
          </a:p>
          <a:p>
            <a:endParaRPr lang="en-US" altLang="zh-CN" dirty="0" smtClean="0">
              <a:solidFill>
                <a:srgbClr val="067A80"/>
              </a:solidFill>
              <a:latin typeface="微软雅黑" pitchFamily="34" charset="-122"/>
              <a:ea typeface="微软雅黑" pitchFamily="34" charset="-122"/>
            </a:endParaRPr>
          </a:p>
          <a:p>
            <a:r>
              <a:rPr lang="zh-CN" altLang="en-US" b="1" dirty="0" smtClean="0">
                <a:solidFill>
                  <a:srgbClr val="067A80"/>
                </a:solidFill>
                <a:latin typeface="微软雅黑" pitchFamily="34" charset="-122"/>
                <a:ea typeface="微软雅黑" pitchFamily="34" charset="-122"/>
              </a:rPr>
              <a:t>例：第</a:t>
            </a:r>
            <a:r>
              <a:rPr lang="en-US" altLang="zh-CN" b="1" dirty="0" smtClean="0">
                <a:solidFill>
                  <a:srgbClr val="067A80"/>
                </a:solidFill>
                <a:latin typeface="微软雅黑" pitchFamily="34" charset="-122"/>
                <a:ea typeface="微软雅黑" pitchFamily="34" charset="-122"/>
              </a:rPr>
              <a:t>10520908</a:t>
            </a:r>
            <a:r>
              <a:rPr lang="zh-CN" altLang="en-US" b="1" dirty="0" smtClean="0">
                <a:solidFill>
                  <a:srgbClr val="067A80"/>
                </a:solidFill>
                <a:latin typeface="微软雅黑" pitchFamily="34" charset="-122"/>
                <a:ea typeface="微软雅黑" pitchFamily="34" charset="-122"/>
              </a:rPr>
              <a:t>号“</a:t>
            </a:r>
            <a:r>
              <a:rPr lang="en-US" altLang="zh-CN" b="1" dirty="0" smtClean="0">
                <a:solidFill>
                  <a:srgbClr val="067A80"/>
                </a:solidFill>
                <a:latin typeface="微软雅黑" pitchFamily="34" charset="-122"/>
                <a:ea typeface="微软雅黑" pitchFamily="34" charset="-122"/>
              </a:rPr>
              <a:t>MAJORETTE</a:t>
            </a:r>
            <a:r>
              <a:rPr lang="zh-CN" altLang="en-US" b="1" dirty="0" smtClean="0">
                <a:solidFill>
                  <a:srgbClr val="067A80"/>
                </a:solidFill>
                <a:latin typeface="微软雅黑" pitchFamily="34" charset="-122"/>
                <a:ea typeface="微软雅黑" pitchFamily="34" charset="-122"/>
              </a:rPr>
              <a:t>”商标</a:t>
            </a:r>
            <a:endParaRPr lang="en-US" altLang="zh-CN" b="1" dirty="0" smtClean="0">
              <a:solidFill>
                <a:srgbClr val="067A80"/>
              </a:solidFill>
              <a:latin typeface="微软雅黑" pitchFamily="34" charset="-122"/>
              <a:ea typeface="微软雅黑" pitchFamily="34" charset="-122"/>
            </a:endParaRPr>
          </a:p>
          <a:p>
            <a:r>
              <a:rPr lang="en-US" altLang="zh-CN" dirty="0" smtClean="0">
                <a:solidFill>
                  <a:srgbClr val="067A80"/>
                </a:solidFill>
                <a:latin typeface="微软雅黑" pitchFamily="34" charset="-122"/>
                <a:ea typeface="微软雅黑" pitchFamily="34" charset="-122"/>
              </a:rPr>
              <a:t>       </a:t>
            </a:r>
            <a:r>
              <a:rPr lang="zh-CN" altLang="en-US" dirty="0" smtClean="0">
                <a:latin typeface="微软雅黑" pitchFamily="34" charset="-122"/>
                <a:ea typeface="微软雅黑" pitchFamily="34" charset="-122"/>
              </a:rPr>
              <a:t>北京高级人民法院（</a:t>
            </a:r>
            <a:r>
              <a:rPr lang="en-US" altLang="zh-CN" dirty="0" smtClean="0">
                <a:latin typeface="微软雅黑" pitchFamily="34" charset="-122"/>
                <a:ea typeface="微软雅黑" pitchFamily="34" charset="-122"/>
              </a:rPr>
              <a:t>2019</a:t>
            </a:r>
            <a:r>
              <a:rPr lang="zh-CN" altLang="en-US" dirty="0" smtClean="0">
                <a:latin typeface="微软雅黑" pitchFamily="34" charset="-122"/>
                <a:ea typeface="微软雅黑" pitchFamily="34" charset="-122"/>
              </a:rPr>
              <a:t>）京行终</a:t>
            </a:r>
            <a:r>
              <a:rPr lang="en-US" altLang="zh-CN" dirty="0" smtClean="0">
                <a:latin typeface="微软雅黑" pitchFamily="34" charset="-122"/>
                <a:ea typeface="微软雅黑" pitchFamily="34" charset="-122"/>
              </a:rPr>
              <a:t>7118</a:t>
            </a:r>
            <a:r>
              <a:rPr lang="zh-CN" altLang="en-US" dirty="0" smtClean="0">
                <a:latin typeface="微软雅黑" pitchFamily="34" charset="-122"/>
                <a:ea typeface="微软雅黑" pitchFamily="34" charset="-122"/>
              </a:rPr>
              <a:t>号判决认定：注册人提交了公证书以证明诉争商标在指定期间进行了商业使用。但是，在上述网页中，仅显示在</a:t>
            </a:r>
            <a:r>
              <a:rPr lang="en-US" altLang="zh-CN" dirty="0" smtClean="0">
                <a:latin typeface="微软雅黑" pitchFamily="34" charset="-122"/>
                <a:ea typeface="微软雅黑" pitchFamily="34" charset="-122"/>
              </a:rPr>
              <a:t>2016</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月、</a:t>
            </a:r>
            <a:r>
              <a:rPr lang="en-US" altLang="zh-CN" dirty="0" smtClean="0">
                <a:latin typeface="微软雅黑" pitchFamily="34" charset="-122"/>
                <a:ea typeface="微软雅黑" pitchFamily="34" charset="-122"/>
              </a:rPr>
              <a:t>2017</a:t>
            </a:r>
            <a:r>
              <a:rPr lang="zh-CN" altLang="en-US" dirty="0" smtClean="0">
                <a:latin typeface="微软雅黑" pitchFamily="34" charset="-122"/>
                <a:ea typeface="微软雅黑" pitchFamily="34" charset="-122"/>
              </a:rPr>
              <a:t>年</a:t>
            </a:r>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月等时间的极少订单成功交易，其他交易均显示为“交易关闭”状态。诉争商标在注册后，其核定使用的商品成功交易次数、总体数量较少，不足以证明注册人对诉争商标的使用已具有一定规模，进而能够使相关公众识别商品来源，无法排除该行为属于象征性使用，故无法证明其于指定期间内在核定商品上进行了真实、合法、规范、公开、有效地使用。</a:t>
            </a:r>
            <a:endParaRPr lang="en-US" altLang="zh-CN" dirty="0" smtClean="0">
              <a:latin typeface="微软雅黑" pitchFamily="34" charset="-122"/>
              <a:ea typeface="微软雅黑" pitchFamily="34" charset="-122"/>
            </a:endParaRPr>
          </a:p>
          <a:p>
            <a:endParaRPr lang="en-US" altLang="zh-CN" dirty="0" smtClean="0">
              <a:solidFill>
                <a:srgbClr val="067A80"/>
              </a:solidFill>
              <a:latin typeface="微软雅黑" pitchFamily="34" charset="-122"/>
              <a:ea typeface="微软雅黑" pitchFamily="34" charset="-122"/>
            </a:endParaRPr>
          </a:p>
        </p:txBody>
      </p:sp>
    </p:spTree>
    <p:extLst>
      <p:ext uri="{BB962C8B-B14F-4D97-AF65-F5344CB8AC3E}">
        <p14:creationId xmlns="" xmlns:p14="http://schemas.microsoft.com/office/powerpoint/2010/main" val="276456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diamond(in)">
                                      <p:cBhvr>
                                        <p:cTn id="7" dur="2000"/>
                                        <p:tgtEl>
                                          <p:spTgt spid="7">
                                            <p:txEl>
                                              <p:pRg st="4" end="4"/>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5" end="5"/>
                                            </p:txEl>
                                          </p:spTgt>
                                        </p:tgtEl>
                                        <p:attrNameLst>
                                          <p:attrName>style.visibility</p:attrName>
                                        </p:attrNameLst>
                                      </p:cBhvr>
                                      <p:to>
                                        <p:strVal val="visible"/>
                                      </p:to>
                                    </p:set>
                                    <p:animEffect transition="in" filter="diamond(in)">
                                      <p:cBhvr>
                                        <p:cTn id="10"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0515" y="310913"/>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045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2951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732536" y="1196303"/>
            <a:ext cx="7269480" cy="2893100"/>
          </a:xfrm>
          <a:prstGeom prst="rect">
            <a:avLst/>
          </a:prstGeom>
          <a:noFill/>
        </p:spPr>
        <p:txBody>
          <a:bodyPr wrap="square" rtlCol="0">
            <a:spAutoFit/>
          </a:bodyPr>
          <a:lstStyle/>
          <a:p>
            <a:endParaRPr lang="en-US" altLang="zh-CN" dirty="0" smtClean="0">
              <a:latin typeface="微软雅黑" pitchFamily="34" charset="-122"/>
              <a:ea typeface="微软雅黑" pitchFamily="34" charset="-122"/>
              <a:cs typeface="仿宋" panose="02010609060101010101" charset="-122"/>
              <a:sym typeface="+mn-ea"/>
            </a:endParaRPr>
          </a:p>
          <a:p>
            <a:pPr>
              <a:buFont typeface="Wingdings" pitchFamily="2" charset="2"/>
              <a:buChar char="l"/>
            </a:pPr>
            <a:r>
              <a:rPr lang="zh-CN" altLang="zh-CN" b="1" dirty="0" smtClean="0">
                <a:solidFill>
                  <a:srgbClr val="089DA3"/>
                </a:solidFill>
                <a:latin typeface="微软雅黑" pitchFamily="34" charset="-122"/>
                <a:ea typeface="微软雅黑" pitchFamily="34" charset="-122"/>
                <a:cs typeface="仿宋" panose="02010609060101010101" charset="-122"/>
                <a:sym typeface="+mn-ea"/>
              </a:rPr>
              <a:t>关</a:t>
            </a:r>
            <a:r>
              <a:rPr lang="zh-CN" altLang="en-US" b="1" dirty="0" smtClean="0">
                <a:solidFill>
                  <a:srgbClr val="089DA3"/>
                </a:solidFill>
                <a:latin typeface="微软雅黑" pitchFamily="34" charset="-122"/>
                <a:ea typeface="微软雅黑" pitchFamily="34" charset="-122"/>
                <a:cs typeface="仿宋" panose="02010609060101010101" charset="-122"/>
                <a:sym typeface="+mn-ea"/>
              </a:rPr>
              <a:t>于实审要点</a:t>
            </a:r>
            <a:endParaRPr lang="en-US" altLang="zh-CN" b="1" dirty="0" smtClean="0">
              <a:solidFill>
                <a:srgbClr val="089DA3"/>
              </a:solidFill>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商标使用主体</a:t>
            </a:r>
            <a:endParaRPr lang="zh-CN" altLang="en-US" dirty="0" smtClean="0">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rPr>
              <a:t>商标使用时间</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的商品</a:t>
            </a:r>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服务</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商标使用</a:t>
            </a:r>
            <a:r>
              <a:rPr lang="zh-CN" altLang="en-US" dirty="0" smtClean="0">
                <a:latin typeface="微软雅黑" pitchFamily="34" charset="-122"/>
                <a:ea typeface="微软雅黑" pitchFamily="34" charset="-122"/>
                <a:cs typeface="仿宋" panose="02010609060101010101" charset="-122"/>
                <a:sym typeface="+mn-ea"/>
                <a:hlinkClick r:id="" action="ppaction://noaction"/>
              </a:rPr>
              <a:t>的</a:t>
            </a:r>
            <a:r>
              <a:rPr lang="zh-CN" altLang="zh-CN" dirty="0" smtClean="0">
                <a:latin typeface="微软雅黑" pitchFamily="34" charset="-122"/>
                <a:ea typeface="微软雅黑" pitchFamily="34" charset="-122"/>
                <a:cs typeface="仿宋" panose="02010609060101010101" charset="-122"/>
                <a:sym typeface="+mn-ea"/>
                <a:hlinkClick r:id="" action="ppaction://noaction"/>
              </a:rPr>
              <a:t>商标标识</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rPr>
              <a:t>商标使用</a:t>
            </a:r>
            <a:r>
              <a:rPr lang="zh-CN" altLang="en-US" dirty="0" smtClean="0">
                <a:latin typeface="微软雅黑" pitchFamily="34" charset="-122"/>
                <a:ea typeface="微软雅黑" pitchFamily="34" charset="-122"/>
                <a:cs typeface="仿宋" panose="02010609060101010101" charset="-122"/>
                <a:sym typeface="+mn-ea"/>
              </a:rPr>
              <a:t>的地域</a:t>
            </a:r>
            <a:endParaRPr lang="zh-CN" altLang="zh-CN" dirty="0" smtClean="0">
              <a:latin typeface="微软雅黑" pitchFamily="34" charset="-122"/>
              <a:ea typeface="微软雅黑" pitchFamily="34" charset="-122"/>
              <a:cs typeface="仿宋" panose="02010609060101010101" charset="-122"/>
            </a:endParaRPr>
          </a:p>
          <a:p>
            <a:pPr lvl="1" indent="-342900">
              <a:buFont typeface="+mj-lt"/>
              <a:buAutoNum type="arabicPeriod"/>
            </a:pPr>
            <a:r>
              <a:rPr lang="zh-CN" altLang="zh-CN" dirty="0" smtClean="0">
                <a:latin typeface="微软雅黑" pitchFamily="34" charset="-122"/>
                <a:ea typeface="微软雅黑" pitchFamily="34" charset="-122"/>
                <a:cs typeface="仿宋" panose="02010609060101010101" charset="-122"/>
                <a:sym typeface="+mn-ea"/>
                <a:hlinkClick r:id="" action="ppaction://noaction"/>
              </a:rPr>
              <a:t>公开、真实、合法地使用</a:t>
            </a:r>
            <a:endParaRPr lang="en-US" altLang="zh-CN" dirty="0" smtClean="0">
              <a:latin typeface="微软雅黑" pitchFamily="34" charset="-122"/>
              <a:ea typeface="微软雅黑" pitchFamily="34" charset="-122"/>
              <a:cs typeface="仿宋" panose="02010609060101010101" charset="-122"/>
              <a:sym typeface="+mn-ea"/>
            </a:endParaRPr>
          </a:p>
          <a:p>
            <a:pPr lvl="1" indent="-342900">
              <a:buFont typeface="+mj-lt"/>
              <a:buAutoNum type="arabicPeriod"/>
            </a:pPr>
            <a:r>
              <a:rPr lang="zh-CN" altLang="en-US" dirty="0" smtClean="0">
                <a:latin typeface="微软雅黑" pitchFamily="34" charset="-122"/>
                <a:ea typeface="微软雅黑" pitchFamily="34" charset="-122"/>
                <a:cs typeface="仿宋" panose="02010609060101010101" charset="-122"/>
                <a:sym typeface="+mn-ea"/>
                <a:hlinkClick r:id="" action="ppaction://noaction"/>
              </a:rPr>
              <a:t>完整证据链</a:t>
            </a:r>
            <a:endParaRPr lang="en-US" altLang="zh-CN" dirty="0" smtClean="0">
              <a:latin typeface="微软雅黑" pitchFamily="34" charset="-122"/>
              <a:ea typeface="微软雅黑" pitchFamily="34" charset="-122"/>
              <a:cs typeface="仿宋" panose="02010609060101010101" charset="-122"/>
              <a:sym typeface="+mn-ea"/>
            </a:endParaRPr>
          </a:p>
          <a:p>
            <a:pPr lvl="1" indent="-342900"/>
            <a:endParaRPr lang="en-US" altLang="zh-CN" b="1" dirty="0" smtClean="0">
              <a:latin typeface="微软雅黑" pitchFamily="34" charset="-122"/>
              <a:ea typeface="微软雅黑" pitchFamily="34" charset="-122"/>
              <a:cs typeface="仿宋" panose="02010609060101010101" charset="-122"/>
              <a:sym typeface="+mn-ea"/>
            </a:endParaRPr>
          </a:p>
          <a:p>
            <a:pPr marL="0" lvl="1" indent="-342900"/>
            <a:r>
              <a:rPr lang="en-US" altLang="zh-CN" dirty="0" smtClean="0">
                <a:latin typeface="微软雅黑" pitchFamily="34" charset="-122"/>
                <a:ea typeface="微软雅黑" pitchFamily="34" charset="-122"/>
                <a:cs typeface="仿宋" panose="02010609060101010101" charset="-122"/>
                <a:sym typeface="+mn-ea"/>
              </a:rPr>
              <a:t>*</a:t>
            </a:r>
            <a:r>
              <a:rPr lang="zh-CN" altLang="en-US" dirty="0" smtClean="0">
                <a:latin typeface="微软雅黑" pitchFamily="34" charset="-122"/>
                <a:ea typeface="微软雅黑" pitchFamily="34" charset="-122"/>
                <a:cs typeface="仿宋" panose="02010609060101010101" charset="-122"/>
                <a:sym typeface="+mn-ea"/>
              </a:rPr>
              <a:t>符合实施条例之六十七条所列</a:t>
            </a:r>
            <a:r>
              <a:rPr lang="zh-CN" altLang="en-US" dirty="0" smtClean="0">
                <a:solidFill>
                  <a:srgbClr val="089DA3"/>
                </a:solidFill>
                <a:latin typeface="微软雅黑" pitchFamily="34" charset="-122"/>
                <a:ea typeface="微软雅黑" pitchFamily="34" charset="-122"/>
                <a:cs typeface="仿宋" panose="02010609060101010101" charset="-122"/>
                <a:sym typeface="+mn-ea"/>
              </a:rPr>
              <a:t>不使用正当理由</a:t>
            </a:r>
            <a:r>
              <a:rPr lang="zh-CN" altLang="en-US" dirty="0" smtClean="0">
                <a:latin typeface="微软雅黑" pitchFamily="34" charset="-122"/>
                <a:ea typeface="微软雅黑" pitchFamily="34" charset="-122"/>
                <a:cs typeface="仿宋" panose="02010609060101010101" charset="-122"/>
                <a:sym typeface="+mn-ea"/>
              </a:rPr>
              <a:t>所规定情形的，应在答辩中予以声明并提供相应证据材料</a:t>
            </a:r>
            <a:endParaRPr lang="en-US" altLang="zh-CN" dirty="0" smtClean="0">
              <a:latin typeface="微软雅黑" pitchFamily="34" charset="-122"/>
              <a:ea typeface="微软雅黑" pitchFamily="34" charset="-122"/>
              <a:cs typeface="仿宋" panose="02010609060101010101" charset="-122"/>
              <a:sym typeface="+mn-ea"/>
            </a:endParaRPr>
          </a:p>
          <a:p>
            <a:pPr marR="0" defTabSz="914400">
              <a:buClrTx/>
              <a:buSzTx/>
              <a:buFont typeface="Arial" panose="020B0604020202020204" pitchFamily="34" charset="0"/>
              <a:defRPr/>
            </a:pPr>
            <a:r>
              <a:rPr lang="zh-CN" altLang="en-US" dirty="0" smtClean="0">
                <a:latin typeface="微软雅黑" pitchFamily="34" charset="-122"/>
                <a:ea typeface="微软雅黑" pitchFamily="34" charset="-122"/>
                <a:cs typeface="仿宋" panose="02010609060101010101" charset="-122"/>
                <a:sym typeface="+mn-ea"/>
              </a:rPr>
              <a:t>   </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mph" presetSubtype="0" nodeType="clickEffect">
                                  <p:stCondLst>
                                    <p:cond delay="0"/>
                                  </p:stCondLst>
                                  <p:childTnLst>
                                    <p:set>
                                      <p:cBhvr override="childStyle">
                                        <p:cTn id="6" dur="indefinite"/>
                                        <p:tgtEl>
                                          <p:spTgt spid="12">
                                            <p:txEl>
                                              <p:pRg st="8" end="8"/>
                                            </p:txEl>
                                          </p:spTgt>
                                        </p:tgtEl>
                                        <p:attrNameLst>
                                          <p:attrName>style.fontFamily</p:attrName>
                                        </p:attrNameLst>
                                      </p:cBhvr>
                                      <p:to>
                                        <p:strVal val="黑体"/>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8611" y="25457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0" y="413659"/>
            <a:ext cx="429663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97765" y="510433"/>
            <a:ext cx="4110056" cy="346249"/>
          </a:xfrm>
          <a:prstGeom prst="rect">
            <a:avLst/>
          </a:prstGeom>
        </p:spPr>
        <p:txBody>
          <a:bodyPr wrap="square" lIns="68580" tIns="34290" rIns="68580" bIns="34290">
            <a:spAutoFit/>
          </a:bodyPr>
          <a:lstStyle/>
          <a:p>
            <a:pPr marL="0" lvl="1"/>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案例：</a:t>
            </a:r>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hlinkClick r:id="rId2" action="ppaction://hlinksldjump"/>
              </a:rPr>
              <a:t>完整证据链</a:t>
            </a:r>
            <a:endParaRPr lang="zh-CN" altLang="zh-CN" sz="1800" dirty="0">
              <a:solidFill>
                <a:schemeClr val="bg1"/>
              </a:solidFill>
              <a:latin typeface="微软雅黑" panose="020B0503020204020204" pitchFamily="34" charset="-122"/>
              <a:ea typeface="微软雅黑" panose="020B0503020204020204" pitchFamily="34" charset="-122"/>
              <a:cs typeface="仿宋" panose="02010609060101010101" charset="-122"/>
            </a:endParaRPr>
          </a:p>
        </p:txBody>
      </p:sp>
      <p:pic>
        <p:nvPicPr>
          <p:cNvPr id="8" name="Picture 2"/>
          <p:cNvPicPr>
            <a:picLocks noChangeAspect="1" noChangeArrowheads="1"/>
          </p:cNvPicPr>
          <p:nvPr/>
        </p:nvPicPr>
        <p:blipFill>
          <a:blip r:embed="rId3" cstate="print"/>
          <a:srcRect/>
          <a:stretch>
            <a:fillRect/>
          </a:stretch>
        </p:blipFill>
        <p:spPr bwMode="auto">
          <a:xfrm>
            <a:off x="7312957" y="263314"/>
            <a:ext cx="1527090" cy="778932"/>
          </a:xfrm>
          <a:prstGeom prst="rect">
            <a:avLst/>
          </a:prstGeom>
          <a:noFill/>
          <a:ln w="9525">
            <a:noFill/>
            <a:miter lim="800000"/>
            <a:headEnd/>
            <a:tailEnd/>
          </a:ln>
          <a:effectLst/>
        </p:spPr>
      </p:pic>
      <p:sp>
        <p:nvSpPr>
          <p:cNvPr id="7" name="TextBox 6"/>
          <p:cNvSpPr txBox="1"/>
          <p:nvPr/>
        </p:nvSpPr>
        <p:spPr>
          <a:xfrm>
            <a:off x="830580" y="1127760"/>
            <a:ext cx="7444740" cy="2677656"/>
          </a:xfrm>
          <a:prstGeom prst="rect">
            <a:avLst/>
          </a:prstGeom>
          <a:noFill/>
        </p:spPr>
        <p:txBody>
          <a:bodyPr wrap="square" rtlCol="0">
            <a:spAutoFit/>
          </a:bodyPr>
          <a:lstStyle/>
          <a:p>
            <a:r>
              <a:rPr lang="zh-CN" altLang="en-US" dirty="0" smtClean="0">
                <a:solidFill>
                  <a:srgbClr val="067A80"/>
                </a:solidFill>
                <a:latin typeface="微软雅黑" pitchFamily="34" charset="-122"/>
                <a:ea typeface="微软雅黑" pitchFamily="34" charset="-122"/>
              </a:rPr>
              <a:t>     </a:t>
            </a:r>
            <a:r>
              <a:rPr lang="zh-CN" altLang="en-US" dirty="0" smtClean="0">
                <a:latin typeface="微软雅黑" pitchFamily="34" charset="-122"/>
                <a:ea typeface="微软雅黑" pitchFamily="34" charset="-122"/>
              </a:rPr>
              <a:t>  商标使用证据，需能充分表明使用的商标标识、使用的商品服务项目、使用主体、使用日期及使用地域范围等信息，难有单一证据可以完整呈现上述信息。因此，应尽可能多提供证据，且证据间应当相互印证、彼此关联，形成</a:t>
            </a:r>
            <a:r>
              <a:rPr lang="zh-CN" altLang="en-US" b="1" dirty="0" smtClean="0">
                <a:solidFill>
                  <a:srgbClr val="067A80"/>
                </a:solidFill>
                <a:latin typeface="微软雅黑" pitchFamily="34" charset="-122"/>
                <a:ea typeface="微软雅黑" pitchFamily="34" charset="-122"/>
              </a:rPr>
              <a:t>较完整的证据链条</a:t>
            </a:r>
            <a:r>
              <a:rPr lang="zh-CN" altLang="en-US" dirty="0" smtClean="0">
                <a:solidFill>
                  <a:srgbClr val="067A80"/>
                </a:solidFill>
                <a:latin typeface="微软雅黑" pitchFamily="34" charset="-122"/>
                <a:ea typeface="微软雅黑" pitchFamily="34" charset="-122"/>
              </a:rPr>
              <a:t>。</a:t>
            </a:r>
            <a:endParaRPr lang="en-US" altLang="zh-CN" dirty="0" smtClean="0">
              <a:solidFill>
                <a:srgbClr val="067A80"/>
              </a:solidFill>
              <a:latin typeface="微软雅黑" pitchFamily="34" charset="-122"/>
              <a:ea typeface="微软雅黑" pitchFamily="34" charset="-122"/>
            </a:endParaRPr>
          </a:p>
          <a:p>
            <a:endParaRPr lang="en-US" altLang="zh-CN" b="1" dirty="0" smtClean="0">
              <a:solidFill>
                <a:srgbClr val="067A80"/>
              </a:solidFill>
              <a:latin typeface="微软雅黑" pitchFamily="34" charset="-122"/>
              <a:ea typeface="微软雅黑" pitchFamily="34" charset="-122"/>
            </a:endParaRPr>
          </a:p>
          <a:p>
            <a:r>
              <a:rPr lang="zh-CN" altLang="en-US" b="1" dirty="0" smtClean="0">
                <a:solidFill>
                  <a:srgbClr val="067A80"/>
                </a:solidFill>
                <a:latin typeface="微软雅黑" pitchFamily="34" charset="-122"/>
                <a:ea typeface="微软雅黑" pitchFamily="34" charset="-122"/>
              </a:rPr>
              <a:t>例：第</a:t>
            </a:r>
            <a:r>
              <a:rPr lang="en-US" altLang="zh-CN" b="1" dirty="0" smtClean="0">
                <a:solidFill>
                  <a:srgbClr val="067A80"/>
                </a:solidFill>
                <a:latin typeface="微软雅黑" pitchFamily="34" charset="-122"/>
                <a:ea typeface="微软雅黑" pitchFamily="34" charset="-122"/>
              </a:rPr>
              <a:t>3503715</a:t>
            </a:r>
            <a:r>
              <a:rPr lang="zh-CN" altLang="en-US" b="1" dirty="0" smtClean="0">
                <a:solidFill>
                  <a:srgbClr val="067A80"/>
                </a:solidFill>
                <a:latin typeface="微软雅黑" pitchFamily="34" charset="-122"/>
                <a:ea typeface="微软雅黑" pitchFamily="34" charset="-122"/>
              </a:rPr>
              <a:t>号“丹尼古特</a:t>
            </a:r>
            <a:r>
              <a:rPr lang="en-US" altLang="zh-CN" b="1" dirty="0" smtClean="0">
                <a:solidFill>
                  <a:srgbClr val="067A80"/>
                </a:solidFill>
                <a:latin typeface="微软雅黑" pitchFamily="34" charset="-122"/>
                <a:ea typeface="微软雅黑" pitchFamily="34" charset="-122"/>
              </a:rPr>
              <a:t>;DENICOTEA</a:t>
            </a:r>
            <a:r>
              <a:rPr lang="zh-CN" altLang="en-US" b="1" dirty="0" smtClean="0">
                <a:solidFill>
                  <a:srgbClr val="067A80"/>
                </a:solidFill>
                <a:latin typeface="微软雅黑" pitchFamily="34" charset="-122"/>
                <a:ea typeface="微软雅黑" pitchFamily="34" charset="-122"/>
              </a:rPr>
              <a:t>”商标</a:t>
            </a:r>
            <a:endParaRPr lang="en-US" altLang="zh-CN" dirty="0" smtClean="0">
              <a:solidFill>
                <a:srgbClr val="067A80"/>
              </a:solidFill>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       </a:t>
            </a:r>
            <a:r>
              <a:rPr lang="zh-CN" altLang="en-US" dirty="0" smtClean="0">
                <a:latin typeface="微软雅黑" pitchFamily="34" charset="-122"/>
                <a:ea typeface="微软雅黑" pitchFamily="34" charset="-122"/>
              </a:rPr>
              <a:t>北京知识产权法院（</a:t>
            </a:r>
            <a:r>
              <a:rPr lang="en-US" altLang="zh-CN" dirty="0" smtClean="0">
                <a:latin typeface="微软雅黑" pitchFamily="34" charset="-122"/>
                <a:ea typeface="微软雅黑" pitchFamily="34" charset="-122"/>
              </a:rPr>
              <a:t>2015</a:t>
            </a:r>
            <a:r>
              <a:rPr lang="zh-CN" altLang="en-US" dirty="0" smtClean="0">
                <a:latin typeface="微软雅黑" pitchFamily="34" charset="-122"/>
                <a:ea typeface="微软雅黑" pitchFamily="34" charset="-122"/>
              </a:rPr>
              <a:t>）京知行初字</a:t>
            </a:r>
            <a:r>
              <a:rPr lang="en-US" altLang="zh-CN" dirty="0" smtClean="0">
                <a:latin typeface="微软雅黑" pitchFamily="34" charset="-122"/>
                <a:ea typeface="微软雅黑" pitchFamily="34" charset="-122"/>
              </a:rPr>
              <a:t>4201</a:t>
            </a:r>
            <a:r>
              <a:rPr lang="zh-CN" altLang="en-US" dirty="0" smtClean="0">
                <a:latin typeface="微软雅黑" pitchFamily="34" charset="-122"/>
                <a:ea typeface="微软雅黑" pitchFamily="34" charset="-122"/>
              </a:rPr>
              <a:t>号判决认定：注册人提交的合同、发票等使用证据中绝大部分为复印件，无原件佐证，不予采信；与原件核对一致的证据中，销货清单、收据均为自制证据，证据的形成较为随意，且没有体现诉争商标，其中一张收据显示的总金额与其中的单价和数量不符。无法认定其在核定使用的商品上进行了真实、合法、有效的使用。</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北京市高级人民法院（</a:t>
            </a:r>
            <a:r>
              <a:rPr lang="en-US" altLang="zh-CN" dirty="0" smtClean="0">
                <a:latin typeface="微软雅黑" pitchFamily="34" charset="-122"/>
                <a:ea typeface="微软雅黑" pitchFamily="34" charset="-122"/>
              </a:rPr>
              <a:t>2018</a:t>
            </a:r>
            <a:r>
              <a:rPr lang="zh-CN" altLang="en-US" dirty="0" smtClean="0">
                <a:latin typeface="微软雅黑" pitchFamily="34" charset="-122"/>
                <a:ea typeface="微软雅黑" pitchFamily="34" charset="-122"/>
              </a:rPr>
              <a:t>）京行终</a:t>
            </a:r>
            <a:r>
              <a:rPr lang="en-US" altLang="zh-CN" dirty="0" smtClean="0">
                <a:latin typeface="微软雅黑" pitchFamily="34" charset="-122"/>
                <a:ea typeface="微软雅黑" pitchFamily="34" charset="-122"/>
              </a:rPr>
              <a:t>2562</a:t>
            </a:r>
            <a:r>
              <a:rPr lang="zh-CN" altLang="en-US" dirty="0" smtClean="0">
                <a:latin typeface="微软雅黑" pitchFamily="34" charset="-122"/>
                <a:ea typeface="微软雅黑" pitchFamily="34" charset="-122"/>
              </a:rPr>
              <a:t>号判决维持原判。</a:t>
            </a: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Tree>
    <p:extLst>
      <p:ext uri="{BB962C8B-B14F-4D97-AF65-F5344CB8AC3E}">
        <p14:creationId xmlns="" xmlns:p14="http://schemas.microsoft.com/office/powerpoint/2010/main" val="162995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amond(in)">
                                      <p:cBhvr>
                                        <p:cTn id="7" dur="2000"/>
                                        <p:tgtEl>
                                          <p:spTgt spid="7">
                                            <p:txEl>
                                              <p:pRg st="2" end="2"/>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amond(in)">
                                      <p:cBhvr>
                                        <p:cTn id="10" dur="2000"/>
                                        <p:tgtEl>
                                          <p:spTgt spid="7">
                                            <p:txEl>
                                              <p:pRg st="3" end="3"/>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diamond(in)">
                                      <p:cBhvr>
                                        <p:cTn id="13"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80035" y="29775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en-US" altLang="zh-CN" dirty="0" smtClean="0"/>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2563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撤销连续三年不使用注册商标的审查要点</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251997" y="301414"/>
            <a:ext cx="1527090" cy="778932"/>
          </a:xfrm>
          <a:prstGeom prst="rect">
            <a:avLst/>
          </a:prstGeom>
          <a:noFill/>
          <a:ln w="9525">
            <a:noFill/>
            <a:miter lim="800000"/>
            <a:headEnd/>
            <a:tailEnd/>
          </a:ln>
          <a:effectLst/>
        </p:spPr>
      </p:pic>
      <p:sp>
        <p:nvSpPr>
          <p:cNvPr id="12" name="TextBox 11"/>
          <p:cNvSpPr txBox="1"/>
          <p:nvPr/>
        </p:nvSpPr>
        <p:spPr>
          <a:xfrm>
            <a:off x="838200" y="1432561"/>
            <a:ext cx="7498080" cy="3065455"/>
          </a:xfrm>
          <a:prstGeom prst="rect">
            <a:avLst/>
          </a:prstGeom>
          <a:noFill/>
        </p:spPr>
        <p:txBody>
          <a:bodyPr wrap="square"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cs typeface="华文仿宋" panose="02010600040101010101" pitchFamily="2" charset="-122"/>
                <a:sym typeface="+mn-ea"/>
              </a:rPr>
              <a:t>关于无效证据</a:t>
            </a:r>
            <a:endParaRPr lang="en-US" altLang="zh-CN" b="1" dirty="0" smtClean="0">
              <a:solidFill>
                <a:srgbClr val="089DA3"/>
              </a:solidFill>
              <a:latin typeface="微软雅黑" pitchFamily="34" charset="-122"/>
              <a:ea typeface="微软雅黑" pitchFamily="34" charset="-122"/>
              <a:cs typeface="华文仿宋" panose="02010600040101010101" pitchFamily="2" charset="-122"/>
              <a:sym typeface="+mn-ea"/>
            </a:endParaRPr>
          </a:p>
          <a:p>
            <a:pPr marL="342900" indent="-342900">
              <a:lnSpc>
                <a:spcPct val="90000"/>
              </a:lnSpc>
              <a:buFont typeface="+mj-lt"/>
              <a:buAutoNum type="arabicPeriod"/>
            </a:pPr>
            <a:r>
              <a:rPr lang="zh-CN" altLang="zh-CN" dirty="0" smtClean="0">
                <a:latin typeface="微软雅黑" pitchFamily="34" charset="-122"/>
                <a:ea typeface="微软雅黑" pitchFamily="34" charset="-122"/>
                <a:sym typeface="+mn-ea"/>
              </a:rPr>
              <a:t>仅内部使用而未在公开的商业领域使用；</a:t>
            </a:r>
            <a:endParaRPr lang="en-US" altLang="zh-CN" dirty="0" smtClean="0">
              <a:latin typeface="微软雅黑" pitchFamily="34" charset="-122"/>
              <a:ea typeface="微软雅黑" pitchFamily="34" charset="-122"/>
            </a:endParaRPr>
          </a:p>
          <a:p>
            <a:pPr marL="342900" indent="-342900">
              <a:lnSpc>
                <a:spcPct val="90000"/>
              </a:lnSpc>
              <a:buFont typeface="+mj-lt"/>
              <a:buAutoNum type="arabicPeriod"/>
            </a:pPr>
            <a:r>
              <a:rPr lang="zh-CN" altLang="zh-CN" dirty="0" smtClean="0">
                <a:latin typeface="微软雅黑" pitchFamily="34" charset="-122"/>
                <a:ea typeface="微软雅黑" pitchFamily="34" charset="-122"/>
                <a:sym typeface="+mn-ea"/>
              </a:rPr>
              <a:t>仅作为赠品使用；</a:t>
            </a:r>
            <a:endParaRPr lang="en-US" altLang="zh-CN" dirty="0" smtClean="0">
              <a:latin typeface="微软雅黑" pitchFamily="34" charset="-122"/>
              <a:ea typeface="微软雅黑" pitchFamily="34" charset="-122"/>
            </a:endParaRPr>
          </a:p>
          <a:p>
            <a:pPr marL="342900" indent="-342900">
              <a:lnSpc>
                <a:spcPct val="90000"/>
              </a:lnSpc>
              <a:buFont typeface="+mj-lt"/>
              <a:buAutoNum type="arabicPeriod"/>
            </a:pPr>
            <a:r>
              <a:rPr lang="zh-CN" altLang="zh-CN" dirty="0" smtClean="0">
                <a:latin typeface="微软雅黑" pitchFamily="34" charset="-122"/>
                <a:ea typeface="微软雅黑" pitchFamily="34" charset="-122"/>
                <a:sym typeface="+mn-ea"/>
              </a:rPr>
              <a:t>仅有转让或许可行为而没有实际使用；</a:t>
            </a:r>
            <a:endParaRPr lang="en-US" altLang="zh-CN" dirty="0" smtClean="0">
              <a:latin typeface="微软雅黑" pitchFamily="34" charset="-122"/>
              <a:ea typeface="微软雅黑" pitchFamily="34" charset="-122"/>
            </a:endParaRPr>
          </a:p>
          <a:p>
            <a:pPr marL="342900" indent="-342900">
              <a:lnSpc>
                <a:spcPct val="90000"/>
              </a:lnSpc>
              <a:buFont typeface="+mj-lt"/>
              <a:buAutoNum type="arabicPeriod"/>
            </a:pPr>
            <a:r>
              <a:rPr lang="zh-CN" altLang="zh-CN" dirty="0" smtClean="0">
                <a:latin typeface="微软雅黑" pitchFamily="34" charset="-122"/>
                <a:ea typeface="微软雅黑" pitchFamily="34" charset="-122"/>
                <a:sym typeface="+mn-ea"/>
              </a:rPr>
              <a:t>仅提交商标注册信息或者商标注册人关于</a:t>
            </a:r>
            <a:r>
              <a:rPr lang="zh-CN" altLang="en-US" dirty="0" smtClean="0">
                <a:latin typeface="微软雅黑" pitchFamily="34" charset="-122"/>
                <a:ea typeface="微软雅黑" pitchFamily="34" charset="-122"/>
                <a:sym typeface="+mn-ea"/>
              </a:rPr>
              <a:t>其享有</a:t>
            </a:r>
            <a:r>
              <a:rPr lang="zh-CN" altLang="zh-CN" dirty="0" smtClean="0">
                <a:latin typeface="微软雅黑" pitchFamily="34" charset="-122"/>
                <a:ea typeface="微软雅黑" pitchFamily="34" charset="-122"/>
                <a:sym typeface="+mn-ea"/>
              </a:rPr>
              <a:t>注册商标专用权的声明。</a:t>
            </a:r>
            <a:endParaRPr lang="en-US" altLang="zh-CN" dirty="0" smtClean="0">
              <a:latin typeface="微软雅黑" pitchFamily="34" charset="-122"/>
              <a:ea typeface="微软雅黑" pitchFamily="34" charset="-122"/>
              <a:sym typeface="+mn-ea"/>
            </a:endParaRPr>
          </a:p>
          <a:p>
            <a:pPr>
              <a:lnSpc>
                <a:spcPct val="90000"/>
              </a:lnSpc>
            </a:pPr>
            <a:endParaRPr lang="en-US" altLang="zh-CN" dirty="0" smtClean="0">
              <a:latin typeface="微软雅黑" pitchFamily="34" charset="-122"/>
              <a:ea typeface="微软雅黑" pitchFamily="34" charset="-122"/>
              <a:sym typeface="+mn-ea"/>
            </a:endParaRPr>
          </a:p>
          <a:p>
            <a:pPr>
              <a:buFont typeface="Wingdings" pitchFamily="2" charset="2"/>
              <a:buChar char="l"/>
            </a:pPr>
            <a:r>
              <a:rPr lang="zh-CN" altLang="en-US" b="1" dirty="0" smtClean="0">
                <a:solidFill>
                  <a:srgbClr val="089DA3"/>
                </a:solidFill>
                <a:latin typeface="微软雅黑" pitchFamily="34" charset="-122"/>
                <a:ea typeface="微软雅黑" pitchFamily="34" charset="-122"/>
                <a:cs typeface="华文仿宋" panose="02010600040101010101" pitchFamily="2" charset="-122"/>
                <a:sym typeface="+mn-ea"/>
              </a:rPr>
              <a:t>关于防御性注册</a:t>
            </a:r>
            <a:endParaRPr lang="en-US" altLang="zh-CN" b="1" dirty="0" smtClean="0">
              <a:solidFill>
                <a:srgbClr val="089DA3"/>
              </a:solidFill>
              <a:latin typeface="微软雅黑" pitchFamily="34" charset="-122"/>
              <a:ea typeface="微软雅黑" pitchFamily="34" charset="-122"/>
              <a:cs typeface="华文仿宋" panose="02010600040101010101" pitchFamily="2" charset="-122"/>
              <a:sym typeface="+mn-ea"/>
            </a:endParaRPr>
          </a:p>
          <a:p>
            <a:pPr>
              <a:lnSpc>
                <a:spcPct val="90000"/>
              </a:lnSpc>
            </a:pPr>
            <a:r>
              <a:rPr lang="zh-CN" altLang="en-US" dirty="0" smtClean="0">
                <a:latin typeface="微软雅黑" pitchFamily="34" charset="-122"/>
                <a:ea typeface="微软雅黑" pitchFamily="34" charset="-122"/>
                <a:sym typeface="+mn-ea"/>
              </a:rPr>
              <a:t>    商标法对此并无规定。</a:t>
            </a:r>
            <a:endParaRPr lang="en-US" altLang="zh-CN" dirty="0" smtClean="0">
              <a:latin typeface="微软雅黑" pitchFamily="34" charset="-122"/>
              <a:ea typeface="微软雅黑" pitchFamily="34" charset="-122"/>
              <a:sym typeface="+mn-ea"/>
            </a:endParaRPr>
          </a:p>
          <a:p>
            <a:pPr>
              <a:lnSpc>
                <a:spcPct val="90000"/>
              </a:lnSpc>
            </a:pPr>
            <a:r>
              <a:rPr lang="zh-CN" altLang="en-US" dirty="0" smtClean="0">
                <a:latin typeface="微软雅黑" pitchFamily="34" charset="-122"/>
                <a:ea typeface="微软雅黑" pitchFamily="34" charset="-122"/>
                <a:sym typeface="+mn-ea"/>
              </a:rPr>
              <a:t>    实际审查中，一般情况下仍然根据使用证据的提供情况作出决定</a:t>
            </a:r>
            <a:r>
              <a:rPr lang="zh-CN" altLang="zh-CN" dirty="0" smtClean="0">
                <a:latin typeface="微软雅黑" pitchFamily="34" charset="-122"/>
                <a:ea typeface="微软雅黑" pitchFamily="34" charset="-122"/>
                <a:sym typeface="+mn-ea"/>
              </a:rPr>
              <a:t>。</a:t>
            </a:r>
            <a:endParaRPr lang="en-US" altLang="zh-CN" dirty="0" smtClean="0">
              <a:latin typeface="微软雅黑" pitchFamily="34" charset="-122"/>
              <a:ea typeface="微软雅黑" pitchFamily="34" charset="-122"/>
              <a:sym typeface="+mn-ea"/>
            </a:endParaRPr>
          </a:p>
          <a:p>
            <a:pPr>
              <a:lnSpc>
                <a:spcPct val="90000"/>
              </a:lnSpc>
            </a:pPr>
            <a:endParaRPr lang="en-US" altLang="zh-CN" dirty="0" smtClean="0">
              <a:latin typeface="微软雅黑" pitchFamily="34" charset="-122"/>
              <a:ea typeface="微软雅黑" pitchFamily="34" charset="-122"/>
              <a:sym typeface="+mn-ea"/>
            </a:endParaRPr>
          </a:p>
          <a:p>
            <a:pPr>
              <a:lnSpc>
                <a:spcPct val="90000"/>
              </a:lnSpc>
              <a:buFont typeface="Wingdings" pitchFamily="2" charset="2"/>
              <a:buChar char="l"/>
            </a:pPr>
            <a:r>
              <a:rPr lang="zh-CN" altLang="en-US" b="1" dirty="0">
                <a:solidFill>
                  <a:srgbClr val="089DA3"/>
                </a:solidFill>
                <a:latin typeface="微软雅黑" pitchFamily="34" charset="-122"/>
                <a:ea typeface="微软雅黑" pitchFamily="34" charset="-122"/>
                <a:cs typeface="华文仿宋" panose="02010600040101010101" pitchFamily="2" charset="-122"/>
                <a:sym typeface="+mn-ea"/>
                <a:hlinkClick r:id="" action="ppaction://noaction"/>
              </a:rPr>
              <a:t>关于</a:t>
            </a:r>
            <a:r>
              <a:rPr lang="zh-CN" altLang="en-US" b="1" dirty="0" smtClean="0">
                <a:solidFill>
                  <a:srgbClr val="089DA3"/>
                </a:solidFill>
                <a:latin typeface="微软雅黑" pitchFamily="34" charset="-122"/>
                <a:ea typeface="微软雅黑" pitchFamily="34" charset="-122"/>
                <a:cs typeface="华文仿宋" panose="02010600040101010101" pitchFamily="2" charset="-122"/>
                <a:sym typeface="+mn-ea"/>
                <a:hlinkClick r:id="" action="ppaction://noaction"/>
              </a:rPr>
              <a:t>使用准备</a:t>
            </a:r>
            <a:r>
              <a:rPr lang="zh-CN" altLang="en-US" dirty="0" smtClean="0">
                <a:latin typeface="微软雅黑" pitchFamily="34" charset="-122"/>
                <a:ea typeface="微软雅黑" pitchFamily="34" charset="-122"/>
                <a:cs typeface="华文仿宋" panose="02010600040101010101" pitchFamily="2" charset="-122"/>
                <a:sym typeface="+mn-ea"/>
                <a:hlinkClick r:id="" action="ppaction://noaction"/>
              </a:rPr>
              <a:t>    </a:t>
            </a:r>
            <a:endParaRPr lang="en-US" altLang="zh-CN" dirty="0" smtClean="0">
              <a:latin typeface="微软雅黑" pitchFamily="34" charset="-122"/>
              <a:ea typeface="微软雅黑" pitchFamily="34" charset="-122"/>
              <a:cs typeface="华文仿宋" panose="02010600040101010101" pitchFamily="2" charset="-122"/>
              <a:sym typeface="+mn-ea"/>
            </a:endParaRPr>
          </a:p>
          <a:p>
            <a:pPr>
              <a:lnSpc>
                <a:spcPct val="90000"/>
              </a:lnSpc>
            </a:pPr>
            <a:r>
              <a:rPr lang="en-US" altLang="zh-CN" dirty="0">
                <a:latin typeface="微软雅黑" pitchFamily="34" charset="-122"/>
                <a:ea typeface="微软雅黑" pitchFamily="34" charset="-122"/>
                <a:cs typeface="华文仿宋" panose="02010600040101010101" pitchFamily="2" charset="-122"/>
                <a:sym typeface="+mn-ea"/>
              </a:rPr>
              <a:t> </a:t>
            </a:r>
            <a:r>
              <a:rPr lang="en-US" altLang="zh-CN" dirty="0" smtClean="0">
                <a:latin typeface="微软雅黑" pitchFamily="34" charset="-122"/>
                <a:ea typeface="微软雅黑" pitchFamily="34" charset="-122"/>
                <a:cs typeface="华文仿宋" panose="02010600040101010101" pitchFamily="2" charset="-122"/>
                <a:sym typeface="+mn-ea"/>
              </a:rPr>
              <a:t>   </a:t>
            </a:r>
            <a:r>
              <a:rPr lang="zh-CN" altLang="en-US" dirty="0" smtClean="0">
                <a:latin typeface="微软雅黑" pitchFamily="34" charset="-122"/>
                <a:ea typeface="微软雅黑" pitchFamily="34" charset="-122"/>
                <a:cs typeface="华文仿宋" panose="02010600040101010101" pitchFamily="2" charset="-122"/>
                <a:sym typeface="+mn-ea"/>
              </a:rPr>
              <a:t>“商标权人有真实使用的意图，并且有实际使用的必要准备，但因其他客观原因尚未实际使用注册商标的，人民法院可以认定其有正当理由。”（最高院</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关于审理商标确权行政案件若干问题的规定</a:t>
            </a:r>
            <a:r>
              <a:rPr lang="en-US" altLang="zh-CN" dirty="0" smtClean="0">
                <a:latin typeface="微软雅黑" pitchFamily="34" charset="-122"/>
                <a:ea typeface="微软雅黑" pitchFamily="34" charset="-122"/>
                <a:cs typeface="华文仿宋" panose="02010600040101010101" pitchFamily="2" charset="-122"/>
                <a:sym typeface="+mn-ea"/>
              </a:rPr>
              <a:t>》</a:t>
            </a:r>
            <a:r>
              <a:rPr lang="zh-CN" altLang="en-US" dirty="0" smtClean="0">
                <a:latin typeface="微软雅黑" pitchFamily="34" charset="-122"/>
                <a:ea typeface="微软雅黑" pitchFamily="34" charset="-122"/>
                <a:cs typeface="华文仿宋" panose="02010600040101010101" pitchFamily="2" charset="-122"/>
                <a:sym typeface="+mn-ea"/>
              </a:rPr>
              <a:t>）</a:t>
            </a:r>
            <a:endParaRPr lang="en-US" altLang="zh-CN" dirty="0" smtClean="0">
              <a:latin typeface="微软雅黑" pitchFamily="34" charset="-122"/>
              <a:ea typeface="微软雅黑" pitchFamily="34" charset="-122"/>
            </a:endParaRPr>
          </a:p>
          <a:p>
            <a:endParaRPr lang="en-US" altLang="zh-CN" b="1" dirty="0" smtClean="0">
              <a:solidFill>
                <a:srgbClr val="089DA3"/>
              </a:solidFill>
              <a:latin typeface="微软雅黑" pitchFamily="34" charset="-122"/>
              <a:ea typeface="微软雅黑" pitchFamily="34" charset="-122"/>
              <a:cs typeface="华文仿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xEl>
                                              <p:pRg st="6" end="6"/>
                                            </p:txEl>
                                          </p:spTgt>
                                        </p:tgtEl>
                                        <p:attrNameLst>
                                          <p:attrName>style.visibility</p:attrName>
                                        </p:attrNameLst>
                                      </p:cBhvr>
                                      <p:to>
                                        <p:strVal val="visible"/>
                                      </p:to>
                                    </p:set>
                                    <p:anim calcmode="lin" valueType="num">
                                      <p:cBhvr additive="base">
                                        <p:cTn id="37"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xEl>
                                              <p:pRg st="7" end="7"/>
                                            </p:txEl>
                                          </p:spTgt>
                                        </p:tgtEl>
                                        <p:attrNameLst>
                                          <p:attrName>style.visibility</p:attrName>
                                        </p:attrNameLst>
                                      </p:cBhvr>
                                      <p:to>
                                        <p:strVal val="visible"/>
                                      </p:to>
                                    </p:set>
                                    <p:anim calcmode="lin" valueType="num">
                                      <p:cBhvr additive="base">
                                        <p:cTn id="43"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anim calcmode="lin" valueType="num">
                                      <p:cBhvr additive="base">
                                        <p:cTn id="49"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xEl>
                                              <p:pRg st="10" end="10"/>
                                            </p:txEl>
                                          </p:spTgt>
                                        </p:tgtEl>
                                        <p:attrNameLst>
                                          <p:attrName>style.visibility</p:attrName>
                                        </p:attrNameLst>
                                      </p:cBhvr>
                                      <p:to>
                                        <p:strVal val="visible"/>
                                      </p:to>
                                    </p:set>
                                    <p:anim calcmode="lin" valueType="num">
                                      <p:cBhvr additive="base">
                                        <p:cTn id="55" dur="500" fill="hold"/>
                                        <p:tgtEl>
                                          <p:spTgt spid="1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xEl>
                                              <p:pRg st="11" end="11"/>
                                            </p:txEl>
                                          </p:spTgt>
                                        </p:tgtEl>
                                        <p:attrNameLst>
                                          <p:attrName>style.visibility</p:attrName>
                                        </p:attrNameLst>
                                      </p:cBhvr>
                                      <p:to>
                                        <p:strVal val="visible"/>
                                      </p:to>
                                    </p:set>
                                    <p:anim calcmode="lin" valueType="num">
                                      <p:cBhvr additive="base">
                                        <p:cTn id="61" dur="500" fill="hold"/>
                                        <p:tgtEl>
                                          <p:spTgt spid="1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9091" y="25457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0" y="413659"/>
            <a:ext cx="429663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97765" y="510433"/>
            <a:ext cx="4110056" cy="346249"/>
          </a:xfrm>
          <a:prstGeom prst="rect">
            <a:avLst/>
          </a:prstGeom>
        </p:spPr>
        <p:txBody>
          <a:bodyPr wrap="square" lIns="68580" tIns="34290" rIns="68580" bIns="34290">
            <a:spAutoFit/>
          </a:bodyPr>
          <a:lstStyle/>
          <a:p>
            <a:pPr marL="0" lvl="1"/>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rPr>
              <a:t>案例：</a:t>
            </a:r>
            <a:r>
              <a:rPr lang="zh-CN" altLang="en-US" sz="1800" dirty="0" smtClean="0">
                <a:solidFill>
                  <a:schemeClr val="bg1"/>
                </a:solidFill>
                <a:latin typeface="微软雅黑" panose="020B0503020204020204" pitchFamily="34" charset="-122"/>
                <a:ea typeface="微软雅黑" panose="020B0503020204020204" pitchFamily="34" charset="-122"/>
                <a:cs typeface="仿宋" panose="02010609060101010101" charset="-122"/>
                <a:hlinkClick r:id="rId2" action="ppaction://hlinksldjump"/>
              </a:rPr>
              <a:t>关于使用准备</a:t>
            </a:r>
            <a:endParaRPr lang="zh-CN" altLang="zh-CN" sz="1800" dirty="0">
              <a:solidFill>
                <a:schemeClr val="bg1"/>
              </a:solidFill>
              <a:latin typeface="微软雅黑" panose="020B0503020204020204" pitchFamily="34" charset="-122"/>
              <a:ea typeface="微软雅黑" panose="020B0503020204020204" pitchFamily="34" charset="-122"/>
              <a:cs typeface="仿宋" panose="02010609060101010101" charset="-122"/>
            </a:endParaRPr>
          </a:p>
        </p:txBody>
      </p:sp>
      <p:pic>
        <p:nvPicPr>
          <p:cNvPr id="8" name="Picture 2"/>
          <p:cNvPicPr>
            <a:picLocks noChangeAspect="1" noChangeArrowheads="1"/>
          </p:cNvPicPr>
          <p:nvPr/>
        </p:nvPicPr>
        <p:blipFill>
          <a:blip r:embed="rId3" cstate="print"/>
          <a:srcRect/>
          <a:stretch>
            <a:fillRect/>
          </a:stretch>
        </p:blipFill>
        <p:spPr bwMode="auto">
          <a:xfrm>
            <a:off x="7312957" y="263314"/>
            <a:ext cx="1527090" cy="778932"/>
          </a:xfrm>
          <a:prstGeom prst="rect">
            <a:avLst/>
          </a:prstGeom>
          <a:noFill/>
          <a:ln w="9525">
            <a:noFill/>
            <a:miter lim="800000"/>
            <a:headEnd/>
            <a:tailEnd/>
          </a:ln>
          <a:effectLst/>
        </p:spPr>
      </p:pic>
      <p:sp>
        <p:nvSpPr>
          <p:cNvPr id="7" name="TextBox 6"/>
          <p:cNvSpPr txBox="1"/>
          <p:nvPr/>
        </p:nvSpPr>
        <p:spPr>
          <a:xfrm>
            <a:off x="762000" y="1135380"/>
            <a:ext cx="7414260" cy="3539430"/>
          </a:xfrm>
          <a:prstGeom prst="rect">
            <a:avLst/>
          </a:prstGeom>
          <a:noFill/>
        </p:spPr>
        <p:txBody>
          <a:bodyPr wrap="square" rtlCol="0">
            <a:spAutoFit/>
          </a:bodyPr>
          <a:lstStyle/>
          <a:p>
            <a:r>
              <a:rPr lang="zh-CN" altLang="en-US" b="1" dirty="0" smtClean="0">
                <a:solidFill>
                  <a:srgbClr val="067A80"/>
                </a:solidFill>
                <a:latin typeface="微软雅黑" pitchFamily="34" charset="-122"/>
                <a:ea typeface="微软雅黑" pitchFamily="34" charset="-122"/>
              </a:rPr>
              <a:t>例：第</a:t>
            </a:r>
            <a:r>
              <a:rPr lang="en-US" altLang="zh-CN" b="1" dirty="0" smtClean="0">
                <a:solidFill>
                  <a:srgbClr val="067A80"/>
                </a:solidFill>
                <a:latin typeface="微软雅黑" pitchFamily="34" charset="-122"/>
                <a:ea typeface="微软雅黑" pitchFamily="34" charset="-122"/>
              </a:rPr>
              <a:t>943239</a:t>
            </a:r>
            <a:r>
              <a:rPr lang="zh-CN" altLang="en-US" b="1" dirty="0" smtClean="0">
                <a:solidFill>
                  <a:srgbClr val="067A80"/>
                </a:solidFill>
                <a:latin typeface="微软雅黑" pitchFamily="34" charset="-122"/>
                <a:ea typeface="微软雅黑" pitchFamily="34" charset="-122"/>
              </a:rPr>
              <a:t>号“三枪”商标</a:t>
            </a:r>
            <a:endParaRPr lang="en-US" altLang="zh-CN" b="1" dirty="0" smtClean="0">
              <a:solidFill>
                <a:srgbClr val="067A8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北京高级人民法院（</a:t>
            </a:r>
            <a:r>
              <a:rPr lang="en-US" altLang="zh-CN" dirty="0" smtClean="0">
                <a:latin typeface="微软雅黑" pitchFamily="34" charset="-122"/>
                <a:ea typeface="微软雅黑" pitchFamily="34" charset="-122"/>
              </a:rPr>
              <a:t>2014</a:t>
            </a:r>
            <a:r>
              <a:rPr lang="zh-CN" altLang="en-US" dirty="0" smtClean="0">
                <a:latin typeface="微软雅黑" pitchFamily="34" charset="-122"/>
                <a:ea typeface="微软雅黑" pitchFamily="34" charset="-122"/>
              </a:rPr>
              <a:t>）高行终字第</a:t>
            </a:r>
            <a:r>
              <a:rPr lang="en-US" altLang="zh-CN" dirty="0" smtClean="0">
                <a:latin typeface="微软雅黑" pitchFamily="34" charset="-122"/>
                <a:ea typeface="微软雅黑" pitchFamily="34" charset="-122"/>
              </a:rPr>
              <a:t>1745</a:t>
            </a:r>
            <a:r>
              <a:rPr lang="zh-CN" altLang="en-US" dirty="0" smtClean="0">
                <a:latin typeface="微软雅黑" pitchFamily="34" charset="-122"/>
                <a:ea typeface="微软雅黑" pitchFamily="34" charset="-122"/>
              </a:rPr>
              <a:t>号判决认定：</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焦点问题在于诉争商标在指定期间（</a:t>
            </a:r>
            <a:r>
              <a:rPr lang="en-US" altLang="zh-CN" dirty="0" smtClean="0">
                <a:latin typeface="微软雅黑" pitchFamily="34" charset="-122"/>
                <a:ea typeface="微软雅黑" pitchFamily="34" charset="-122"/>
              </a:rPr>
              <a:t>2005.11.26-2008.11.25</a:t>
            </a:r>
            <a:r>
              <a:rPr lang="zh-CN" altLang="en-US" dirty="0" smtClean="0">
                <a:latin typeface="微软雅黑" pitchFamily="34" charset="-122"/>
                <a:ea typeface="微软雅黑" pitchFamily="34" charset="-122"/>
              </a:rPr>
              <a:t>）是否在相关商品上具有真实的、持续的、投入到市场中的使用。本案中，注册人在</a:t>
            </a:r>
            <a:r>
              <a:rPr lang="en-US" altLang="zh-CN" dirty="0" smtClean="0">
                <a:latin typeface="微软雅黑" pitchFamily="34" charset="-122"/>
                <a:ea typeface="微软雅黑" pitchFamily="34" charset="-122"/>
              </a:rPr>
              <a:t>2007.2.2</a:t>
            </a:r>
            <a:r>
              <a:rPr lang="zh-CN" altLang="en-US" dirty="0" smtClean="0">
                <a:latin typeface="微软雅黑" pitchFamily="34" charset="-122"/>
                <a:ea typeface="微软雅黑" pitchFamily="34" charset="-122"/>
              </a:rPr>
              <a:t>曾请示其上级主管单位，拟将“三枪”品牌向摩托车、汽车等行业拓展，得到批复为鉴于摩托车、汽车生产企业有政策限制，建议酌情考虑开展品牌许可。在此前提下，注册人与宁波三江爵康摩托车公司于</a:t>
            </a:r>
            <a:r>
              <a:rPr lang="en-US" altLang="zh-CN" dirty="0" smtClean="0">
                <a:latin typeface="微软雅黑" pitchFamily="34" charset="-122"/>
                <a:ea typeface="微软雅黑" pitchFamily="34" charset="-122"/>
              </a:rPr>
              <a:t>2008.7.26</a:t>
            </a:r>
            <a:r>
              <a:rPr lang="zh-CN" altLang="en-US" dirty="0" smtClean="0">
                <a:latin typeface="微软雅黑" pitchFamily="34" charset="-122"/>
                <a:ea typeface="微软雅黑" pitchFamily="34" charset="-122"/>
              </a:rPr>
              <a:t>达成意向书，将诉争商标有偿许可其生产摩托车，注册人于</a:t>
            </a:r>
            <a:r>
              <a:rPr lang="en-US" altLang="zh-CN" dirty="0" smtClean="0">
                <a:latin typeface="微软雅黑" pitchFamily="34" charset="-122"/>
                <a:ea typeface="微软雅黑" pitchFamily="34" charset="-122"/>
              </a:rPr>
              <a:t>2008.9.3</a:t>
            </a:r>
            <a:r>
              <a:rPr lang="zh-CN" altLang="en-US" dirty="0" smtClean="0">
                <a:latin typeface="微软雅黑" pitchFamily="34" charset="-122"/>
                <a:ea typeface="微软雅黑" pitchFamily="34" charset="-122"/>
              </a:rPr>
              <a:t>验收了摩托车公司试制工作，其主管单位于</a:t>
            </a:r>
            <a:r>
              <a:rPr lang="en-US" altLang="zh-CN" dirty="0" smtClean="0">
                <a:latin typeface="微软雅黑" pitchFamily="34" charset="-122"/>
                <a:ea typeface="微软雅黑" pitchFamily="34" charset="-122"/>
              </a:rPr>
              <a:t>2008.11.3</a:t>
            </a:r>
            <a:r>
              <a:rPr lang="zh-CN" altLang="en-US" dirty="0" smtClean="0">
                <a:latin typeface="微软雅黑" pitchFamily="34" charset="-122"/>
                <a:ea typeface="微软雅黑" pitchFamily="34" charset="-122"/>
              </a:rPr>
              <a:t>批复同意进行诉争商标的有偿许可。由此可见，注册人具有真实使用诉争商标的意图，并有实际使用的必要准备。</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在广告宣传方面，注册人于</a:t>
            </a:r>
            <a:r>
              <a:rPr lang="en-US" altLang="zh-CN" dirty="0" smtClean="0">
                <a:latin typeface="微软雅黑" pitchFamily="34" charset="-122"/>
                <a:ea typeface="微软雅黑" pitchFamily="34" charset="-122"/>
              </a:rPr>
              <a:t>2008.10.15</a:t>
            </a:r>
            <a:r>
              <a:rPr lang="zh-CN" altLang="en-US" dirty="0" smtClean="0">
                <a:latin typeface="微软雅黑" pitchFamily="34" charset="-122"/>
                <a:ea typeface="微软雅黑" pitchFamily="34" charset="-122"/>
              </a:rPr>
              <a:t>同上海佰德菲逊广告有限公司签订了广告制作发布合同，上海市商标协会出具的证明也可以证明，诉争商标参加了</a:t>
            </a:r>
            <a:r>
              <a:rPr lang="en-US" altLang="zh-CN" dirty="0" smtClean="0">
                <a:latin typeface="微软雅黑" pitchFamily="34" charset="-122"/>
                <a:ea typeface="微软雅黑" pitchFamily="34" charset="-122"/>
              </a:rPr>
              <a:t>2008.11.20-11.24</a:t>
            </a:r>
            <a:r>
              <a:rPr lang="zh-CN" altLang="en-US" dirty="0" smtClean="0">
                <a:latin typeface="微软雅黑" pitchFamily="34" charset="-122"/>
                <a:ea typeface="微软雅黑" pitchFamily="34" charset="-122"/>
              </a:rPr>
              <a:t>在上海举办的“</a:t>
            </a:r>
            <a:r>
              <a:rPr lang="en-US" altLang="zh-CN" dirty="0" smtClean="0">
                <a:latin typeface="微软雅黑" pitchFamily="34" charset="-122"/>
                <a:ea typeface="微软雅黑" pitchFamily="34" charset="-122"/>
              </a:rPr>
              <a:t>2008</a:t>
            </a:r>
            <a:r>
              <a:rPr lang="zh-CN" altLang="en-US" dirty="0" smtClean="0">
                <a:latin typeface="微软雅黑" pitchFamily="34" charset="-122"/>
                <a:ea typeface="微软雅黑" pitchFamily="34" charset="-122"/>
              </a:rPr>
              <a:t>上海商标展”，这些证据证明诉争商标在指定期间在摩托车等商品上进行了广告宣传、展览等商业活动。</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同时，注册人提交的电动摩托车经销合同、增值税专用发票、收款票据等，尽管形成时间晚于</a:t>
            </a:r>
            <a:r>
              <a:rPr lang="en-US" altLang="zh-CN" dirty="0" smtClean="0">
                <a:latin typeface="微软雅黑" pitchFamily="34" charset="-122"/>
                <a:ea typeface="微软雅黑" pitchFamily="34" charset="-122"/>
              </a:rPr>
              <a:t>2008.11.25</a:t>
            </a:r>
            <a:r>
              <a:rPr lang="zh-CN" altLang="en-US" dirty="0" smtClean="0">
                <a:latin typeface="微软雅黑" pitchFamily="34" charset="-122"/>
                <a:ea typeface="微软雅黑" pitchFamily="34" charset="-122"/>
              </a:rPr>
              <a:t>，但可以证明注册人一直在摩托车等商品上持续、有效、合法地使用诉争商标。</a:t>
            </a:r>
            <a:endParaRPr lang="en-US" altLang="zh-CN" dirty="0" smtClean="0">
              <a:latin typeface="微软雅黑" pitchFamily="34" charset="-122"/>
              <a:ea typeface="微软雅黑" pitchFamily="34" charset="-122"/>
            </a:endParaRPr>
          </a:p>
        </p:txBody>
      </p:sp>
    </p:spTree>
    <p:extLst>
      <p:ext uri="{BB962C8B-B14F-4D97-AF65-F5344CB8AC3E}">
        <p14:creationId xmlns="" xmlns:p14="http://schemas.microsoft.com/office/powerpoint/2010/main" val="428578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84800" y="272351"/>
            <a:ext cx="8543925" cy="4619120"/>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4"/>
          <p:cNvSpPr/>
          <p:nvPr/>
        </p:nvSpPr>
        <p:spPr>
          <a:xfrm flipV="1">
            <a:off x="2686050"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flipV="1">
            <a:off x="4052796" y="3436194"/>
            <a:ext cx="1021271" cy="865626"/>
          </a:xfrm>
          <a:custGeom>
            <a:avLst/>
            <a:gdLst>
              <a:gd name="connsiteX0" fmla="*/ 0 w 1338835"/>
              <a:gd name="connsiteY0" fmla="*/ 1154168 h 1154168"/>
              <a:gd name="connsiteX1" fmla="*/ 1338835 w 1338835"/>
              <a:gd name="connsiteY1" fmla="*/ 1154168 h 1154168"/>
              <a:gd name="connsiteX2" fmla="*/ 669417 w 1338835"/>
              <a:gd name="connsiteY2" fmla="*/ 0 h 1154168"/>
              <a:gd name="connsiteX3" fmla="*/ 0 w 1338835"/>
              <a:gd name="connsiteY3" fmla="*/ 1154168 h 1154168"/>
              <a:gd name="connsiteX0-1" fmla="*/ 1247395 w 1247395"/>
              <a:gd name="connsiteY0-2" fmla="*/ 1154168 h 1245608"/>
              <a:gd name="connsiteX1-3" fmla="*/ 577977 w 1247395"/>
              <a:gd name="connsiteY1-4" fmla="*/ 0 h 1245608"/>
              <a:gd name="connsiteX2-5" fmla="*/ 0 w 1247395"/>
              <a:gd name="connsiteY2-6" fmla="*/ 1245608 h 1245608"/>
              <a:gd name="connsiteX0-7" fmla="*/ 1361695 w 1361695"/>
              <a:gd name="connsiteY0-8" fmla="*/ 1154168 h 1154168"/>
              <a:gd name="connsiteX1-9" fmla="*/ 692277 w 1361695"/>
              <a:gd name="connsiteY1-10" fmla="*/ 0 h 1154168"/>
              <a:gd name="connsiteX2-11" fmla="*/ 0 w 1361695"/>
              <a:gd name="connsiteY2-12" fmla="*/ 1150358 h 1154168"/>
            </a:gdLst>
            <a:ahLst/>
            <a:cxnLst>
              <a:cxn ang="0">
                <a:pos x="connsiteX0-1" y="connsiteY0-2"/>
              </a:cxn>
              <a:cxn ang="0">
                <a:pos x="connsiteX1-3" y="connsiteY1-4"/>
              </a:cxn>
              <a:cxn ang="0">
                <a:pos x="connsiteX2-5" y="connsiteY2-6"/>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任意多边形 6"/>
          <p:cNvSpPr/>
          <p:nvPr/>
        </p:nvSpPr>
        <p:spPr>
          <a:xfrm flipV="1">
            <a:off x="2887825"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任意多边形 7"/>
          <p:cNvSpPr/>
          <p:nvPr/>
        </p:nvSpPr>
        <p:spPr>
          <a:xfrm flipV="1">
            <a:off x="4195527" y="3557638"/>
            <a:ext cx="750093" cy="644169"/>
          </a:xfrm>
          <a:custGeom>
            <a:avLst/>
            <a:gdLst>
              <a:gd name="connsiteX0" fmla="*/ 0 w 996314"/>
              <a:gd name="connsiteY0" fmla="*/ 858892 h 858892"/>
              <a:gd name="connsiteX1" fmla="*/ 996314 w 996314"/>
              <a:gd name="connsiteY1" fmla="*/ 858892 h 858892"/>
              <a:gd name="connsiteX2" fmla="*/ 498157 w 996314"/>
              <a:gd name="connsiteY2" fmla="*/ 0 h 858892"/>
              <a:gd name="connsiteX3" fmla="*/ 0 w 996314"/>
              <a:gd name="connsiteY3" fmla="*/ 858892 h 858892"/>
              <a:gd name="connsiteX0-1" fmla="*/ 904874 w 904874"/>
              <a:gd name="connsiteY0-2" fmla="*/ 858892 h 950332"/>
              <a:gd name="connsiteX1-3" fmla="*/ 406717 w 904874"/>
              <a:gd name="connsiteY1-4" fmla="*/ 0 h 950332"/>
              <a:gd name="connsiteX2-5" fmla="*/ 0 w 904874"/>
              <a:gd name="connsiteY2-6" fmla="*/ 950332 h 950332"/>
              <a:gd name="connsiteX0-7" fmla="*/ 1000124 w 1000124"/>
              <a:gd name="connsiteY0-8" fmla="*/ 858892 h 858892"/>
              <a:gd name="connsiteX1-9" fmla="*/ 501967 w 1000124"/>
              <a:gd name="connsiteY1-10" fmla="*/ 0 h 858892"/>
              <a:gd name="connsiteX2-11" fmla="*/ 0 w 1000124"/>
              <a:gd name="connsiteY2-12" fmla="*/ 855082 h 858892"/>
            </a:gdLst>
            <a:ahLst/>
            <a:cxnLst>
              <a:cxn ang="0">
                <a:pos x="connsiteX0-1" y="connsiteY0-2"/>
              </a:cxn>
              <a:cxn ang="0">
                <a:pos x="connsiteX1-3" y="connsiteY1-4"/>
              </a:cxn>
              <a:cxn ang="0">
                <a:pos x="connsiteX2-5" y="connsiteY2-6"/>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任意多边形 8"/>
          <p:cNvSpPr/>
          <p:nvPr/>
        </p:nvSpPr>
        <p:spPr>
          <a:xfrm flipH="1" flipV="1">
            <a:off x="5154762"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2" name="任意多边形 11"/>
          <p:cNvSpPr/>
          <p:nvPr/>
        </p:nvSpPr>
        <p:spPr>
          <a:xfrm flipH="1" flipV="1">
            <a:off x="5152746"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12"/>
          <p:cNvSpPr txBox="1"/>
          <p:nvPr/>
        </p:nvSpPr>
        <p:spPr>
          <a:xfrm>
            <a:off x="1116013" y="2326877"/>
            <a:ext cx="7136606"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三、撤销连续三年不使用注册商标的网申系统</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585859" y="1224018"/>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60884" y="941355"/>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88906" y="3665571"/>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193599" y="3989562"/>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cstate="print"/>
          <a:srcRect/>
          <a:stretch>
            <a:fillRect/>
          </a:stretch>
        </p:blipFill>
        <p:spPr bwMode="auto">
          <a:xfrm>
            <a:off x="264457" y="22521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1" y="527959"/>
            <a:ext cx="414026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1" y="412002"/>
            <a:ext cx="4139426"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026" name="Picture 2"/>
          <p:cNvPicPr>
            <a:picLocks noChangeAspect="1" noChangeArrowheads="1"/>
          </p:cNvPicPr>
          <p:nvPr/>
        </p:nvPicPr>
        <p:blipFill>
          <a:blip r:embed="rId2"/>
          <a:srcRect/>
          <a:stretch>
            <a:fillRect/>
          </a:stretch>
        </p:blipFill>
        <p:spPr bwMode="auto">
          <a:xfrm>
            <a:off x="742950" y="1317445"/>
            <a:ext cx="3334282" cy="2647336"/>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cstate="print"/>
          <a:srcRect/>
          <a:stretch>
            <a:fillRect/>
          </a:stretch>
        </p:blipFill>
        <p:spPr bwMode="auto">
          <a:xfrm>
            <a:off x="4533902" y="1311596"/>
            <a:ext cx="3635080" cy="26190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grpSp>
        <p:nvGrpSpPr>
          <p:cNvPr id="3" name="组合 13"/>
          <p:cNvGrpSpPr/>
          <p:nvPr/>
        </p:nvGrpSpPr>
        <p:grpSpPr>
          <a:xfrm>
            <a:off x="769503" y="2070699"/>
            <a:ext cx="1743259" cy="697304"/>
            <a:chOff x="10211" y="56252"/>
            <a:chExt cx="2324345" cy="929738"/>
          </a:xfrm>
        </p:grpSpPr>
        <p:sp>
          <p:nvSpPr>
            <p:cNvPr id="18" name="流程图: 准备 17"/>
            <p:cNvSpPr/>
            <p:nvPr/>
          </p:nvSpPr>
          <p:spPr>
            <a:xfrm>
              <a:off x="10211" y="56252"/>
              <a:ext cx="2324345" cy="929738"/>
            </a:xfrm>
            <a:prstGeom prst="flowChartPreparation">
              <a:avLst/>
            </a:prstGeom>
            <a:solidFill>
              <a:srgbClr val="067A8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流程图: 准备 4"/>
            <p:cNvSpPr/>
            <p:nvPr/>
          </p:nvSpPr>
          <p:spPr>
            <a:xfrm>
              <a:off x="475080" y="56252"/>
              <a:ext cx="1394607" cy="92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470" tIns="38735" rIns="0" bIns="38735" numCol="1" spcCol="1270" anchor="ctr" anchorCtr="0">
              <a:noAutofit/>
            </a:bodyPr>
            <a:lstStyle/>
            <a:p>
              <a:pPr algn="ctr" defTabSz="2033588">
                <a:lnSpc>
                  <a:spcPct val="90000"/>
                </a:lnSpc>
                <a:spcBef>
                  <a:spcPct val="0"/>
                </a:spcBef>
                <a:spcAft>
                  <a:spcPct val="35000"/>
                </a:spcAft>
              </a:pPr>
              <a:endParaRPr lang="id-ID" sz="4600" dirty="0"/>
            </a:p>
          </p:txBody>
        </p:sp>
      </p:grpSp>
      <p:grpSp>
        <p:nvGrpSpPr>
          <p:cNvPr id="4" name="组合 14"/>
          <p:cNvGrpSpPr/>
          <p:nvPr/>
        </p:nvGrpSpPr>
        <p:grpSpPr>
          <a:xfrm>
            <a:off x="2336214" y="2186836"/>
            <a:ext cx="1664286" cy="470342"/>
            <a:chOff x="2127737" y="211101"/>
            <a:chExt cx="2197405" cy="627123"/>
          </a:xfrm>
        </p:grpSpPr>
        <p:sp>
          <p:nvSpPr>
            <p:cNvPr id="16" name="燕尾形 15"/>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7"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21" name="文本框 15"/>
          <p:cNvSpPr txBox="1"/>
          <p:nvPr/>
        </p:nvSpPr>
        <p:spPr>
          <a:xfrm>
            <a:off x="2536033" y="2177249"/>
            <a:ext cx="1207295" cy="500137"/>
          </a:xfrm>
          <a:prstGeom prst="rect">
            <a:avLst/>
          </a:prstGeom>
          <a:noFill/>
        </p:spPr>
        <p:txBody>
          <a:bodyPr wrap="square" lIns="68580" tIns="34290" rIns="68580" bIns="34290" rtlCol="0">
            <a:spAutoFit/>
          </a:bodyPr>
          <a:lstStyle/>
          <a:p>
            <a:pPr algn="ctr"/>
            <a:r>
              <a:rPr lang="zh-CN" altLang="en-US" b="1" dirty="0" smtClean="0">
                <a:solidFill>
                  <a:schemeClr val="bg1"/>
                </a:solidFill>
              </a:rPr>
              <a:t>撤销商标注册信息</a:t>
            </a:r>
            <a:endParaRPr lang="zh-CN" altLang="en-US" b="1" dirty="0">
              <a:solidFill>
                <a:schemeClr val="bg1"/>
              </a:solidFill>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175187"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1" y="412002"/>
            <a:ext cx="405370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grpSp>
        <p:nvGrpSpPr>
          <p:cNvPr id="5" name="组合 14"/>
          <p:cNvGrpSpPr/>
          <p:nvPr/>
        </p:nvGrpSpPr>
        <p:grpSpPr>
          <a:xfrm>
            <a:off x="3807829" y="2186836"/>
            <a:ext cx="1492835" cy="470342"/>
            <a:chOff x="2127737" y="211101"/>
            <a:chExt cx="2197405" cy="627123"/>
          </a:xfrm>
        </p:grpSpPr>
        <p:sp>
          <p:nvSpPr>
            <p:cNvPr id="23" name="燕尾形 22"/>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4"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25" name="TextBox 24"/>
          <p:cNvSpPr txBox="1"/>
          <p:nvPr/>
        </p:nvSpPr>
        <p:spPr>
          <a:xfrm>
            <a:off x="4057652" y="2278857"/>
            <a:ext cx="1128713" cy="284693"/>
          </a:xfrm>
          <a:prstGeom prst="rect">
            <a:avLst/>
          </a:prstGeom>
          <a:noFill/>
        </p:spPr>
        <p:txBody>
          <a:bodyPr wrap="square" lIns="68580" tIns="34290" rIns="68580" bIns="34290" rtlCol="0">
            <a:spAutoFit/>
          </a:bodyPr>
          <a:lstStyle/>
          <a:p>
            <a:r>
              <a:rPr lang="zh-CN" altLang="en-US" b="1" dirty="0" smtClean="0">
                <a:solidFill>
                  <a:schemeClr val="bg1"/>
                </a:solidFill>
              </a:rPr>
              <a:t>申请人信息</a:t>
            </a:r>
            <a:endParaRPr lang="zh-CN" altLang="en-US" b="1" dirty="0">
              <a:solidFill>
                <a:schemeClr val="bg1"/>
              </a:solidFill>
            </a:endParaRPr>
          </a:p>
        </p:txBody>
      </p:sp>
      <p:grpSp>
        <p:nvGrpSpPr>
          <p:cNvPr id="6" name="组合 14"/>
          <p:cNvGrpSpPr/>
          <p:nvPr/>
        </p:nvGrpSpPr>
        <p:grpSpPr>
          <a:xfrm>
            <a:off x="5107990" y="2186836"/>
            <a:ext cx="1621424" cy="470342"/>
            <a:chOff x="2127737" y="211101"/>
            <a:chExt cx="2197405" cy="627123"/>
          </a:xfrm>
        </p:grpSpPr>
        <p:sp>
          <p:nvSpPr>
            <p:cNvPr id="30" name="燕尾形 29"/>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2"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33" name="TextBox 32"/>
          <p:cNvSpPr txBox="1"/>
          <p:nvPr/>
        </p:nvSpPr>
        <p:spPr>
          <a:xfrm>
            <a:off x="5329238" y="2286001"/>
            <a:ext cx="1262062" cy="284693"/>
          </a:xfrm>
          <a:prstGeom prst="rect">
            <a:avLst/>
          </a:prstGeom>
          <a:noFill/>
        </p:spPr>
        <p:txBody>
          <a:bodyPr wrap="square" lIns="68580" tIns="34290" rIns="68580" bIns="34290" rtlCol="0">
            <a:spAutoFit/>
          </a:bodyPr>
          <a:lstStyle/>
          <a:p>
            <a:r>
              <a:rPr lang="zh-CN" altLang="en-US" b="1" dirty="0" smtClean="0">
                <a:solidFill>
                  <a:schemeClr val="bg1"/>
                </a:solidFill>
              </a:rPr>
              <a:t>代理机构信息</a:t>
            </a:r>
            <a:endParaRPr lang="zh-CN" altLang="en-US" b="1" dirty="0">
              <a:solidFill>
                <a:schemeClr val="bg1"/>
              </a:solidFill>
            </a:endParaRPr>
          </a:p>
        </p:txBody>
      </p:sp>
      <p:grpSp>
        <p:nvGrpSpPr>
          <p:cNvPr id="7" name="组合 14"/>
          <p:cNvGrpSpPr/>
          <p:nvPr/>
        </p:nvGrpSpPr>
        <p:grpSpPr>
          <a:xfrm>
            <a:off x="6543883" y="2186836"/>
            <a:ext cx="1549986" cy="470342"/>
            <a:chOff x="2127737" y="211101"/>
            <a:chExt cx="2197405" cy="627123"/>
          </a:xfrm>
        </p:grpSpPr>
        <p:sp>
          <p:nvSpPr>
            <p:cNvPr id="36" name="燕尾形 35"/>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7"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sp>
        <p:nvSpPr>
          <p:cNvPr id="40" name="TextBox 39"/>
          <p:cNvSpPr txBox="1"/>
          <p:nvPr/>
        </p:nvSpPr>
        <p:spPr>
          <a:xfrm>
            <a:off x="3736184" y="2678906"/>
            <a:ext cx="4250531" cy="253916"/>
          </a:xfrm>
          <a:prstGeom prst="rect">
            <a:avLst/>
          </a:prstGeom>
          <a:noFill/>
        </p:spPr>
        <p:txBody>
          <a:bodyPr wrap="square" lIns="68580" tIns="34290" rIns="68580" bIns="34290" rtlCol="0">
            <a:spAutoFit/>
          </a:bodyPr>
          <a:lstStyle/>
          <a:p>
            <a:r>
              <a:rPr lang="zh-CN" altLang="en-US" sz="1200" dirty="0" smtClean="0"/>
              <a:t>路径：商标撤销三年申请</a:t>
            </a:r>
            <a:r>
              <a:rPr lang="en-US" altLang="zh-CN" sz="1200" dirty="0" smtClean="0"/>
              <a:t>-&gt;</a:t>
            </a:r>
            <a:r>
              <a:rPr lang="zh-CN" altLang="en-US" sz="1200" dirty="0" smtClean="0"/>
              <a:t>撤销连续三年不使用注册商标申请</a:t>
            </a:r>
            <a:endParaRPr lang="zh-CN" alt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0" name="文本框 15"/>
          <p:cNvSpPr txBox="1"/>
          <p:nvPr/>
        </p:nvSpPr>
        <p:spPr>
          <a:xfrm>
            <a:off x="3979069" y="2693185"/>
            <a:ext cx="1193006" cy="438582"/>
          </a:xfrm>
          <a:prstGeom prst="rect">
            <a:avLst/>
          </a:prstGeom>
          <a:noFill/>
        </p:spPr>
        <p:txBody>
          <a:bodyPr wrap="square" lIns="68580" tIns="34290" rIns="68580" bIns="34290" rtlCol="0">
            <a:spAutoFit/>
          </a:bodyPr>
          <a:lstStyle/>
          <a:p>
            <a:pPr algn="ctr"/>
            <a:r>
              <a:rPr lang="zh-CN" altLang="en-US" sz="1200" b="1" dirty="0" smtClean="0"/>
              <a:t>撤销商标注册信息</a:t>
            </a:r>
            <a:endParaRPr lang="zh-CN" altLang="en-US" sz="1200" b="1" dirty="0"/>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168341" y="527959"/>
            <a:ext cx="4229159"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1" y="412002"/>
            <a:ext cx="4060844"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grpSp>
        <p:nvGrpSpPr>
          <p:cNvPr id="3" name="组合 21"/>
          <p:cNvGrpSpPr/>
          <p:nvPr/>
        </p:nvGrpSpPr>
        <p:grpSpPr>
          <a:xfrm>
            <a:off x="3740821" y="2167879"/>
            <a:ext cx="965408" cy="1480916"/>
            <a:chOff x="4620464" y="2113215"/>
            <a:chExt cx="1716281" cy="2632740"/>
          </a:xfrm>
          <a:solidFill>
            <a:srgbClr val="089DA3"/>
          </a:solidFill>
        </p:grpSpPr>
        <p:sp>
          <p:nvSpPr>
            <p:cNvPr id="23" name="梯形 22"/>
            <p:cNvSpPr/>
            <p:nvPr/>
          </p:nvSpPr>
          <p:spPr>
            <a:xfrm rot="5400000">
              <a:off x="4072040" y="314255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endParaRPr>
            </a:p>
          </p:txBody>
        </p:sp>
        <p:sp>
          <p:nvSpPr>
            <p:cNvPr id="24" name="梯形 23"/>
            <p:cNvSpPr/>
            <p:nvPr/>
          </p:nvSpPr>
          <p:spPr>
            <a:xfrm rot="8993242">
              <a:off x="4664982" y="211321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endParaRPr>
            </a:p>
          </p:txBody>
        </p:sp>
        <p:sp>
          <p:nvSpPr>
            <p:cNvPr id="25" name="梯形 24"/>
            <p:cNvSpPr/>
            <p:nvPr/>
          </p:nvSpPr>
          <p:spPr>
            <a:xfrm rot="1800000">
              <a:off x="4667006" y="4173063"/>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endParaRPr>
            </a:p>
          </p:txBody>
        </p:sp>
      </p:grpSp>
      <p:grpSp>
        <p:nvGrpSpPr>
          <p:cNvPr id="4" name="组合 25"/>
          <p:cNvGrpSpPr/>
          <p:nvPr/>
        </p:nvGrpSpPr>
        <p:grpSpPr>
          <a:xfrm>
            <a:off x="4436334" y="2167222"/>
            <a:ext cx="965406" cy="1480910"/>
            <a:chOff x="5856933" y="2112051"/>
            <a:chExt cx="1716277" cy="2632728"/>
          </a:xfrm>
          <a:solidFill>
            <a:srgbClr val="089DA3"/>
          </a:solidFill>
        </p:grpSpPr>
        <p:sp>
          <p:nvSpPr>
            <p:cNvPr id="30" name="梯形 29"/>
            <p:cNvSpPr/>
            <p:nvPr/>
          </p:nvSpPr>
          <p:spPr>
            <a:xfrm rot="16200000" flipH="1">
              <a:off x="6451894" y="3142555"/>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endParaRPr>
            </a:p>
          </p:txBody>
        </p:sp>
        <p:sp>
          <p:nvSpPr>
            <p:cNvPr id="32" name="梯形 31"/>
            <p:cNvSpPr/>
            <p:nvPr/>
          </p:nvSpPr>
          <p:spPr>
            <a:xfrm rot="19793242" flipH="1">
              <a:off x="5858956" y="4171887"/>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endParaRPr>
            </a:p>
          </p:txBody>
        </p:sp>
        <p:sp>
          <p:nvSpPr>
            <p:cNvPr id="33" name="梯形 32"/>
            <p:cNvSpPr/>
            <p:nvPr/>
          </p:nvSpPr>
          <p:spPr>
            <a:xfrm rot="12600000" flipH="1">
              <a:off x="5856933" y="2112051"/>
              <a:ext cx="1669739" cy="572892"/>
            </a:xfrm>
            <a:prstGeom prst="trapezoid">
              <a:avLst>
                <a:gd name="adj" fmla="val 57643"/>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lumMod val="75000"/>
                    <a:lumOff val="25000"/>
                  </a:schemeClr>
                </a:solidFill>
              </a:endParaRPr>
            </a:p>
          </p:txBody>
        </p:sp>
      </p:grpSp>
      <p:sp>
        <p:nvSpPr>
          <p:cNvPr id="34" name="任意多边形 33"/>
          <p:cNvSpPr/>
          <p:nvPr/>
        </p:nvSpPr>
        <p:spPr>
          <a:xfrm>
            <a:off x="1555648" y="1929302"/>
            <a:ext cx="2418305" cy="243049"/>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txBody>
          <a:bodyPr lIns="51435" tIns="25718" rIns="51435" bIns="25718" rtlCol="0" anchor="ctr"/>
          <a:lstStyle/>
          <a:p>
            <a:pPr algn="ctr"/>
            <a:endParaRPr lang="zh-CN" altLang="en-US" sz="1200" dirty="0">
              <a:solidFill>
                <a:schemeClr val="tx1">
                  <a:lumMod val="75000"/>
                  <a:lumOff val="25000"/>
                </a:schemeClr>
              </a:solidFill>
            </a:endParaRPr>
          </a:p>
        </p:txBody>
      </p:sp>
      <p:cxnSp>
        <p:nvCxnSpPr>
          <p:cNvPr id="36" name="直接连接符 35"/>
          <p:cNvCxnSpPr/>
          <p:nvPr/>
        </p:nvCxnSpPr>
        <p:spPr>
          <a:xfrm flipV="1">
            <a:off x="1555647" y="2906365"/>
            <a:ext cx="2062415" cy="1"/>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sp>
        <p:nvSpPr>
          <p:cNvPr id="37" name="任意多边形 36"/>
          <p:cNvSpPr/>
          <p:nvPr/>
        </p:nvSpPr>
        <p:spPr>
          <a:xfrm flipV="1">
            <a:off x="1553472" y="3640379"/>
            <a:ext cx="2418305" cy="243049"/>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txBody>
          <a:bodyPr lIns="51435" tIns="25718" rIns="51435" bIns="25718" rtlCol="0" anchor="ctr"/>
          <a:lstStyle/>
          <a:p>
            <a:pPr algn="ctr"/>
            <a:endParaRPr lang="zh-CN" altLang="en-US" sz="1200" dirty="0">
              <a:solidFill>
                <a:schemeClr val="tx1">
                  <a:lumMod val="75000"/>
                  <a:lumOff val="25000"/>
                </a:schemeClr>
              </a:solidFill>
            </a:endParaRPr>
          </a:p>
        </p:txBody>
      </p:sp>
      <p:sp>
        <p:nvSpPr>
          <p:cNvPr id="38" name="任意多边形 37"/>
          <p:cNvSpPr/>
          <p:nvPr/>
        </p:nvSpPr>
        <p:spPr>
          <a:xfrm flipH="1">
            <a:off x="5168617" y="1929302"/>
            <a:ext cx="2417361" cy="243049"/>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txBody>
          <a:bodyPr lIns="51435" tIns="25718" rIns="51435" bIns="25718" rtlCol="0" anchor="ctr"/>
          <a:lstStyle/>
          <a:p>
            <a:pPr algn="ctr"/>
            <a:endParaRPr lang="zh-CN" altLang="en-US" sz="1200" dirty="0">
              <a:solidFill>
                <a:schemeClr val="tx1">
                  <a:lumMod val="75000"/>
                  <a:lumOff val="25000"/>
                </a:schemeClr>
              </a:solidFill>
            </a:endParaRPr>
          </a:p>
        </p:txBody>
      </p:sp>
      <p:cxnSp>
        <p:nvCxnSpPr>
          <p:cNvPr id="39" name="直接连接符 38"/>
          <p:cNvCxnSpPr/>
          <p:nvPr/>
        </p:nvCxnSpPr>
        <p:spPr>
          <a:xfrm flipH="1">
            <a:off x="5524500" y="2906366"/>
            <a:ext cx="2061476" cy="1643"/>
          </a:xfrm>
          <a:prstGeom prst="line">
            <a:avLst/>
          </a:pr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cxnSp>
      <p:sp>
        <p:nvSpPr>
          <p:cNvPr id="40" name="任意多边形 39"/>
          <p:cNvSpPr/>
          <p:nvPr/>
        </p:nvSpPr>
        <p:spPr>
          <a:xfrm flipH="1" flipV="1">
            <a:off x="5170792" y="3640379"/>
            <a:ext cx="2417361" cy="243049"/>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tx1">
                <a:lumMod val="65000"/>
                <a:lumOff val="35000"/>
              </a:schemeClr>
            </a:solidFill>
            <a:tailEnd type="oval"/>
          </a:ln>
        </p:spPr>
        <p:style>
          <a:lnRef idx="1">
            <a:schemeClr val="accent1"/>
          </a:lnRef>
          <a:fillRef idx="0">
            <a:schemeClr val="accent1"/>
          </a:fillRef>
          <a:effectRef idx="0">
            <a:schemeClr val="accent1"/>
          </a:effectRef>
          <a:fontRef idx="minor">
            <a:schemeClr val="tx1"/>
          </a:fontRef>
        </p:style>
        <p:txBody>
          <a:bodyPr lIns="51435" tIns="25718" rIns="51435" bIns="25718" rtlCol="0" anchor="ctr"/>
          <a:lstStyle/>
          <a:p>
            <a:pPr algn="ctr"/>
            <a:endParaRPr lang="zh-CN" altLang="en-US" sz="1200" dirty="0">
              <a:solidFill>
                <a:schemeClr val="tx1">
                  <a:lumMod val="75000"/>
                  <a:lumOff val="25000"/>
                </a:schemeClr>
              </a:solidFill>
            </a:endParaRPr>
          </a:p>
        </p:txBody>
      </p:sp>
      <p:sp>
        <p:nvSpPr>
          <p:cNvPr id="41" name="TextBox 40"/>
          <p:cNvSpPr txBox="1"/>
          <p:nvPr/>
        </p:nvSpPr>
        <p:spPr>
          <a:xfrm>
            <a:off x="1957387" y="1650207"/>
            <a:ext cx="1150144" cy="284693"/>
          </a:xfrm>
          <a:prstGeom prst="rect">
            <a:avLst/>
          </a:prstGeom>
          <a:noFill/>
        </p:spPr>
        <p:txBody>
          <a:bodyPr wrap="square" lIns="68580" tIns="34290" rIns="68580" bIns="34290" rtlCol="0">
            <a:spAutoFit/>
          </a:bodyPr>
          <a:lstStyle/>
          <a:p>
            <a:r>
              <a:rPr lang="zh-CN" altLang="en-US" dirty="0" smtClean="0"/>
              <a:t>商标注册号</a:t>
            </a:r>
            <a:endParaRPr lang="zh-CN" altLang="en-US" dirty="0"/>
          </a:p>
        </p:txBody>
      </p:sp>
      <p:sp>
        <p:nvSpPr>
          <p:cNvPr id="42" name="TextBox 41"/>
          <p:cNvSpPr txBox="1"/>
          <p:nvPr/>
        </p:nvSpPr>
        <p:spPr>
          <a:xfrm>
            <a:off x="1957388" y="2621757"/>
            <a:ext cx="1378744" cy="284693"/>
          </a:xfrm>
          <a:prstGeom prst="rect">
            <a:avLst/>
          </a:prstGeom>
          <a:noFill/>
        </p:spPr>
        <p:txBody>
          <a:bodyPr wrap="square" lIns="68580" tIns="34290" rIns="68580" bIns="34290" rtlCol="0">
            <a:spAutoFit/>
          </a:bodyPr>
          <a:lstStyle/>
          <a:p>
            <a:r>
              <a:rPr lang="zh-CN" altLang="en-US" dirty="0" smtClean="0"/>
              <a:t>商标注册人</a:t>
            </a:r>
            <a:endParaRPr lang="zh-CN" altLang="en-US" dirty="0"/>
          </a:p>
        </p:txBody>
      </p:sp>
      <p:sp>
        <p:nvSpPr>
          <p:cNvPr id="44" name="TextBox 43"/>
          <p:cNvSpPr txBox="1"/>
          <p:nvPr/>
        </p:nvSpPr>
        <p:spPr>
          <a:xfrm>
            <a:off x="2028825" y="3600451"/>
            <a:ext cx="1385888" cy="284693"/>
          </a:xfrm>
          <a:prstGeom prst="rect">
            <a:avLst/>
          </a:prstGeom>
          <a:noFill/>
        </p:spPr>
        <p:txBody>
          <a:bodyPr wrap="square" lIns="68580" tIns="34290" rIns="68580" bIns="34290" rtlCol="0">
            <a:spAutoFit/>
          </a:bodyPr>
          <a:lstStyle/>
          <a:p>
            <a:r>
              <a:rPr lang="zh-CN" altLang="en-US" dirty="0" smtClean="0"/>
              <a:t>商标名称</a:t>
            </a:r>
            <a:endParaRPr lang="zh-CN" altLang="en-US" dirty="0"/>
          </a:p>
        </p:txBody>
      </p:sp>
      <p:sp>
        <p:nvSpPr>
          <p:cNvPr id="45" name="TextBox 44"/>
          <p:cNvSpPr txBox="1"/>
          <p:nvPr/>
        </p:nvSpPr>
        <p:spPr>
          <a:xfrm>
            <a:off x="6257927" y="1657351"/>
            <a:ext cx="1357313" cy="284693"/>
          </a:xfrm>
          <a:prstGeom prst="rect">
            <a:avLst/>
          </a:prstGeom>
          <a:noFill/>
        </p:spPr>
        <p:txBody>
          <a:bodyPr wrap="square" lIns="68580" tIns="34290" rIns="68580" bIns="34290" rtlCol="0">
            <a:spAutoFit/>
          </a:bodyPr>
          <a:lstStyle/>
          <a:p>
            <a:r>
              <a:rPr lang="zh-CN" altLang="en-US" dirty="0" smtClean="0"/>
              <a:t>类别</a:t>
            </a:r>
            <a:endParaRPr lang="zh-CN" altLang="en-US" dirty="0"/>
          </a:p>
        </p:txBody>
      </p:sp>
      <p:sp>
        <p:nvSpPr>
          <p:cNvPr id="46" name="TextBox 45"/>
          <p:cNvSpPr txBox="1"/>
          <p:nvPr/>
        </p:nvSpPr>
        <p:spPr>
          <a:xfrm>
            <a:off x="5743575" y="2628901"/>
            <a:ext cx="1664494" cy="284693"/>
          </a:xfrm>
          <a:prstGeom prst="rect">
            <a:avLst/>
          </a:prstGeom>
          <a:noFill/>
        </p:spPr>
        <p:txBody>
          <a:bodyPr wrap="square" lIns="68580" tIns="34290" rIns="68580" bIns="34290" rtlCol="0">
            <a:spAutoFit/>
          </a:bodyPr>
          <a:lstStyle/>
          <a:p>
            <a:r>
              <a:rPr lang="zh-CN" altLang="en-US" dirty="0" smtClean="0"/>
              <a:t>撤销商品</a:t>
            </a:r>
            <a:r>
              <a:rPr lang="en-US" altLang="zh-CN" dirty="0" smtClean="0"/>
              <a:t>/</a:t>
            </a:r>
            <a:r>
              <a:rPr lang="zh-CN" altLang="en-US" dirty="0" smtClean="0"/>
              <a:t>服务项目</a:t>
            </a:r>
            <a:endParaRPr lang="zh-CN" altLang="en-US" dirty="0"/>
          </a:p>
        </p:txBody>
      </p:sp>
      <p:sp>
        <p:nvSpPr>
          <p:cNvPr id="47" name="TextBox 46"/>
          <p:cNvSpPr txBox="1"/>
          <p:nvPr/>
        </p:nvSpPr>
        <p:spPr>
          <a:xfrm>
            <a:off x="5986465" y="3600451"/>
            <a:ext cx="1228725" cy="284693"/>
          </a:xfrm>
          <a:prstGeom prst="rect">
            <a:avLst/>
          </a:prstGeom>
          <a:noFill/>
        </p:spPr>
        <p:txBody>
          <a:bodyPr wrap="square" lIns="68580" tIns="34290" rIns="68580" bIns="34290" rtlCol="0">
            <a:spAutoFit/>
          </a:bodyPr>
          <a:lstStyle/>
          <a:p>
            <a:r>
              <a:rPr lang="zh-CN" altLang="en-US" dirty="0" smtClean="0"/>
              <a:t>是否共有商标</a:t>
            </a:r>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15931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1" y="412002"/>
            <a:ext cx="413386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sp>
        <p:nvSpPr>
          <p:cNvPr id="13" name="TextBox 12"/>
          <p:cNvSpPr txBox="1"/>
          <p:nvPr/>
        </p:nvSpPr>
        <p:spPr>
          <a:xfrm>
            <a:off x="764383" y="1185864"/>
            <a:ext cx="7622381" cy="500137"/>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输入商标注册号后，</a:t>
            </a:r>
            <a:r>
              <a:rPr lang="zh-CN" altLang="en-US" dirty="0" smtClean="0">
                <a:solidFill>
                  <a:srgbClr val="067A80"/>
                </a:solidFill>
                <a:latin typeface="微软雅黑" pitchFamily="34" charset="-122"/>
                <a:ea typeface="微软雅黑" pitchFamily="34" charset="-122"/>
              </a:rPr>
              <a:t>商标注册人</a:t>
            </a:r>
            <a:r>
              <a:rPr lang="zh-CN" altLang="en-US" dirty="0" smtClean="0">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商标名称</a:t>
            </a:r>
            <a:r>
              <a:rPr lang="zh-CN" altLang="en-US" dirty="0" smtClean="0">
                <a:latin typeface="微软雅黑" pitchFamily="34" charset="-122"/>
                <a:ea typeface="微软雅黑" pitchFamily="34" charset="-122"/>
              </a:rPr>
              <a:t>将自动抓取带出；撤销</a:t>
            </a:r>
            <a:r>
              <a:rPr lang="zh-CN" altLang="en-US" dirty="0" smtClean="0">
                <a:solidFill>
                  <a:srgbClr val="067A80"/>
                </a:solidFill>
                <a:latin typeface="微软雅黑" pitchFamily="34" charset="-122"/>
                <a:ea typeface="微软雅黑" pitchFamily="34" charset="-122"/>
              </a:rPr>
              <a:t>类别</a:t>
            </a:r>
            <a:r>
              <a:rPr lang="zh-CN" altLang="en-US" dirty="0" smtClean="0">
                <a:latin typeface="微软雅黑" pitchFamily="34" charset="-122"/>
                <a:ea typeface="微软雅黑" pitchFamily="34" charset="-122"/>
              </a:rPr>
              <a:t>及</a:t>
            </a:r>
            <a:r>
              <a:rPr lang="zh-CN" altLang="en-US" dirty="0" smtClean="0">
                <a:solidFill>
                  <a:srgbClr val="067A80"/>
                </a:solidFill>
                <a:latin typeface="微软雅黑" pitchFamily="34" charset="-122"/>
                <a:ea typeface="微软雅黑" pitchFamily="34" charset="-122"/>
              </a:rPr>
              <a:t>商品</a:t>
            </a:r>
            <a:r>
              <a:rPr lang="en-US" altLang="zh-CN" dirty="0" smtClean="0">
                <a:solidFill>
                  <a:srgbClr val="067A80"/>
                </a:solidFill>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服务项目</a:t>
            </a:r>
            <a:r>
              <a:rPr lang="zh-CN" altLang="en-US" dirty="0" smtClean="0">
                <a:latin typeface="微软雅黑" pitchFamily="34" charset="-122"/>
                <a:ea typeface="微软雅黑" pitchFamily="34" charset="-122"/>
              </a:rPr>
              <a:t>需进行勾选，</a:t>
            </a:r>
            <a:r>
              <a:rPr lang="zh-CN" altLang="en-US" dirty="0" smtClean="0">
                <a:solidFill>
                  <a:srgbClr val="067A80"/>
                </a:solidFill>
                <a:latin typeface="微软雅黑" pitchFamily="34" charset="-122"/>
                <a:ea typeface="微软雅黑" pitchFamily="34" charset="-122"/>
              </a:rPr>
              <a:t>是否共有商标</a:t>
            </a:r>
            <a:r>
              <a:rPr lang="zh-CN" altLang="en-US" dirty="0" smtClean="0">
                <a:latin typeface="微软雅黑" pitchFamily="34" charset="-122"/>
                <a:ea typeface="微软雅黑" pitchFamily="34" charset="-122"/>
              </a:rPr>
              <a:t>需查询后自行填写。</a:t>
            </a:r>
            <a:endParaRPr lang="zh-CN" altLang="en-US" dirty="0">
              <a:latin typeface="微软雅黑" pitchFamily="34" charset="-122"/>
              <a:ea typeface="微软雅黑" pitchFamily="34" charset="-122"/>
            </a:endParaRPr>
          </a:p>
        </p:txBody>
      </p:sp>
      <p:pic>
        <p:nvPicPr>
          <p:cNvPr id="1026" name="Picture 2"/>
          <p:cNvPicPr>
            <a:picLocks noChangeAspect="1" noChangeArrowheads="1"/>
          </p:cNvPicPr>
          <p:nvPr/>
        </p:nvPicPr>
        <p:blipFill>
          <a:blip r:embed="rId2" cstate="print"/>
          <a:srcRect/>
          <a:stretch>
            <a:fillRect/>
          </a:stretch>
        </p:blipFill>
        <p:spPr bwMode="auto">
          <a:xfrm>
            <a:off x="712550" y="1746250"/>
            <a:ext cx="3822937" cy="271938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78350" y="1751780"/>
            <a:ext cx="4114878" cy="27122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53459"/>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8283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6373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92969" y="1435894"/>
            <a:ext cx="7258050" cy="715581"/>
          </a:xfrm>
          <a:prstGeom prst="rect">
            <a:avLst/>
          </a:prstGeom>
          <a:noFill/>
        </p:spPr>
        <p:txBody>
          <a:bodyPr wrap="square" lIns="68580" tIns="34290" rIns="68580" bIns="34290" rtlCol="0">
            <a:spAutoFit/>
          </a:bodyPr>
          <a:lstStyle/>
          <a:p>
            <a:pPr marL="285750" indent="-285750" defTabSz="914400">
              <a:buFont typeface="Wingdings" pitchFamily="2" charset="2"/>
              <a:buChar char="l"/>
              <a:defRPr/>
            </a:pPr>
            <a:r>
              <a:rPr lang="zh-CN" altLang="en-US" b="1" dirty="0">
                <a:solidFill>
                  <a:srgbClr val="089DA3"/>
                </a:solidFill>
                <a:latin typeface="微软雅黑" pitchFamily="34" charset="-122"/>
                <a:ea typeface="微软雅黑" pitchFamily="34" charset="-122"/>
                <a:cs typeface="华文仿宋" panose="02010600040101010101" pitchFamily="2" charset="-122"/>
              </a:rPr>
              <a:t>撤三</a:t>
            </a:r>
            <a:r>
              <a:rPr lang="zh-CN" altLang="en-US" b="1" dirty="0" smtClean="0">
                <a:solidFill>
                  <a:srgbClr val="089DA3"/>
                </a:solidFill>
                <a:latin typeface="微软雅黑" pitchFamily="34" charset="-122"/>
                <a:ea typeface="微软雅黑" pitchFamily="34" charset="-122"/>
                <a:cs typeface="华文仿宋" panose="02010600040101010101" pitchFamily="2" charset="-122"/>
              </a:rPr>
              <a:t>制度存在的背景</a:t>
            </a:r>
            <a:endParaRPr lang="en-US" altLang="zh-CN" b="1" dirty="0" smtClean="0">
              <a:solidFill>
                <a:srgbClr val="089DA3"/>
              </a:solidFill>
              <a:latin typeface="微软雅黑" pitchFamily="34" charset="-122"/>
              <a:ea typeface="微软雅黑" pitchFamily="34" charset="-122"/>
              <a:cs typeface="华文仿宋" panose="02010600040101010101" pitchFamily="2" charset="-122"/>
            </a:endParaRPr>
          </a:p>
          <a:p>
            <a:pPr defTabSz="914400">
              <a:defRPr/>
            </a:pPr>
            <a:endParaRPr lang="en-US" altLang="zh-CN" b="1" dirty="0">
              <a:solidFill>
                <a:srgbClr val="089DA3"/>
              </a:solidFill>
              <a:latin typeface="+mn-ea"/>
              <a:cs typeface="华文仿宋" panose="02010600040101010101" pitchFamily="2" charset="-122"/>
            </a:endParaRPr>
          </a:p>
          <a:p>
            <a:endParaRPr lang="zh-CN" altLang="en-US" dirty="0"/>
          </a:p>
        </p:txBody>
      </p:sp>
      <p:pic>
        <p:nvPicPr>
          <p:cNvPr id="8" name="Picture 2"/>
          <p:cNvPicPr>
            <a:picLocks noChangeAspect="1" noChangeArrowheads="1"/>
          </p:cNvPicPr>
          <p:nvPr/>
        </p:nvPicPr>
        <p:blipFill>
          <a:blip r:embed="rId2" cstate="print"/>
          <a:srcRect/>
          <a:stretch>
            <a:fillRect/>
          </a:stretch>
        </p:blipFill>
        <p:spPr bwMode="auto">
          <a:xfrm>
            <a:off x="7305337" y="270934"/>
            <a:ext cx="1527090" cy="778932"/>
          </a:xfrm>
          <a:prstGeom prst="rect">
            <a:avLst/>
          </a:prstGeom>
          <a:noFill/>
          <a:ln w="9525">
            <a:noFill/>
            <a:miter lim="800000"/>
            <a:headEnd/>
            <a:tailEnd/>
          </a:ln>
          <a:effectLst/>
        </p:spPr>
      </p:pic>
      <p:graphicFrame>
        <p:nvGraphicFramePr>
          <p:cNvPr id="10" name="图示 9"/>
          <p:cNvGraphicFramePr/>
          <p:nvPr/>
        </p:nvGraphicFramePr>
        <p:xfrm>
          <a:off x="1151468" y="1835149"/>
          <a:ext cx="6096000" cy="2838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graphicEl>
                                              <a:dgm id="{A91666C9-0708-4B83-81D3-7A24C432DDB4}"/>
                                            </p:graphicEl>
                                          </p:spTgt>
                                        </p:tgtEl>
                                        <p:attrNameLst>
                                          <p:attrName>style.visibility</p:attrName>
                                        </p:attrNameLst>
                                      </p:cBhvr>
                                      <p:to>
                                        <p:strVal val="visible"/>
                                      </p:to>
                                    </p:set>
                                    <p:anim calcmode="lin" valueType="num">
                                      <p:cBhvr additive="base">
                                        <p:cTn id="7" dur="500" fill="hold"/>
                                        <p:tgtEl>
                                          <p:spTgt spid="10">
                                            <p:graphicEl>
                                              <a:dgm id="{A91666C9-0708-4B83-81D3-7A24C432DDB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graphicEl>
                                              <a:dgm id="{A91666C9-0708-4B83-81D3-7A24C432DDB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graphicEl>
                                              <a:dgm id="{8D9545EC-40A7-40F4-9FF0-164EED4A4F9B}"/>
                                            </p:graphicEl>
                                          </p:spTgt>
                                        </p:tgtEl>
                                        <p:attrNameLst>
                                          <p:attrName>style.visibility</p:attrName>
                                        </p:attrNameLst>
                                      </p:cBhvr>
                                      <p:to>
                                        <p:strVal val="visible"/>
                                      </p:to>
                                    </p:set>
                                    <p:anim calcmode="lin" valueType="num">
                                      <p:cBhvr additive="base">
                                        <p:cTn id="13" dur="500" fill="hold"/>
                                        <p:tgtEl>
                                          <p:spTgt spid="10">
                                            <p:graphicEl>
                                              <a:dgm id="{8D9545EC-40A7-40F4-9FF0-164EED4A4F9B}"/>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graphicEl>
                                              <a:dgm id="{8D9545EC-40A7-40F4-9FF0-164EED4A4F9B}"/>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graphicEl>
                                              <a:dgm id="{5D173E41-1712-452B-AC6A-99754174E5A8}"/>
                                            </p:graphicEl>
                                          </p:spTgt>
                                        </p:tgtEl>
                                        <p:attrNameLst>
                                          <p:attrName>style.visibility</p:attrName>
                                        </p:attrNameLst>
                                      </p:cBhvr>
                                      <p:to>
                                        <p:strVal val="visible"/>
                                      </p:to>
                                    </p:set>
                                    <p:anim calcmode="lin" valueType="num">
                                      <p:cBhvr additive="base">
                                        <p:cTn id="19" dur="500" fill="hold"/>
                                        <p:tgtEl>
                                          <p:spTgt spid="10">
                                            <p:graphicEl>
                                              <a:dgm id="{5D173E41-1712-452B-AC6A-99754174E5A8}"/>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graphicEl>
                                              <a:dgm id="{5D173E41-1712-452B-AC6A-99754174E5A8}"/>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graphicEl>
                                              <a:dgm id="{F4209ED6-DB03-410C-B923-3983D9414D71}"/>
                                            </p:graphicEl>
                                          </p:spTgt>
                                        </p:tgtEl>
                                        <p:attrNameLst>
                                          <p:attrName>style.visibility</p:attrName>
                                        </p:attrNameLst>
                                      </p:cBhvr>
                                      <p:to>
                                        <p:strVal val="visible"/>
                                      </p:to>
                                    </p:set>
                                    <p:anim calcmode="lin" valueType="num">
                                      <p:cBhvr additive="base">
                                        <p:cTn id="25" dur="500" fill="hold"/>
                                        <p:tgtEl>
                                          <p:spTgt spid="10">
                                            <p:graphicEl>
                                              <a:dgm id="{F4209ED6-DB03-410C-B923-3983D9414D71}"/>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graphicEl>
                                              <a:dgm id="{F4209ED6-DB03-410C-B923-3983D9414D71}"/>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graphicEl>
                                              <a:dgm id="{C5BD1822-88F1-4F97-B2FB-25AD23499C32}"/>
                                            </p:graphicEl>
                                          </p:spTgt>
                                        </p:tgtEl>
                                        <p:attrNameLst>
                                          <p:attrName>style.visibility</p:attrName>
                                        </p:attrNameLst>
                                      </p:cBhvr>
                                      <p:to>
                                        <p:strVal val="visible"/>
                                      </p:to>
                                    </p:set>
                                    <p:anim calcmode="lin" valueType="num">
                                      <p:cBhvr additive="base">
                                        <p:cTn id="31" dur="500" fill="hold"/>
                                        <p:tgtEl>
                                          <p:spTgt spid="10">
                                            <p:graphicEl>
                                              <a:dgm id="{C5BD1822-88F1-4F97-B2FB-25AD23499C3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graphicEl>
                                              <a:dgm id="{C5BD1822-88F1-4F97-B2FB-25AD23499C32}"/>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graphicEl>
                                              <a:dgm id="{472C399A-176A-43C3-95BE-345F79CC28B5}"/>
                                            </p:graphicEl>
                                          </p:spTgt>
                                        </p:tgtEl>
                                        <p:attrNameLst>
                                          <p:attrName>style.visibility</p:attrName>
                                        </p:attrNameLst>
                                      </p:cBhvr>
                                      <p:to>
                                        <p:strVal val="visible"/>
                                      </p:to>
                                    </p:set>
                                    <p:anim calcmode="lin" valueType="num">
                                      <p:cBhvr additive="base">
                                        <p:cTn id="37" dur="500" fill="hold"/>
                                        <p:tgtEl>
                                          <p:spTgt spid="10">
                                            <p:graphicEl>
                                              <a:dgm id="{472C399A-176A-43C3-95BE-345F79CC28B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graphicEl>
                                              <a:dgm id="{472C399A-176A-43C3-95BE-345F79CC28B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lvl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88" y="527959"/>
            <a:ext cx="417201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3" y="412002"/>
            <a:ext cx="408941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pic>
        <p:nvPicPr>
          <p:cNvPr id="3075" name="Picture 3"/>
          <p:cNvPicPr>
            <a:picLocks noChangeAspect="1" noChangeArrowheads="1"/>
          </p:cNvPicPr>
          <p:nvPr/>
        </p:nvPicPr>
        <p:blipFill>
          <a:blip r:embed="rId2"/>
          <a:srcRect/>
          <a:stretch>
            <a:fillRect/>
          </a:stretch>
        </p:blipFill>
        <p:spPr bwMode="auto">
          <a:xfrm>
            <a:off x="3929065" y="1389461"/>
            <a:ext cx="4581525" cy="11857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srcRect/>
          <a:stretch>
            <a:fillRect/>
          </a:stretch>
        </p:blipFill>
        <p:spPr bwMode="auto">
          <a:xfrm>
            <a:off x="3921919" y="2936082"/>
            <a:ext cx="4586288" cy="1543051"/>
          </a:xfrm>
          <a:prstGeom prst="rect">
            <a:avLst/>
          </a:prstGeom>
          <a:noFill/>
          <a:ln w="9525">
            <a:noFill/>
            <a:miter lim="800000"/>
            <a:headEnd/>
            <a:tailEnd/>
          </a:ln>
          <a:effectLst/>
        </p:spPr>
      </p:pic>
      <p:sp>
        <p:nvSpPr>
          <p:cNvPr id="14" name="TextBox 13"/>
          <p:cNvSpPr txBox="1"/>
          <p:nvPr/>
        </p:nvSpPr>
        <p:spPr>
          <a:xfrm>
            <a:off x="5293521" y="2628900"/>
            <a:ext cx="1985963" cy="253916"/>
          </a:xfrm>
          <a:prstGeom prst="rect">
            <a:avLst/>
          </a:prstGeom>
          <a:noFill/>
        </p:spPr>
        <p:txBody>
          <a:bodyPr wrap="square" lIns="68580" tIns="34290" rIns="68580" bIns="34290" rtlCol="0">
            <a:spAutoFit/>
          </a:bodyPr>
          <a:lstStyle/>
          <a:p>
            <a:r>
              <a:rPr lang="zh-CN" altLang="en-US" sz="1200" dirty="0" smtClean="0"/>
              <a:t>“一标一类”注册商标界面</a:t>
            </a:r>
            <a:endParaRPr lang="zh-CN" altLang="en-US" sz="1200" dirty="0"/>
          </a:p>
        </p:txBody>
      </p:sp>
      <p:sp>
        <p:nvSpPr>
          <p:cNvPr id="15" name="TextBox 14"/>
          <p:cNvSpPr txBox="1"/>
          <p:nvPr/>
        </p:nvSpPr>
        <p:spPr>
          <a:xfrm>
            <a:off x="5322094" y="4564856"/>
            <a:ext cx="2057400" cy="253916"/>
          </a:xfrm>
          <a:prstGeom prst="rect">
            <a:avLst/>
          </a:prstGeom>
          <a:noFill/>
        </p:spPr>
        <p:txBody>
          <a:bodyPr wrap="square" lIns="68580" tIns="34290" rIns="68580" bIns="34290" rtlCol="0">
            <a:spAutoFit/>
          </a:bodyPr>
          <a:lstStyle/>
          <a:p>
            <a:r>
              <a:rPr lang="zh-CN" altLang="en-US" sz="1200" dirty="0" smtClean="0"/>
              <a:t>“一标多类”注册商标界面</a:t>
            </a:r>
            <a:endParaRPr lang="zh-CN" altLang="en-US" sz="1200" dirty="0"/>
          </a:p>
        </p:txBody>
      </p:sp>
      <p:sp>
        <p:nvSpPr>
          <p:cNvPr id="16" name="TextBox 15"/>
          <p:cNvSpPr txBox="1"/>
          <p:nvPr/>
        </p:nvSpPr>
        <p:spPr>
          <a:xfrm>
            <a:off x="835821" y="1400176"/>
            <a:ext cx="2878931" cy="2870016"/>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撤三网上申请同提交纸质件要求相同，</a:t>
            </a:r>
            <a:r>
              <a:rPr lang="zh-CN" altLang="en-US" dirty="0" smtClean="0">
                <a:solidFill>
                  <a:srgbClr val="067A80"/>
                </a:solidFill>
                <a:latin typeface="微软雅黑" pitchFamily="34" charset="-122"/>
                <a:ea typeface="微软雅黑" pitchFamily="34" charset="-122"/>
              </a:rPr>
              <a:t>即一件撤三申请仅可针对一个类别进行提交</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对于</a:t>
            </a:r>
            <a:r>
              <a:rPr lang="zh-CN" altLang="en-US" dirty="0" smtClean="0">
                <a:solidFill>
                  <a:srgbClr val="067A80"/>
                </a:solidFill>
                <a:latin typeface="微软雅黑" pitchFamily="34" charset="-122"/>
                <a:ea typeface="微软雅黑" pitchFamily="34" charset="-122"/>
              </a:rPr>
              <a:t>仅有一个类别</a:t>
            </a:r>
            <a:r>
              <a:rPr lang="zh-CN" altLang="en-US" dirty="0" smtClean="0">
                <a:latin typeface="微软雅黑" pitchFamily="34" charset="-122"/>
                <a:ea typeface="微软雅黑" pitchFamily="34" charset="-122"/>
              </a:rPr>
              <a:t>的注册商标，网上申请时仅需选择其注册类别，随后即可勾选具体撤销商品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服务项目。</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对于</a:t>
            </a:r>
            <a:r>
              <a:rPr lang="zh-CN" altLang="en-US" dirty="0" smtClean="0">
                <a:solidFill>
                  <a:srgbClr val="067A80"/>
                </a:solidFill>
                <a:latin typeface="微软雅黑" pitchFamily="34" charset="-122"/>
                <a:ea typeface="微软雅黑" pitchFamily="34" charset="-122"/>
              </a:rPr>
              <a:t>“一标多类”</a:t>
            </a:r>
            <a:r>
              <a:rPr lang="zh-CN" altLang="en-US" dirty="0" smtClean="0">
                <a:latin typeface="微软雅黑" pitchFamily="34" charset="-122"/>
                <a:ea typeface="微软雅黑" pitchFamily="34" charset="-122"/>
              </a:rPr>
              <a:t>的注册商标，需在选项栏中选择具体撤销的类别，再勾选该类别的具体商品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服务项目。</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88" y="527959"/>
            <a:ext cx="4178362"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4" y="412002"/>
            <a:ext cx="4189431"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4099" name="Picture 3"/>
          <p:cNvPicPr>
            <a:picLocks noChangeAspect="1" noChangeArrowheads="1"/>
          </p:cNvPicPr>
          <p:nvPr/>
        </p:nvPicPr>
        <p:blipFill>
          <a:blip r:embed="rId2"/>
          <a:srcRect/>
          <a:stretch>
            <a:fillRect/>
          </a:stretch>
        </p:blipFill>
        <p:spPr bwMode="auto">
          <a:xfrm>
            <a:off x="4580709" y="1135857"/>
            <a:ext cx="3877493" cy="1985963"/>
          </a:xfrm>
          <a:prstGeom prst="rect">
            <a:avLst/>
          </a:prstGeom>
          <a:noFill/>
          <a:ln w="9525">
            <a:noFill/>
            <a:miter lim="800000"/>
            <a:headEnd/>
            <a:tailEnd/>
          </a:ln>
          <a:effectLst/>
        </p:spPr>
      </p:pic>
      <p:pic>
        <p:nvPicPr>
          <p:cNvPr id="4100" name="Picture 4"/>
          <p:cNvPicPr>
            <a:picLocks noChangeAspect="1" noChangeArrowheads="1"/>
          </p:cNvPicPr>
          <p:nvPr/>
        </p:nvPicPr>
        <p:blipFill>
          <a:blip r:embed="rId3"/>
          <a:srcRect/>
          <a:stretch>
            <a:fillRect/>
          </a:stretch>
        </p:blipFill>
        <p:spPr bwMode="auto">
          <a:xfrm>
            <a:off x="625081" y="1132287"/>
            <a:ext cx="3732609" cy="1467950"/>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4607721" y="3250407"/>
            <a:ext cx="3850481" cy="1479376"/>
          </a:xfrm>
          <a:prstGeom prst="rect">
            <a:avLst/>
          </a:prstGeom>
          <a:noFill/>
          <a:ln w="9525">
            <a:noFill/>
            <a:miter lim="800000"/>
            <a:headEnd/>
            <a:tailEnd/>
          </a:ln>
          <a:effectLst/>
        </p:spPr>
      </p:pic>
      <p:sp>
        <p:nvSpPr>
          <p:cNvPr id="15" name="右箭头 14"/>
          <p:cNvSpPr/>
          <p:nvPr/>
        </p:nvSpPr>
        <p:spPr>
          <a:xfrm>
            <a:off x="4386263" y="1814514"/>
            <a:ext cx="171450" cy="221456"/>
          </a:xfrm>
          <a:prstGeom prst="rightArrow">
            <a:avLst/>
          </a:prstGeom>
          <a:solidFill>
            <a:srgbClr val="067A80"/>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solidFill>
                <a:srgbClr val="089DA3"/>
              </a:solidFill>
            </a:endParaRPr>
          </a:p>
        </p:txBody>
      </p:sp>
      <p:sp>
        <p:nvSpPr>
          <p:cNvPr id="16" name="左弧形箭头 15"/>
          <p:cNvSpPr/>
          <p:nvPr/>
        </p:nvSpPr>
        <p:spPr>
          <a:xfrm>
            <a:off x="4400552" y="3114676"/>
            <a:ext cx="150019" cy="200025"/>
          </a:xfrm>
          <a:prstGeom prst="curvedRightArrow">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endParaRPr>
          </a:p>
        </p:txBody>
      </p:sp>
      <p:sp>
        <p:nvSpPr>
          <p:cNvPr id="17" name="TextBox 16"/>
          <p:cNvSpPr txBox="1"/>
          <p:nvPr/>
        </p:nvSpPr>
        <p:spPr>
          <a:xfrm>
            <a:off x="550071" y="3007520"/>
            <a:ext cx="3686175" cy="1361911"/>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选择“添加商品”，即弹出该类别下全部商品或服务的勾选框。申请人可以按照实际撤销的商品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服务项目进行勾选，勾选完毕点击添加，对应项目会添加至撤销项目一栏。</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勾选有误的，可以通过删除按钮进行删除。</a:t>
            </a: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32029"/>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1" y="527959"/>
            <a:ext cx="417836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1" y="412002"/>
            <a:ext cx="4060844"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pic>
        <p:nvPicPr>
          <p:cNvPr id="5123" name="Picture 3"/>
          <p:cNvPicPr>
            <a:picLocks noChangeAspect="1" noChangeArrowheads="1"/>
          </p:cNvPicPr>
          <p:nvPr/>
        </p:nvPicPr>
        <p:blipFill>
          <a:blip r:embed="rId2"/>
          <a:srcRect/>
          <a:stretch>
            <a:fillRect/>
          </a:stretch>
        </p:blipFill>
        <p:spPr bwMode="auto">
          <a:xfrm>
            <a:off x="4737519" y="1228726"/>
            <a:ext cx="3701633" cy="1660922"/>
          </a:xfrm>
          <a:prstGeom prst="rect">
            <a:avLst/>
          </a:prstGeom>
          <a:noFill/>
          <a:ln w="9525">
            <a:noFill/>
            <a:miter lim="800000"/>
            <a:headEnd/>
            <a:tailEnd/>
          </a:ln>
          <a:effectLst/>
        </p:spPr>
      </p:pic>
      <p:pic>
        <p:nvPicPr>
          <p:cNvPr id="5124" name="Picture 4"/>
          <p:cNvPicPr>
            <a:picLocks noChangeAspect="1" noChangeArrowheads="1"/>
          </p:cNvPicPr>
          <p:nvPr/>
        </p:nvPicPr>
        <p:blipFill>
          <a:blip r:embed="rId3"/>
          <a:srcRect/>
          <a:stretch>
            <a:fillRect/>
          </a:stretch>
        </p:blipFill>
        <p:spPr bwMode="auto">
          <a:xfrm>
            <a:off x="4743452" y="3047466"/>
            <a:ext cx="3705497" cy="1703129"/>
          </a:xfrm>
          <a:prstGeom prst="rect">
            <a:avLst/>
          </a:prstGeom>
          <a:noFill/>
          <a:ln w="9525">
            <a:noFill/>
            <a:miter lim="800000"/>
            <a:headEnd/>
            <a:tailEnd/>
          </a:ln>
          <a:effectLst/>
        </p:spPr>
      </p:pic>
      <p:sp>
        <p:nvSpPr>
          <p:cNvPr id="15" name="TextBox 14"/>
          <p:cNvSpPr txBox="1"/>
          <p:nvPr/>
        </p:nvSpPr>
        <p:spPr>
          <a:xfrm>
            <a:off x="835820" y="1293019"/>
            <a:ext cx="3679031" cy="3085460"/>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选择“添加全部商品”，不弹出勾选框，该类别下全部商品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服务项目直接添加撤销项目一栏。</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勾选有误的，可以通过删除按钮进行删除。</a:t>
            </a: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选择“全部删除”，即删除全部已添加的商品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服务项目。</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zh-CN" dirty="0" smtClean="0">
                <a:solidFill>
                  <a:srgbClr val="089DA3"/>
                </a:solidFill>
                <a:latin typeface="微软雅黑" pitchFamily="34" charset="-122"/>
                <a:ea typeface="微软雅黑" pitchFamily="34" charset="-122"/>
              </a:rPr>
              <a:t>★</a:t>
            </a:r>
            <a:r>
              <a:rPr lang="zh-CN" altLang="en-US" dirty="0" smtClean="0">
                <a:solidFill>
                  <a:srgbClr val="089DA3"/>
                </a:solidFill>
                <a:latin typeface="微软雅黑" pitchFamily="34" charset="-122"/>
                <a:ea typeface="微软雅黑" pitchFamily="34" charset="-122"/>
              </a:rPr>
              <a:t>不添加视为撤销全部商品</a:t>
            </a:r>
            <a:r>
              <a:rPr lang="en-US" altLang="zh-CN" dirty="0" smtClean="0">
                <a:solidFill>
                  <a:srgbClr val="089DA3"/>
                </a:solidFill>
                <a:latin typeface="微软雅黑" pitchFamily="34" charset="-122"/>
                <a:ea typeface="微软雅黑" pitchFamily="34" charset="-122"/>
              </a:rPr>
              <a:t>/</a:t>
            </a:r>
            <a:r>
              <a:rPr lang="zh-CN" altLang="en-US" dirty="0" smtClean="0">
                <a:solidFill>
                  <a:srgbClr val="089DA3"/>
                </a:solidFill>
                <a:latin typeface="微软雅黑" pitchFamily="34" charset="-122"/>
                <a:ea typeface="微软雅黑" pitchFamily="34" charset="-122"/>
              </a:rPr>
              <a:t>服务。</a:t>
            </a:r>
            <a:endParaRPr lang="en-US" altLang="zh-CN" dirty="0" smtClean="0">
              <a:solidFill>
                <a:srgbClr val="089DA3"/>
              </a:solidFill>
              <a:latin typeface="微软雅黑" pitchFamily="34" charset="-122"/>
              <a:ea typeface="微软雅黑" pitchFamily="34" charset="-122"/>
            </a:endParaRPr>
          </a:p>
          <a:p>
            <a:endParaRPr lang="en-US" altLang="zh-CN" dirty="0" smtClean="0">
              <a:solidFill>
                <a:srgbClr val="089DA3"/>
              </a:solidFill>
              <a:latin typeface="微软雅黑" pitchFamily="34" charset="-122"/>
              <a:ea typeface="微软雅黑" pitchFamily="34" charset="-122"/>
            </a:endParaRPr>
          </a:p>
          <a:p>
            <a:endParaRPr lang="en-US" altLang="zh-CN" dirty="0" smtClean="0">
              <a:solidFill>
                <a:srgbClr val="089DA3"/>
              </a:solidFill>
              <a:latin typeface="微软雅黑" pitchFamily="34" charset="-122"/>
              <a:ea typeface="微软雅黑" pitchFamily="34" charset="-122"/>
            </a:endParaRPr>
          </a:p>
          <a:p>
            <a:r>
              <a:rPr lang="en-US" altLang="zh-CN" dirty="0" smtClean="0">
                <a:solidFill>
                  <a:srgbClr val="089DA3"/>
                </a:solidFill>
                <a:latin typeface="微软雅黑" pitchFamily="34" charset="-122"/>
                <a:ea typeface="微软雅黑" pitchFamily="34" charset="-122"/>
              </a:rPr>
              <a:t>◆</a:t>
            </a:r>
            <a:r>
              <a:rPr lang="zh-CN" altLang="en-US" dirty="0" smtClean="0">
                <a:solidFill>
                  <a:srgbClr val="089DA3"/>
                </a:solidFill>
                <a:latin typeface="微软雅黑" pitchFamily="34" charset="-122"/>
                <a:ea typeface="微软雅黑" pitchFamily="34" charset="-122"/>
              </a:rPr>
              <a:t>商品</a:t>
            </a:r>
            <a:r>
              <a:rPr lang="en-US" altLang="zh-CN" dirty="0" smtClean="0">
                <a:solidFill>
                  <a:srgbClr val="089DA3"/>
                </a:solidFill>
                <a:latin typeface="微软雅黑" pitchFamily="34" charset="-122"/>
                <a:ea typeface="微软雅黑" pitchFamily="34" charset="-122"/>
              </a:rPr>
              <a:t>/</a:t>
            </a:r>
            <a:r>
              <a:rPr lang="zh-CN" altLang="en-US" dirty="0" smtClean="0">
                <a:solidFill>
                  <a:srgbClr val="089DA3"/>
                </a:solidFill>
                <a:latin typeface="微软雅黑" pitchFamily="34" charset="-122"/>
                <a:ea typeface="微软雅黑" pitchFamily="34" charset="-122"/>
              </a:rPr>
              <a:t>服务状态有误引起的勾选问题。</a:t>
            </a:r>
            <a:endParaRPr lang="en-US" altLang="zh-CN" dirty="0" smtClean="0">
              <a:solidFill>
                <a:srgbClr val="089DA3"/>
              </a:solidFill>
              <a:latin typeface="微软雅黑" pitchFamily="34" charset="-122"/>
              <a:ea typeface="微软雅黑" pitchFamily="34" charset="-122"/>
            </a:endParaRPr>
          </a:p>
          <a:p>
            <a:endParaRPr lang="en-US" altLang="zh-CN" dirty="0" smtClean="0">
              <a:solidFill>
                <a:srgbClr val="089DA3"/>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92896" y="303466"/>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rot="5400000">
            <a:off x="3296128" y="3073056"/>
            <a:ext cx="2610510" cy="15904"/>
          </a:xfrm>
          <a:prstGeom prst="line">
            <a:avLst/>
          </a:prstGeom>
          <a:ln w="28575">
            <a:solidFill>
              <a:srgbClr val="089DA3"/>
            </a:solidFill>
          </a:ln>
        </p:spPr>
        <p:style>
          <a:lnRef idx="1">
            <a:schemeClr val="accent1"/>
          </a:lnRef>
          <a:fillRef idx="0">
            <a:schemeClr val="accent1"/>
          </a:fillRef>
          <a:effectRef idx="0">
            <a:schemeClr val="accent1"/>
          </a:effectRef>
          <a:fontRef idx="minor">
            <a:schemeClr val="tx1"/>
          </a:fontRef>
        </p:style>
      </p:cxn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1" y="527959"/>
            <a:ext cx="417836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3" y="412002"/>
            <a:ext cx="4067987"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23" name="五边形 22"/>
          <p:cNvSpPr/>
          <p:nvPr/>
        </p:nvSpPr>
        <p:spPr>
          <a:xfrm>
            <a:off x="1878808" y="1728788"/>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4" name="TextBox 23"/>
          <p:cNvSpPr txBox="1"/>
          <p:nvPr/>
        </p:nvSpPr>
        <p:spPr>
          <a:xfrm>
            <a:off x="1885950" y="1764507"/>
            <a:ext cx="1035844" cy="284693"/>
          </a:xfrm>
          <a:prstGeom prst="rect">
            <a:avLst/>
          </a:prstGeom>
          <a:noFill/>
        </p:spPr>
        <p:txBody>
          <a:bodyPr wrap="square" lIns="68580" tIns="34290" rIns="68580" bIns="34290" rtlCol="0">
            <a:spAutoFit/>
          </a:bodyPr>
          <a:lstStyle/>
          <a:p>
            <a:r>
              <a:rPr lang="zh-CN" altLang="en-US" b="1" dirty="0" smtClean="0">
                <a:solidFill>
                  <a:schemeClr val="bg1"/>
                </a:solidFill>
              </a:rPr>
              <a:t>申请人国籍</a:t>
            </a:r>
            <a:endParaRPr lang="zh-CN" altLang="en-US" b="1" dirty="0">
              <a:solidFill>
                <a:schemeClr val="bg1"/>
              </a:solidFill>
            </a:endParaRPr>
          </a:p>
        </p:txBody>
      </p:sp>
      <p:sp>
        <p:nvSpPr>
          <p:cNvPr id="26" name="五边形 25"/>
          <p:cNvSpPr/>
          <p:nvPr/>
        </p:nvSpPr>
        <p:spPr>
          <a:xfrm>
            <a:off x="3200402" y="1728788"/>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0" name="五边形 29"/>
          <p:cNvSpPr/>
          <p:nvPr/>
        </p:nvSpPr>
        <p:spPr>
          <a:xfrm>
            <a:off x="1878808" y="2185988"/>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五边形 31"/>
          <p:cNvSpPr/>
          <p:nvPr/>
        </p:nvSpPr>
        <p:spPr>
          <a:xfrm>
            <a:off x="1878808" y="2643188"/>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3" name="五边形 32"/>
          <p:cNvSpPr/>
          <p:nvPr/>
        </p:nvSpPr>
        <p:spPr>
          <a:xfrm>
            <a:off x="1878808" y="3107532"/>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6" name="五边形 35"/>
          <p:cNvSpPr/>
          <p:nvPr/>
        </p:nvSpPr>
        <p:spPr>
          <a:xfrm>
            <a:off x="1878808" y="3571876"/>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dirty="0" smtClean="0"/>
              <a:t>邮政编码</a:t>
            </a:r>
            <a:endParaRPr lang="zh-CN" altLang="en-US" dirty="0"/>
          </a:p>
        </p:txBody>
      </p:sp>
      <p:sp>
        <p:nvSpPr>
          <p:cNvPr id="37" name="五边形 36"/>
          <p:cNvSpPr/>
          <p:nvPr/>
        </p:nvSpPr>
        <p:spPr>
          <a:xfrm>
            <a:off x="1878806" y="4021932"/>
            <a:ext cx="2478882"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8" name="五边形 37"/>
          <p:cNvSpPr/>
          <p:nvPr/>
        </p:nvSpPr>
        <p:spPr>
          <a:xfrm>
            <a:off x="3193258" y="2185988"/>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9" name="五边形 38"/>
          <p:cNvSpPr/>
          <p:nvPr/>
        </p:nvSpPr>
        <p:spPr>
          <a:xfrm>
            <a:off x="3193258" y="2650332"/>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0" name="五边形 39"/>
          <p:cNvSpPr/>
          <p:nvPr/>
        </p:nvSpPr>
        <p:spPr>
          <a:xfrm>
            <a:off x="3193258" y="3114676"/>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1" name="五边形 40"/>
          <p:cNvSpPr/>
          <p:nvPr/>
        </p:nvSpPr>
        <p:spPr>
          <a:xfrm>
            <a:off x="3193258" y="3586163"/>
            <a:ext cx="1164431"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TextBox 44"/>
          <p:cNvSpPr txBox="1"/>
          <p:nvPr/>
        </p:nvSpPr>
        <p:spPr>
          <a:xfrm>
            <a:off x="1893093" y="2228851"/>
            <a:ext cx="1088232" cy="284693"/>
          </a:xfrm>
          <a:prstGeom prst="rect">
            <a:avLst/>
          </a:prstGeom>
          <a:noFill/>
        </p:spPr>
        <p:txBody>
          <a:bodyPr wrap="square" lIns="68580" tIns="34290" rIns="68580" bIns="34290" rtlCol="0">
            <a:spAutoFit/>
          </a:bodyPr>
          <a:lstStyle/>
          <a:p>
            <a:r>
              <a:rPr lang="zh-CN" altLang="en-US" b="1" dirty="0" smtClean="0">
                <a:solidFill>
                  <a:schemeClr val="bg1"/>
                </a:solidFill>
              </a:rPr>
              <a:t>申请人类型</a:t>
            </a:r>
            <a:endParaRPr lang="zh-CN" altLang="en-US" b="1" dirty="0">
              <a:solidFill>
                <a:schemeClr val="bg1"/>
              </a:solidFill>
            </a:endParaRPr>
          </a:p>
        </p:txBody>
      </p:sp>
      <p:sp>
        <p:nvSpPr>
          <p:cNvPr id="47" name="TextBox 46"/>
          <p:cNvSpPr txBox="1"/>
          <p:nvPr/>
        </p:nvSpPr>
        <p:spPr>
          <a:xfrm>
            <a:off x="1885952" y="2678907"/>
            <a:ext cx="1085848" cy="284693"/>
          </a:xfrm>
          <a:prstGeom prst="rect">
            <a:avLst/>
          </a:prstGeom>
          <a:noFill/>
        </p:spPr>
        <p:txBody>
          <a:bodyPr wrap="square" lIns="68580" tIns="34290" rIns="68580" bIns="34290" rtlCol="0">
            <a:spAutoFit/>
          </a:bodyPr>
          <a:lstStyle/>
          <a:p>
            <a:r>
              <a:rPr lang="zh-CN" altLang="en-US" b="1" dirty="0" smtClean="0">
                <a:solidFill>
                  <a:schemeClr val="bg1"/>
                </a:solidFill>
              </a:rPr>
              <a:t>申请人名称</a:t>
            </a:r>
            <a:endParaRPr lang="zh-CN" altLang="en-US" b="1" dirty="0">
              <a:solidFill>
                <a:schemeClr val="bg1"/>
              </a:solidFill>
            </a:endParaRPr>
          </a:p>
        </p:txBody>
      </p:sp>
      <p:sp>
        <p:nvSpPr>
          <p:cNvPr id="48" name="TextBox 47"/>
          <p:cNvSpPr txBox="1"/>
          <p:nvPr/>
        </p:nvSpPr>
        <p:spPr>
          <a:xfrm>
            <a:off x="1878806" y="3136107"/>
            <a:ext cx="1042988" cy="284693"/>
          </a:xfrm>
          <a:prstGeom prst="rect">
            <a:avLst/>
          </a:prstGeom>
          <a:noFill/>
        </p:spPr>
        <p:txBody>
          <a:bodyPr wrap="square" lIns="68580" tIns="34290" rIns="68580" bIns="34290" rtlCol="0">
            <a:spAutoFit/>
          </a:bodyPr>
          <a:lstStyle/>
          <a:p>
            <a:r>
              <a:rPr lang="zh-CN" altLang="en-US" b="1" dirty="0" smtClean="0">
                <a:solidFill>
                  <a:schemeClr val="bg1"/>
                </a:solidFill>
              </a:rPr>
              <a:t>申请人地址</a:t>
            </a:r>
            <a:endParaRPr lang="zh-CN" altLang="en-US" b="1" dirty="0">
              <a:solidFill>
                <a:schemeClr val="bg1"/>
              </a:solidFill>
            </a:endParaRPr>
          </a:p>
        </p:txBody>
      </p:sp>
      <p:sp>
        <p:nvSpPr>
          <p:cNvPr id="49" name="TextBox 48"/>
          <p:cNvSpPr txBox="1"/>
          <p:nvPr/>
        </p:nvSpPr>
        <p:spPr>
          <a:xfrm>
            <a:off x="3393282" y="1757364"/>
            <a:ext cx="921544" cy="284693"/>
          </a:xfrm>
          <a:prstGeom prst="rect">
            <a:avLst/>
          </a:prstGeom>
          <a:noFill/>
        </p:spPr>
        <p:txBody>
          <a:bodyPr wrap="square" lIns="68580" tIns="34290" rIns="68580" bIns="34290" rtlCol="0">
            <a:spAutoFit/>
          </a:bodyPr>
          <a:lstStyle/>
          <a:p>
            <a:r>
              <a:rPr lang="zh-CN" altLang="en-US" dirty="0" smtClean="0">
                <a:solidFill>
                  <a:schemeClr val="bg1"/>
                </a:solidFill>
              </a:rPr>
              <a:t>联系人</a:t>
            </a:r>
            <a:endParaRPr lang="zh-CN" altLang="en-US" dirty="0">
              <a:solidFill>
                <a:schemeClr val="bg1"/>
              </a:solidFill>
            </a:endParaRPr>
          </a:p>
        </p:txBody>
      </p:sp>
      <p:sp>
        <p:nvSpPr>
          <p:cNvPr id="50" name="TextBox 49"/>
          <p:cNvSpPr txBox="1"/>
          <p:nvPr/>
        </p:nvSpPr>
        <p:spPr>
          <a:xfrm>
            <a:off x="3293269" y="2221707"/>
            <a:ext cx="921544" cy="284693"/>
          </a:xfrm>
          <a:prstGeom prst="rect">
            <a:avLst/>
          </a:prstGeom>
          <a:noFill/>
        </p:spPr>
        <p:txBody>
          <a:bodyPr wrap="square" lIns="68580" tIns="34290" rIns="68580" bIns="34290" rtlCol="0">
            <a:spAutoFit/>
          </a:bodyPr>
          <a:lstStyle/>
          <a:p>
            <a:r>
              <a:rPr lang="zh-CN" altLang="en-US" dirty="0" smtClean="0">
                <a:solidFill>
                  <a:schemeClr val="bg1"/>
                </a:solidFill>
              </a:rPr>
              <a:t>联系电话</a:t>
            </a:r>
            <a:endParaRPr lang="zh-CN" altLang="en-US" dirty="0">
              <a:solidFill>
                <a:schemeClr val="bg1"/>
              </a:solidFill>
            </a:endParaRPr>
          </a:p>
        </p:txBody>
      </p:sp>
      <p:sp>
        <p:nvSpPr>
          <p:cNvPr id="53" name="TextBox 52"/>
          <p:cNvSpPr txBox="1"/>
          <p:nvPr/>
        </p:nvSpPr>
        <p:spPr>
          <a:xfrm>
            <a:off x="3143250" y="2686051"/>
            <a:ext cx="1243013" cy="284693"/>
          </a:xfrm>
          <a:prstGeom prst="rect">
            <a:avLst/>
          </a:prstGeom>
          <a:noFill/>
        </p:spPr>
        <p:txBody>
          <a:bodyPr wrap="square" lIns="68580" tIns="34290" rIns="68580" bIns="34290" rtlCol="0">
            <a:spAutoFit/>
          </a:bodyPr>
          <a:lstStyle/>
          <a:p>
            <a:r>
              <a:rPr lang="zh-CN" altLang="en-US" b="1" dirty="0" smtClean="0">
                <a:solidFill>
                  <a:schemeClr val="bg1"/>
                </a:solidFill>
              </a:rPr>
              <a:t>上传文件类型</a:t>
            </a:r>
            <a:endParaRPr lang="zh-CN" altLang="en-US" b="1" dirty="0">
              <a:solidFill>
                <a:schemeClr val="bg1"/>
              </a:solidFill>
            </a:endParaRPr>
          </a:p>
        </p:txBody>
      </p:sp>
      <p:sp>
        <p:nvSpPr>
          <p:cNvPr id="54" name="TextBox 53"/>
          <p:cNvSpPr txBox="1"/>
          <p:nvPr/>
        </p:nvSpPr>
        <p:spPr>
          <a:xfrm>
            <a:off x="3307558" y="3150395"/>
            <a:ext cx="957263" cy="284693"/>
          </a:xfrm>
          <a:prstGeom prst="rect">
            <a:avLst/>
          </a:prstGeom>
          <a:noFill/>
        </p:spPr>
        <p:txBody>
          <a:bodyPr wrap="square" lIns="68580" tIns="34290" rIns="68580" bIns="34290" rtlCol="0">
            <a:spAutoFit/>
          </a:bodyPr>
          <a:lstStyle/>
          <a:p>
            <a:r>
              <a:rPr lang="zh-CN" altLang="en-US" b="1" dirty="0" smtClean="0">
                <a:solidFill>
                  <a:schemeClr val="bg1"/>
                </a:solidFill>
              </a:rPr>
              <a:t>证件名称</a:t>
            </a:r>
            <a:endParaRPr lang="zh-CN" altLang="en-US" b="1" dirty="0">
              <a:solidFill>
                <a:schemeClr val="bg1"/>
              </a:solidFill>
            </a:endParaRPr>
          </a:p>
        </p:txBody>
      </p:sp>
      <p:sp>
        <p:nvSpPr>
          <p:cNvPr id="55" name="TextBox 54"/>
          <p:cNvSpPr txBox="1"/>
          <p:nvPr/>
        </p:nvSpPr>
        <p:spPr>
          <a:xfrm>
            <a:off x="3307558" y="3614738"/>
            <a:ext cx="912017" cy="284693"/>
          </a:xfrm>
          <a:prstGeom prst="rect">
            <a:avLst/>
          </a:prstGeom>
          <a:noFill/>
        </p:spPr>
        <p:txBody>
          <a:bodyPr wrap="square" lIns="68580" tIns="34290" rIns="68580" bIns="34290" rtlCol="0">
            <a:spAutoFit/>
          </a:bodyPr>
          <a:lstStyle/>
          <a:p>
            <a:r>
              <a:rPr lang="zh-CN" altLang="en-US" b="1" dirty="0" smtClean="0">
                <a:solidFill>
                  <a:schemeClr val="bg1"/>
                </a:solidFill>
              </a:rPr>
              <a:t>证件号码</a:t>
            </a:r>
            <a:endParaRPr lang="zh-CN" altLang="en-US" b="1" dirty="0">
              <a:solidFill>
                <a:schemeClr val="bg1"/>
              </a:solidFill>
            </a:endParaRPr>
          </a:p>
        </p:txBody>
      </p:sp>
      <p:sp>
        <p:nvSpPr>
          <p:cNvPr id="56" name="TextBox 55"/>
          <p:cNvSpPr txBox="1"/>
          <p:nvPr/>
        </p:nvSpPr>
        <p:spPr>
          <a:xfrm>
            <a:off x="2328863" y="4057651"/>
            <a:ext cx="1993106" cy="284693"/>
          </a:xfrm>
          <a:prstGeom prst="rect">
            <a:avLst/>
          </a:prstGeom>
          <a:noFill/>
        </p:spPr>
        <p:txBody>
          <a:bodyPr wrap="square" lIns="68580" tIns="34290" rIns="68580" bIns="34290" rtlCol="0">
            <a:spAutoFit/>
          </a:bodyPr>
          <a:lstStyle/>
          <a:p>
            <a:r>
              <a:rPr lang="zh-CN" altLang="en-US" b="1" dirty="0" smtClean="0">
                <a:solidFill>
                  <a:schemeClr val="bg1"/>
                </a:solidFill>
              </a:rPr>
              <a:t>统一社会信用代码</a:t>
            </a:r>
            <a:endParaRPr lang="zh-CN" altLang="en-US" b="1" dirty="0">
              <a:solidFill>
                <a:schemeClr val="bg1"/>
              </a:solidFill>
            </a:endParaRPr>
          </a:p>
        </p:txBody>
      </p:sp>
      <p:sp>
        <p:nvSpPr>
          <p:cNvPr id="57" name="椭圆 56"/>
          <p:cNvSpPr/>
          <p:nvPr/>
        </p:nvSpPr>
        <p:spPr>
          <a:xfrm>
            <a:off x="664369" y="1721644"/>
            <a:ext cx="978694" cy="971550"/>
          </a:xfrm>
          <a:prstGeom prst="ellips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椭圆 57"/>
          <p:cNvSpPr/>
          <p:nvPr/>
        </p:nvSpPr>
        <p:spPr>
          <a:xfrm>
            <a:off x="750094" y="1793083"/>
            <a:ext cx="814388" cy="821531"/>
          </a:xfrm>
          <a:prstGeom prst="ellipse">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0" name="TextBox 59"/>
          <p:cNvSpPr txBox="1"/>
          <p:nvPr/>
        </p:nvSpPr>
        <p:spPr>
          <a:xfrm>
            <a:off x="828677" y="1993107"/>
            <a:ext cx="671513" cy="438582"/>
          </a:xfrm>
          <a:prstGeom prst="rect">
            <a:avLst/>
          </a:prstGeom>
          <a:noFill/>
        </p:spPr>
        <p:txBody>
          <a:bodyPr wrap="square" lIns="68580" tIns="34290" rIns="68580" bIns="34290" rtlCol="0">
            <a:spAutoFit/>
          </a:bodyPr>
          <a:lstStyle/>
          <a:p>
            <a:pPr algn="ctr"/>
            <a:r>
              <a:rPr lang="zh-CN" altLang="en-US" sz="1200" b="1" dirty="0" smtClean="0"/>
              <a:t>申请人</a:t>
            </a:r>
            <a:endParaRPr lang="en-US" altLang="zh-CN" sz="1200" b="1" dirty="0" smtClean="0"/>
          </a:p>
          <a:p>
            <a:pPr algn="ctr"/>
            <a:r>
              <a:rPr lang="zh-CN" altLang="en-US" sz="1200" b="1" dirty="0" smtClean="0"/>
              <a:t>信息</a:t>
            </a:r>
            <a:endParaRPr lang="zh-CN" altLang="en-US" sz="1200" b="1" dirty="0"/>
          </a:p>
        </p:txBody>
      </p:sp>
      <p:sp>
        <p:nvSpPr>
          <p:cNvPr id="61" name="椭圆 60"/>
          <p:cNvSpPr/>
          <p:nvPr/>
        </p:nvSpPr>
        <p:spPr>
          <a:xfrm>
            <a:off x="4800600" y="1750219"/>
            <a:ext cx="978694" cy="971550"/>
          </a:xfrm>
          <a:prstGeom prst="ellips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2" name="椭圆 61"/>
          <p:cNvSpPr/>
          <p:nvPr/>
        </p:nvSpPr>
        <p:spPr>
          <a:xfrm>
            <a:off x="4879181" y="1821658"/>
            <a:ext cx="814388" cy="821531"/>
          </a:xfrm>
          <a:prstGeom prst="ellipse">
            <a:avLst/>
          </a:prstGeom>
          <a:solidFill>
            <a:srgbClr val="C7FBD5"/>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5" name="TextBox 64"/>
          <p:cNvSpPr txBox="1"/>
          <p:nvPr/>
        </p:nvSpPr>
        <p:spPr>
          <a:xfrm>
            <a:off x="4864896" y="2021683"/>
            <a:ext cx="878681" cy="438582"/>
          </a:xfrm>
          <a:prstGeom prst="rect">
            <a:avLst/>
          </a:prstGeom>
          <a:noFill/>
        </p:spPr>
        <p:txBody>
          <a:bodyPr wrap="square" lIns="68580" tIns="34290" rIns="68580" bIns="34290" rtlCol="0">
            <a:spAutoFit/>
          </a:bodyPr>
          <a:lstStyle/>
          <a:p>
            <a:pPr algn="ctr"/>
            <a:r>
              <a:rPr lang="zh-CN" altLang="en-US" sz="1200" b="1" dirty="0" smtClean="0"/>
              <a:t>代理机构信息</a:t>
            </a:r>
            <a:endParaRPr lang="zh-CN" altLang="en-US" sz="1200" b="1" dirty="0"/>
          </a:p>
        </p:txBody>
      </p:sp>
      <p:sp>
        <p:nvSpPr>
          <p:cNvPr id="66" name="五边形 65"/>
          <p:cNvSpPr/>
          <p:nvPr/>
        </p:nvSpPr>
        <p:spPr>
          <a:xfrm>
            <a:off x="5972176" y="1757363"/>
            <a:ext cx="2064545"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7" name="五边形 66"/>
          <p:cNvSpPr/>
          <p:nvPr/>
        </p:nvSpPr>
        <p:spPr>
          <a:xfrm>
            <a:off x="5972176" y="2207420"/>
            <a:ext cx="2064545"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五边形 67"/>
          <p:cNvSpPr/>
          <p:nvPr/>
        </p:nvSpPr>
        <p:spPr>
          <a:xfrm>
            <a:off x="5972176" y="2671763"/>
            <a:ext cx="2064545"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五边形 68"/>
          <p:cNvSpPr/>
          <p:nvPr/>
        </p:nvSpPr>
        <p:spPr>
          <a:xfrm>
            <a:off x="5965032" y="3121819"/>
            <a:ext cx="2064545" cy="328613"/>
          </a:xfrm>
          <a:prstGeom prst="homePlate">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0" name="TextBox 69"/>
          <p:cNvSpPr txBox="1"/>
          <p:nvPr/>
        </p:nvSpPr>
        <p:spPr>
          <a:xfrm>
            <a:off x="6336507" y="1785938"/>
            <a:ext cx="1264444" cy="284693"/>
          </a:xfrm>
          <a:prstGeom prst="rect">
            <a:avLst/>
          </a:prstGeom>
          <a:noFill/>
        </p:spPr>
        <p:txBody>
          <a:bodyPr wrap="square" lIns="68580" tIns="34290" rIns="68580" bIns="34290" rtlCol="0">
            <a:spAutoFit/>
          </a:bodyPr>
          <a:lstStyle/>
          <a:p>
            <a:r>
              <a:rPr lang="zh-CN" altLang="en-US" dirty="0" smtClean="0">
                <a:solidFill>
                  <a:schemeClr val="bg1"/>
                </a:solidFill>
              </a:rPr>
              <a:t>代理机构名称</a:t>
            </a:r>
            <a:endParaRPr lang="zh-CN" altLang="en-US" dirty="0">
              <a:solidFill>
                <a:schemeClr val="bg1"/>
              </a:solidFill>
            </a:endParaRPr>
          </a:p>
        </p:txBody>
      </p:sp>
      <p:sp>
        <p:nvSpPr>
          <p:cNvPr id="71" name="TextBox 70"/>
          <p:cNvSpPr txBox="1"/>
          <p:nvPr/>
        </p:nvSpPr>
        <p:spPr>
          <a:xfrm>
            <a:off x="6529390" y="2243139"/>
            <a:ext cx="1014413" cy="284693"/>
          </a:xfrm>
          <a:prstGeom prst="rect">
            <a:avLst/>
          </a:prstGeom>
          <a:noFill/>
        </p:spPr>
        <p:txBody>
          <a:bodyPr wrap="square" lIns="68580" tIns="34290" rIns="68580" bIns="34290" rtlCol="0">
            <a:spAutoFit/>
          </a:bodyPr>
          <a:lstStyle/>
          <a:p>
            <a:r>
              <a:rPr lang="zh-CN" altLang="en-US" dirty="0" smtClean="0">
                <a:solidFill>
                  <a:schemeClr val="bg1"/>
                </a:solidFill>
              </a:rPr>
              <a:t>代理文号</a:t>
            </a:r>
            <a:endParaRPr lang="zh-CN" altLang="en-US" dirty="0">
              <a:solidFill>
                <a:schemeClr val="bg1"/>
              </a:solidFill>
            </a:endParaRPr>
          </a:p>
        </p:txBody>
      </p:sp>
      <p:sp>
        <p:nvSpPr>
          <p:cNvPr id="72" name="TextBox 71"/>
          <p:cNvSpPr txBox="1"/>
          <p:nvPr/>
        </p:nvSpPr>
        <p:spPr>
          <a:xfrm>
            <a:off x="6450809" y="2707483"/>
            <a:ext cx="1178719" cy="284693"/>
          </a:xfrm>
          <a:prstGeom prst="rect">
            <a:avLst/>
          </a:prstGeom>
          <a:noFill/>
        </p:spPr>
        <p:txBody>
          <a:bodyPr wrap="square" lIns="68580" tIns="34290" rIns="68580" bIns="34290" rtlCol="0">
            <a:spAutoFit/>
          </a:bodyPr>
          <a:lstStyle/>
          <a:p>
            <a:r>
              <a:rPr lang="zh-CN" altLang="en-US" b="1" dirty="0" smtClean="0">
                <a:solidFill>
                  <a:schemeClr val="bg1"/>
                </a:solidFill>
              </a:rPr>
              <a:t>代理人姓名</a:t>
            </a:r>
            <a:endParaRPr lang="zh-CN" altLang="en-US" b="1" dirty="0">
              <a:solidFill>
                <a:schemeClr val="bg1"/>
              </a:solidFill>
            </a:endParaRPr>
          </a:p>
        </p:txBody>
      </p:sp>
      <p:sp>
        <p:nvSpPr>
          <p:cNvPr id="73" name="TextBox 72"/>
          <p:cNvSpPr txBox="1"/>
          <p:nvPr/>
        </p:nvSpPr>
        <p:spPr>
          <a:xfrm>
            <a:off x="6450806" y="3164682"/>
            <a:ext cx="1143000" cy="284693"/>
          </a:xfrm>
          <a:prstGeom prst="rect">
            <a:avLst/>
          </a:prstGeom>
          <a:noFill/>
        </p:spPr>
        <p:txBody>
          <a:bodyPr wrap="square" lIns="68580" tIns="34290" rIns="68580" bIns="34290" rtlCol="0">
            <a:spAutoFit/>
          </a:bodyPr>
          <a:lstStyle/>
          <a:p>
            <a:r>
              <a:rPr lang="zh-CN" altLang="en-US" b="1" dirty="0" smtClean="0">
                <a:solidFill>
                  <a:schemeClr val="bg1"/>
                </a:solidFill>
              </a:rPr>
              <a:t>代理委托书</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89" y="527959"/>
            <a:ext cx="4184711"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3" y="412002"/>
            <a:ext cx="4067987"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935956" y="1457326"/>
            <a:ext cx="1385888" cy="346249"/>
          </a:xfrm>
          <a:prstGeom prst="rect">
            <a:avLst/>
          </a:prstGeom>
          <a:noFill/>
        </p:spPr>
        <p:txBody>
          <a:bodyPr wrap="square" lIns="68580" tIns="34290" rIns="68580" bIns="34290" rtlCol="0">
            <a:spAutoFit/>
          </a:bodyPr>
          <a:lstStyle/>
          <a:p>
            <a:r>
              <a:rPr lang="zh-CN" altLang="en-US" sz="1800" dirty="0" smtClean="0"/>
              <a:t>申请人信息</a:t>
            </a:r>
            <a:endParaRPr lang="zh-CN" altLang="en-US" sz="1800" dirty="0"/>
          </a:p>
        </p:txBody>
      </p:sp>
      <p:pic>
        <p:nvPicPr>
          <p:cNvPr id="6148" name="Picture 4"/>
          <p:cNvPicPr>
            <a:picLocks noChangeAspect="1" noChangeArrowheads="1"/>
          </p:cNvPicPr>
          <p:nvPr/>
        </p:nvPicPr>
        <p:blipFill>
          <a:blip r:embed="rId2"/>
          <a:srcRect/>
          <a:stretch>
            <a:fillRect/>
          </a:stretch>
        </p:blipFill>
        <p:spPr bwMode="auto">
          <a:xfrm>
            <a:off x="4764883" y="2522644"/>
            <a:ext cx="3914775" cy="822770"/>
          </a:xfrm>
          <a:prstGeom prst="rect">
            <a:avLst/>
          </a:prstGeom>
          <a:noFill/>
          <a:ln w="9525">
            <a:noFill/>
            <a:miter lim="800000"/>
            <a:headEnd/>
            <a:tailEnd/>
          </a:ln>
          <a:effectLst/>
        </p:spPr>
      </p:pic>
      <p:sp>
        <p:nvSpPr>
          <p:cNvPr id="19" name="TextBox 18"/>
          <p:cNvSpPr txBox="1"/>
          <p:nvPr/>
        </p:nvSpPr>
        <p:spPr>
          <a:xfrm>
            <a:off x="5900738" y="1450183"/>
            <a:ext cx="1550194" cy="346249"/>
          </a:xfrm>
          <a:prstGeom prst="rect">
            <a:avLst/>
          </a:prstGeom>
          <a:noFill/>
        </p:spPr>
        <p:txBody>
          <a:bodyPr wrap="square" lIns="68580" tIns="34290" rIns="68580" bIns="34290" rtlCol="0">
            <a:spAutoFit/>
          </a:bodyPr>
          <a:lstStyle/>
          <a:p>
            <a:r>
              <a:rPr lang="zh-CN" altLang="en-US" sz="1800" dirty="0" smtClean="0"/>
              <a:t>代理机构信息</a:t>
            </a:r>
            <a:endParaRPr lang="zh-CN" altLang="en-US" sz="1800" dirty="0"/>
          </a:p>
        </p:txBody>
      </p:sp>
      <p:pic>
        <p:nvPicPr>
          <p:cNvPr id="6149" name="Picture 5"/>
          <p:cNvPicPr>
            <a:picLocks noChangeAspect="1" noChangeArrowheads="1"/>
          </p:cNvPicPr>
          <p:nvPr/>
        </p:nvPicPr>
        <p:blipFill>
          <a:blip r:embed="rId3"/>
          <a:srcRect/>
          <a:stretch>
            <a:fillRect/>
          </a:stretch>
        </p:blipFill>
        <p:spPr bwMode="auto">
          <a:xfrm>
            <a:off x="453742" y="1978819"/>
            <a:ext cx="4202792" cy="22217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8615" y="20504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文本框 7"/>
          <p:cNvSpPr txBox="1"/>
          <p:nvPr/>
        </p:nvSpPr>
        <p:spPr>
          <a:xfrm>
            <a:off x="1252462" y="408670"/>
            <a:ext cx="3719947" cy="284693"/>
          </a:xfrm>
          <a:prstGeom prst="rect">
            <a:avLst/>
          </a:prstGeom>
          <a:noFill/>
        </p:spPr>
        <p:txBody>
          <a:bodyPr wrap="square" lIns="68580" tIns="34290" rIns="68580" bIns="34290" rtlCol="0">
            <a:spAutoFit/>
          </a:bodyPr>
          <a:lstStyle/>
          <a:p>
            <a:r>
              <a:rPr lang="zh-CN" altLang="en-US" dirty="0" smtClean="0">
                <a:solidFill>
                  <a:schemeClr val="bg1"/>
                </a:solidFill>
                <a:latin typeface="微软雅黑" panose="020B0503020204020204" pitchFamily="34" charset="-122"/>
                <a:ea typeface="微软雅黑" panose="020B0503020204020204" pitchFamily="34" charset="-122"/>
              </a:rPr>
              <a:t>课题实的行性</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252461" y="641388"/>
            <a:ext cx="3766580" cy="284693"/>
          </a:xfrm>
          <a:prstGeom prst="snip1Rect">
            <a:avLst>
              <a:gd name="adj" fmla="val 0"/>
            </a:avLst>
          </a:prstGeom>
          <a:noFill/>
          <a:ln w="28575">
            <a:noFill/>
          </a:ln>
        </p:spPr>
        <p:txBody>
          <a:bodyPr wrap="square" lIns="68580" tIns="34290" rIns="68580" bIns="34290" rtlCol="0">
            <a:spAutoFit/>
          </a:bodyPr>
          <a:lstStyle/>
          <a:p>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Group 68"/>
          <p:cNvGrpSpPr/>
          <p:nvPr/>
        </p:nvGrpSpPr>
        <p:grpSpPr>
          <a:xfrm>
            <a:off x="1095669" y="1887783"/>
            <a:ext cx="210706" cy="182441"/>
            <a:chOff x="9322422" y="1072507"/>
            <a:chExt cx="216149" cy="187154"/>
          </a:xfrm>
          <a:solidFill>
            <a:schemeClr val="bg1"/>
          </a:solidFill>
        </p:grpSpPr>
        <p:sp>
          <p:nvSpPr>
            <p:cNvPr id="26"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6" name="矩形 35"/>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38" name="文本框 33"/>
          <p:cNvSpPr txBox="1"/>
          <p:nvPr/>
        </p:nvSpPr>
        <p:spPr>
          <a:xfrm>
            <a:off x="712341" y="558419"/>
            <a:ext cx="596609" cy="438582"/>
          </a:xfrm>
          <a:prstGeom prst="rect">
            <a:avLst/>
          </a:prstGeom>
          <a:noFill/>
        </p:spPr>
        <p:txBody>
          <a:bodyPr wrap="square" lIns="68580" tIns="34290" rIns="68580" bIns="34290" rtlCol="0">
            <a:spAutoFit/>
          </a:bodyPr>
          <a:lstStyle/>
          <a:p>
            <a:pPr algn="ctr"/>
            <a:r>
              <a:rPr lang="en-US" altLang="zh-CN" sz="2400" dirty="0" smtClean="0">
                <a:solidFill>
                  <a:schemeClr val="bg1"/>
                </a:solidFill>
              </a:rPr>
              <a:t>0</a:t>
            </a:r>
            <a:endParaRPr lang="zh-CN" altLang="en-US" sz="2400" dirty="0">
              <a:solidFill>
                <a:schemeClr val="bg1"/>
              </a:solidFill>
            </a:endParaRPr>
          </a:p>
        </p:txBody>
      </p:sp>
      <p:grpSp>
        <p:nvGrpSpPr>
          <p:cNvPr id="4" name="Group 68"/>
          <p:cNvGrpSpPr/>
          <p:nvPr/>
        </p:nvGrpSpPr>
        <p:grpSpPr>
          <a:xfrm>
            <a:off x="1095669" y="1887783"/>
            <a:ext cx="210706" cy="182441"/>
            <a:chOff x="9322422" y="1072507"/>
            <a:chExt cx="216149" cy="187154"/>
          </a:xfrm>
          <a:solidFill>
            <a:schemeClr val="bg1"/>
          </a:solidFill>
        </p:grpSpPr>
        <p:sp>
          <p:nvSpPr>
            <p:cNvPr id="45"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5" name="矩形 54"/>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56" name="六边形 55"/>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任意多边形 57"/>
          <p:cNvSpPr/>
          <p:nvPr/>
        </p:nvSpPr>
        <p:spPr>
          <a:xfrm>
            <a:off x="1225488" y="527959"/>
            <a:ext cx="4216462"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矩形 58"/>
          <p:cNvSpPr/>
          <p:nvPr/>
        </p:nvSpPr>
        <p:spPr>
          <a:xfrm>
            <a:off x="1435082" y="405653"/>
            <a:ext cx="4121168"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pic>
        <p:nvPicPr>
          <p:cNvPr id="40" name="图片 39" descr="纸质申请书1.JPG"/>
          <p:cNvPicPr>
            <a:picLocks noChangeAspect="1"/>
          </p:cNvPicPr>
          <p:nvPr/>
        </p:nvPicPr>
        <p:blipFill>
          <a:blip r:embed="rId2"/>
          <a:stretch>
            <a:fillRect/>
          </a:stretch>
        </p:blipFill>
        <p:spPr>
          <a:xfrm>
            <a:off x="3110382" y="1157289"/>
            <a:ext cx="2583189" cy="3643517"/>
          </a:xfrm>
          <a:prstGeom prst="rect">
            <a:avLst/>
          </a:prstGeom>
        </p:spPr>
      </p:pic>
      <p:pic>
        <p:nvPicPr>
          <p:cNvPr id="61" name="图片 60" descr="商标代理委托书.JPG"/>
          <p:cNvPicPr>
            <a:picLocks noChangeAspect="1"/>
          </p:cNvPicPr>
          <p:nvPr/>
        </p:nvPicPr>
        <p:blipFill>
          <a:blip r:embed="rId3"/>
          <a:stretch>
            <a:fillRect/>
          </a:stretch>
        </p:blipFill>
        <p:spPr>
          <a:xfrm>
            <a:off x="6107908" y="1256329"/>
            <a:ext cx="2421557" cy="3558560"/>
          </a:xfrm>
          <a:prstGeom prst="rect">
            <a:avLst/>
          </a:prstGeom>
        </p:spPr>
      </p:pic>
      <p:sp>
        <p:nvSpPr>
          <p:cNvPr id="24" name="TextBox 23"/>
          <p:cNvSpPr txBox="1"/>
          <p:nvPr/>
        </p:nvSpPr>
        <p:spPr>
          <a:xfrm>
            <a:off x="814390" y="1428751"/>
            <a:ext cx="2150269" cy="2439129"/>
          </a:xfrm>
          <a:prstGeom prst="rect">
            <a:avLst/>
          </a:prstGeom>
          <a:noFill/>
        </p:spPr>
        <p:txBody>
          <a:bodyPr wrap="square" lIns="68580" tIns="34290" rIns="68580" bIns="34290" rtlCol="0">
            <a:spAutoFit/>
          </a:bodyPr>
          <a:lstStyle/>
          <a:p>
            <a:r>
              <a:rPr lang="zh-CN" altLang="en-US" dirty="0" smtClean="0"/>
              <a:t>         网上提交撤三申请时，申请书中</a:t>
            </a:r>
            <a:r>
              <a:rPr lang="zh-CN" altLang="en-US" dirty="0" smtClean="0">
                <a:solidFill>
                  <a:srgbClr val="089DA3"/>
                </a:solidFill>
              </a:rPr>
              <a:t>申请人章戳（签字）</a:t>
            </a:r>
            <a:r>
              <a:rPr lang="zh-CN" altLang="en-US" dirty="0" smtClean="0"/>
              <a:t>、</a:t>
            </a:r>
            <a:r>
              <a:rPr lang="zh-CN" altLang="en-US" dirty="0" smtClean="0">
                <a:solidFill>
                  <a:srgbClr val="089DA3"/>
                </a:solidFill>
              </a:rPr>
              <a:t>代理机构章戳</a:t>
            </a:r>
            <a:r>
              <a:rPr lang="zh-CN" altLang="en-US" dirty="0" smtClean="0"/>
              <a:t>两项可不填写。</a:t>
            </a:r>
            <a:endParaRPr lang="en-US" altLang="zh-CN" dirty="0" smtClean="0"/>
          </a:p>
          <a:p>
            <a:r>
              <a:rPr lang="zh-CN" altLang="en-US" dirty="0" smtClean="0"/>
              <a:t>         </a:t>
            </a:r>
            <a:r>
              <a:rPr lang="zh-CN" altLang="en-US" dirty="0" smtClean="0">
                <a:solidFill>
                  <a:srgbClr val="089DA3"/>
                </a:solidFill>
              </a:rPr>
              <a:t>代理人签字</a:t>
            </a:r>
            <a:r>
              <a:rPr lang="zh-CN" altLang="en-US" dirty="0" smtClean="0"/>
              <a:t>一项为必填。</a:t>
            </a:r>
            <a:endParaRPr lang="en-US" altLang="zh-CN" dirty="0" smtClean="0"/>
          </a:p>
          <a:p>
            <a:endParaRPr lang="en-US" altLang="zh-CN" dirty="0" smtClean="0"/>
          </a:p>
          <a:p>
            <a:endParaRPr lang="en-US" altLang="zh-CN" dirty="0" smtClean="0"/>
          </a:p>
          <a:p>
            <a:r>
              <a:rPr lang="zh-CN" altLang="en-US" dirty="0" smtClean="0"/>
              <a:t>         商标代理委托书中</a:t>
            </a:r>
            <a:r>
              <a:rPr lang="zh-CN" altLang="en-US" dirty="0" smtClean="0">
                <a:solidFill>
                  <a:srgbClr val="089DA3"/>
                </a:solidFill>
              </a:rPr>
              <a:t>委托人章戳（签字）</a:t>
            </a:r>
            <a:r>
              <a:rPr lang="zh-CN" altLang="en-US" dirty="0" smtClean="0"/>
              <a:t>必须填写。</a:t>
            </a:r>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8621" y="28362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文本框 8"/>
          <p:cNvSpPr txBox="1"/>
          <p:nvPr/>
        </p:nvSpPr>
        <p:spPr>
          <a:xfrm>
            <a:off x="1252461" y="641388"/>
            <a:ext cx="3766580" cy="284693"/>
          </a:xfrm>
          <a:prstGeom prst="snip1Rect">
            <a:avLst>
              <a:gd name="adj" fmla="val 0"/>
            </a:avLst>
          </a:prstGeom>
          <a:noFill/>
          <a:ln w="28575">
            <a:noFill/>
          </a:ln>
        </p:spPr>
        <p:txBody>
          <a:bodyPr wrap="square" lIns="68580" tIns="34290" rIns="68580" bIns="34290" rtlCol="0">
            <a:spAutoFit/>
          </a:bodyPr>
          <a:lstStyle/>
          <a:p>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Group 68"/>
          <p:cNvGrpSpPr/>
          <p:nvPr/>
        </p:nvGrpSpPr>
        <p:grpSpPr>
          <a:xfrm>
            <a:off x="1095669" y="1887783"/>
            <a:ext cx="210706" cy="182441"/>
            <a:chOff x="9322422" y="1072507"/>
            <a:chExt cx="216149" cy="187154"/>
          </a:xfrm>
          <a:solidFill>
            <a:schemeClr val="bg1"/>
          </a:solidFill>
        </p:grpSpPr>
        <p:sp>
          <p:nvSpPr>
            <p:cNvPr id="26"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6" name="矩形 35"/>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38" name="文本框 33"/>
          <p:cNvSpPr txBox="1"/>
          <p:nvPr/>
        </p:nvSpPr>
        <p:spPr>
          <a:xfrm>
            <a:off x="712341" y="558419"/>
            <a:ext cx="596609" cy="438582"/>
          </a:xfrm>
          <a:prstGeom prst="rect">
            <a:avLst/>
          </a:prstGeom>
          <a:noFill/>
        </p:spPr>
        <p:txBody>
          <a:bodyPr wrap="square" lIns="68580" tIns="34290" rIns="68580" bIns="34290" rtlCol="0">
            <a:spAutoFit/>
          </a:bodyPr>
          <a:lstStyle/>
          <a:p>
            <a:pPr algn="ctr"/>
            <a:r>
              <a:rPr lang="en-US" altLang="zh-CN" sz="2400" dirty="0" smtClean="0">
                <a:solidFill>
                  <a:schemeClr val="bg1"/>
                </a:solidFill>
              </a:rPr>
              <a:t>0</a:t>
            </a:r>
            <a:endParaRPr lang="zh-CN" altLang="en-US" sz="2400" dirty="0">
              <a:solidFill>
                <a:schemeClr val="bg1"/>
              </a:solidFill>
            </a:endParaRPr>
          </a:p>
        </p:txBody>
      </p:sp>
      <p:grpSp>
        <p:nvGrpSpPr>
          <p:cNvPr id="4" name="Group 68"/>
          <p:cNvGrpSpPr/>
          <p:nvPr/>
        </p:nvGrpSpPr>
        <p:grpSpPr>
          <a:xfrm>
            <a:off x="1095669" y="1887783"/>
            <a:ext cx="210706" cy="182441"/>
            <a:chOff x="9322422" y="1072507"/>
            <a:chExt cx="216149" cy="187154"/>
          </a:xfrm>
          <a:solidFill>
            <a:schemeClr val="bg1"/>
          </a:solidFill>
        </p:grpSpPr>
        <p:sp>
          <p:nvSpPr>
            <p:cNvPr id="45"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5" name="矩形 54"/>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56" name="六边形 55"/>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任意多边形 57"/>
          <p:cNvSpPr/>
          <p:nvPr/>
        </p:nvSpPr>
        <p:spPr>
          <a:xfrm>
            <a:off x="1225491" y="527959"/>
            <a:ext cx="420376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矩形 58"/>
          <p:cNvSpPr/>
          <p:nvPr/>
        </p:nvSpPr>
        <p:spPr>
          <a:xfrm>
            <a:off x="1435084" y="405653"/>
            <a:ext cx="4065605"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3664745" y="1650206"/>
            <a:ext cx="2085974" cy="571500"/>
          </a:xfrm>
          <a:prstGeom prst="rect">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5" name="TextBox 24"/>
          <p:cNvSpPr txBox="1"/>
          <p:nvPr/>
        </p:nvSpPr>
        <p:spPr>
          <a:xfrm>
            <a:off x="4300539" y="1793082"/>
            <a:ext cx="1185863" cy="284693"/>
          </a:xfrm>
          <a:prstGeom prst="rect">
            <a:avLst/>
          </a:prstGeom>
          <a:noFill/>
        </p:spPr>
        <p:txBody>
          <a:bodyPr wrap="square" lIns="68580" tIns="34290" rIns="68580" bIns="34290" rtlCol="0">
            <a:spAutoFit/>
          </a:bodyPr>
          <a:lstStyle/>
          <a:p>
            <a:r>
              <a:rPr lang="zh-CN" altLang="en-US" dirty="0" smtClean="0">
                <a:solidFill>
                  <a:schemeClr val="bg1"/>
                </a:solidFill>
              </a:rPr>
              <a:t>撤销理由</a:t>
            </a:r>
            <a:endParaRPr lang="zh-CN" altLang="en-US" dirty="0">
              <a:solidFill>
                <a:schemeClr val="bg1"/>
              </a:solidFill>
            </a:endParaRPr>
          </a:p>
        </p:txBody>
      </p:sp>
      <p:cxnSp>
        <p:nvCxnSpPr>
          <p:cNvPr id="30" name="直接箭头连接符 29"/>
          <p:cNvCxnSpPr/>
          <p:nvPr/>
        </p:nvCxnSpPr>
        <p:spPr>
          <a:xfrm rot="16200000" flipH="1">
            <a:off x="4394006" y="2715222"/>
            <a:ext cx="706637" cy="6544"/>
          </a:xfrm>
          <a:prstGeom prst="straightConnector1">
            <a:avLst/>
          </a:prstGeom>
          <a:ln w="38100">
            <a:solidFill>
              <a:srgbClr val="089DA3"/>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2221706" y="2371726"/>
            <a:ext cx="5086350" cy="1191"/>
          </a:xfrm>
          <a:prstGeom prst="line">
            <a:avLst/>
          </a:prstGeom>
          <a:ln w="38100">
            <a:solidFill>
              <a:srgbClr val="089DA3"/>
            </a:solidFill>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rot="5400000">
            <a:off x="1889523" y="2703911"/>
            <a:ext cx="685800" cy="7145"/>
          </a:xfrm>
          <a:prstGeom prst="straightConnector1">
            <a:avLst/>
          </a:prstGeom>
          <a:ln w="38100">
            <a:solidFill>
              <a:srgbClr val="089DA3"/>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rot="5400000">
            <a:off x="6940157" y="2718198"/>
            <a:ext cx="728660" cy="7145"/>
          </a:xfrm>
          <a:prstGeom prst="straightConnector1">
            <a:avLst/>
          </a:prstGeom>
          <a:ln w="38100">
            <a:solidFill>
              <a:srgbClr val="089DA3"/>
            </a:solidFill>
            <a:tailEnd type="arrow"/>
          </a:ln>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1378746" y="3036095"/>
            <a:ext cx="1685925" cy="671513"/>
          </a:xfrm>
          <a:prstGeom prst="rect">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2" name="矩形 71"/>
          <p:cNvSpPr/>
          <p:nvPr/>
        </p:nvSpPr>
        <p:spPr>
          <a:xfrm>
            <a:off x="3829051" y="3057526"/>
            <a:ext cx="1685925" cy="671513"/>
          </a:xfrm>
          <a:prstGeom prst="rect">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3" name="矩形 72"/>
          <p:cNvSpPr/>
          <p:nvPr/>
        </p:nvSpPr>
        <p:spPr>
          <a:xfrm>
            <a:off x="6336508" y="3064670"/>
            <a:ext cx="1685925" cy="671513"/>
          </a:xfrm>
          <a:prstGeom prst="rect">
            <a:avLst/>
          </a:prstGeom>
          <a:solidFill>
            <a:srgbClr val="089DA3"/>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6" name="TextBox 75"/>
          <p:cNvSpPr txBox="1"/>
          <p:nvPr/>
        </p:nvSpPr>
        <p:spPr>
          <a:xfrm>
            <a:off x="1907383" y="3228976"/>
            <a:ext cx="785813" cy="284693"/>
          </a:xfrm>
          <a:prstGeom prst="rect">
            <a:avLst/>
          </a:prstGeom>
          <a:noFill/>
        </p:spPr>
        <p:txBody>
          <a:bodyPr wrap="square" lIns="68580" tIns="34290" rIns="68580" bIns="34290" rtlCol="0">
            <a:spAutoFit/>
          </a:bodyPr>
          <a:lstStyle/>
          <a:p>
            <a:r>
              <a:rPr lang="zh-CN" altLang="en-US" b="1" dirty="0" smtClean="0">
                <a:solidFill>
                  <a:schemeClr val="bg1"/>
                </a:solidFill>
              </a:rPr>
              <a:t>理由书</a:t>
            </a:r>
            <a:endParaRPr lang="zh-CN" altLang="en-US" b="1" dirty="0">
              <a:solidFill>
                <a:schemeClr val="bg1"/>
              </a:solidFill>
            </a:endParaRPr>
          </a:p>
        </p:txBody>
      </p:sp>
      <p:sp>
        <p:nvSpPr>
          <p:cNvPr id="77" name="TextBox 76"/>
          <p:cNvSpPr txBox="1"/>
          <p:nvPr/>
        </p:nvSpPr>
        <p:spPr>
          <a:xfrm>
            <a:off x="4286253" y="3236120"/>
            <a:ext cx="1335881" cy="284693"/>
          </a:xfrm>
          <a:prstGeom prst="rect">
            <a:avLst/>
          </a:prstGeom>
          <a:noFill/>
        </p:spPr>
        <p:txBody>
          <a:bodyPr wrap="square" lIns="68580" tIns="34290" rIns="68580" bIns="34290" rtlCol="0">
            <a:spAutoFit/>
          </a:bodyPr>
          <a:lstStyle/>
          <a:p>
            <a:r>
              <a:rPr lang="zh-CN" altLang="en-US" dirty="0" smtClean="0">
                <a:solidFill>
                  <a:schemeClr val="bg1"/>
                </a:solidFill>
              </a:rPr>
              <a:t>证据材料</a:t>
            </a:r>
            <a:endParaRPr lang="zh-CN" altLang="en-US" dirty="0">
              <a:solidFill>
                <a:schemeClr val="bg1"/>
              </a:solidFill>
            </a:endParaRPr>
          </a:p>
        </p:txBody>
      </p:sp>
      <p:sp>
        <p:nvSpPr>
          <p:cNvPr id="78" name="TextBox 77"/>
          <p:cNvSpPr txBox="1"/>
          <p:nvPr/>
        </p:nvSpPr>
        <p:spPr>
          <a:xfrm>
            <a:off x="6800851" y="3250407"/>
            <a:ext cx="1250156" cy="284693"/>
          </a:xfrm>
          <a:prstGeom prst="rect">
            <a:avLst/>
          </a:prstGeom>
          <a:noFill/>
        </p:spPr>
        <p:txBody>
          <a:bodyPr wrap="square" lIns="68580" tIns="34290" rIns="68580" bIns="34290" rtlCol="0">
            <a:spAutoFit/>
          </a:bodyPr>
          <a:lstStyle/>
          <a:p>
            <a:r>
              <a:rPr lang="zh-CN" altLang="en-US" dirty="0" smtClean="0">
                <a:solidFill>
                  <a:schemeClr val="bg1"/>
                </a:solidFill>
              </a:rPr>
              <a:t>证据目录</a:t>
            </a:r>
            <a:endParaRPr lang="zh-CN" altLang="en-US"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1465" y="2621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9" name="文本框 8"/>
          <p:cNvSpPr txBox="1"/>
          <p:nvPr/>
        </p:nvSpPr>
        <p:spPr>
          <a:xfrm>
            <a:off x="1252461" y="641388"/>
            <a:ext cx="3766580" cy="284693"/>
          </a:xfrm>
          <a:prstGeom prst="snip1Rect">
            <a:avLst>
              <a:gd name="adj" fmla="val 0"/>
            </a:avLst>
          </a:prstGeom>
          <a:noFill/>
          <a:ln w="28575">
            <a:noFill/>
          </a:ln>
        </p:spPr>
        <p:txBody>
          <a:bodyPr wrap="square" lIns="68580" tIns="34290" rIns="68580" bIns="34290" rtlCol="0">
            <a:spAutoFit/>
          </a:bodyPr>
          <a:lstStyle/>
          <a:p>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3" name="Group 68"/>
          <p:cNvGrpSpPr/>
          <p:nvPr/>
        </p:nvGrpSpPr>
        <p:grpSpPr>
          <a:xfrm>
            <a:off x="1095669" y="1887783"/>
            <a:ext cx="210706" cy="182441"/>
            <a:chOff x="9322422" y="1072507"/>
            <a:chExt cx="216149" cy="187154"/>
          </a:xfrm>
          <a:solidFill>
            <a:schemeClr val="bg1"/>
          </a:solidFill>
        </p:grpSpPr>
        <p:sp>
          <p:nvSpPr>
            <p:cNvPr id="26"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7"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6" name="矩形 35"/>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38" name="文本框 33"/>
          <p:cNvSpPr txBox="1"/>
          <p:nvPr/>
        </p:nvSpPr>
        <p:spPr>
          <a:xfrm>
            <a:off x="712341" y="558419"/>
            <a:ext cx="596609" cy="438582"/>
          </a:xfrm>
          <a:prstGeom prst="rect">
            <a:avLst/>
          </a:prstGeom>
          <a:noFill/>
        </p:spPr>
        <p:txBody>
          <a:bodyPr wrap="square" lIns="68580" tIns="34290" rIns="68580" bIns="34290" rtlCol="0">
            <a:spAutoFit/>
          </a:bodyPr>
          <a:lstStyle/>
          <a:p>
            <a:pPr algn="ctr"/>
            <a:r>
              <a:rPr lang="en-US" altLang="zh-CN" sz="2400" dirty="0" smtClean="0">
                <a:solidFill>
                  <a:schemeClr val="bg1"/>
                </a:solidFill>
              </a:rPr>
              <a:t>0</a:t>
            </a:r>
            <a:endParaRPr lang="zh-CN" altLang="en-US" sz="2400" dirty="0">
              <a:solidFill>
                <a:schemeClr val="bg1"/>
              </a:solidFill>
            </a:endParaRPr>
          </a:p>
        </p:txBody>
      </p:sp>
      <p:grpSp>
        <p:nvGrpSpPr>
          <p:cNvPr id="4" name="Group 68"/>
          <p:cNvGrpSpPr/>
          <p:nvPr/>
        </p:nvGrpSpPr>
        <p:grpSpPr>
          <a:xfrm>
            <a:off x="1095669" y="1887783"/>
            <a:ext cx="210706" cy="182441"/>
            <a:chOff x="9322422" y="1072507"/>
            <a:chExt cx="216149" cy="187154"/>
          </a:xfrm>
          <a:solidFill>
            <a:schemeClr val="bg1"/>
          </a:solidFill>
        </p:grpSpPr>
        <p:sp>
          <p:nvSpPr>
            <p:cNvPr id="45" name="Freeform 22"/>
            <p:cNvSpPr/>
            <p:nvPr/>
          </p:nvSpPr>
          <p:spPr bwMode="auto">
            <a:xfrm>
              <a:off x="9467400" y="1081293"/>
              <a:ext cx="36024" cy="43054"/>
            </a:xfrm>
            <a:custGeom>
              <a:avLst/>
              <a:gdLst>
                <a:gd name="T0" fmla="*/ 41 w 41"/>
                <a:gd name="T1" fmla="*/ 0 h 49"/>
                <a:gd name="T2" fmla="*/ 0 w 41"/>
                <a:gd name="T3" fmla="*/ 0 h 49"/>
                <a:gd name="T4" fmla="*/ 0 w 41"/>
                <a:gd name="T5" fmla="*/ 16 h 49"/>
                <a:gd name="T6" fmla="*/ 41 w 41"/>
                <a:gd name="T7" fmla="*/ 49 h 49"/>
                <a:gd name="T8" fmla="*/ 41 w 41"/>
                <a:gd name="T9" fmla="*/ 0 h 49"/>
              </a:gdLst>
              <a:ahLst/>
              <a:cxnLst>
                <a:cxn ang="0">
                  <a:pos x="T0" y="T1"/>
                </a:cxn>
                <a:cxn ang="0">
                  <a:pos x="T2" y="T3"/>
                </a:cxn>
                <a:cxn ang="0">
                  <a:pos x="T4" y="T5"/>
                </a:cxn>
                <a:cxn ang="0">
                  <a:pos x="T6" y="T7"/>
                </a:cxn>
                <a:cxn ang="0">
                  <a:pos x="T8" y="T9"/>
                </a:cxn>
              </a:cxnLst>
              <a:rect l="0" t="0" r="r" b="b"/>
              <a:pathLst>
                <a:path w="41" h="49">
                  <a:moveTo>
                    <a:pt x="41" y="0"/>
                  </a:moveTo>
                  <a:lnTo>
                    <a:pt x="0" y="0"/>
                  </a:lnTo>
                  <a:lnTo>
                    <a:pt x="0" y="16"/>
                  </a:lnTo>
                  <a:lnTo>
                    <a:pt x="41" y="49"/>
                  </a:lnTo>
                  <a:lnTo>
                    <a:pt x="41"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6" name="Freeform 23"/>
            <p:cNvSpPr/>
            <p:nvPr/>
          </p:nvSpPr>
          <p:spPr bwMode="auto">
            <a:xfrm>
              <a:off x="9357568" y="1118197"/>
              <a:ext cx="145857" cy="141464"/>
            </a:xfrm>
            <a:custGeom>
              <a:avLst/>
              <a:gdLst>
                <a:gd name="T0" fmla="*/ 166 w 166"/>
                <a:gd name="T1" fmla="*/ 85 h 161"/>
                <a:gd name="T2" fmla="*/ 166 w 166"/>
                <a:gd name="T3" fmla="*/ 69 h 161"/>
                <a:gd name="T4" fmla="*/ 125 w 166"/>
                <a:gd name="T5" fmla="*/ 36 h 161"/>
                <a:gd name="T6" fmla="*/ 83 w 166"/>
                <a:gd name="T7" fmla="*/ 0 h 161"/>
                <a:gd name="T8" fmla="*/ 0 w 166"/>
                <a:gd name="T9" fmla="*/ 69 h 161"/>
                <a:gd name="T10" fmla="*/ 0 w 166"/>
                <a:gd name="T11" fmla="*/ 161 h 161"/>
                <a:gd name="T12" fmla="*/ 52 w 166"/>
                <a:gd name="T13" fmla="*/ 161 h 161"/>
                <a:gd name="T14" fmla="*/ 52 w 166"/>
                <a:gd name="T15" fmla="*/ 69 h 161"/>
                <a:gd name="T16" fmla="*/ 114 w 166"/>
                <a:gd name="T17" fmla="*/ 69 h 161"/>
                <a:gd name="T18" fmla="*/ 114 w 166"/>
                <a:gd name="T19" fmla="*/ 161 h 161"/>
                <a:gd name="T20" fmla="*/ 166 w 166"/>
                <a:gd name="T21" fmla="*/ 161 h 161"/>
                <a:gd name="T22" fmla="*/ 166 w 166"/>
                <a:gd name="T23" fmla="*/ 8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6" h="161">
                  <a:moveTo>
                    <a:pt x="166" y="85"/>
                  </a:moveTo>
                  <a:lnTo>
                    <a:pt x="166" y="69"/>
                  </a:lnTo>
                  <a:lnTo>
                    <a:pt x="125" y="36"/>
                  </a:lnTo>
                  <a:lnTo>
                    <a:pt x="83" y="0"/>
                  </a:lnTo>
                  <a:lnTo>
                    <a:pt x="0" y="69"/>
                  </a:lnTo>
                  <a:lnTo>
                    <a:pt x="0" y="161"/>
                  </a:lnTo>
                  <a:lnTo>
                    <a:pt x="52" y="161"/>
                  </a:lnTo>
                  <a:lnTo>
                    <a:pt x="52" y="69"/>
                  </a:lnTo>
                  <a:lnTo>
                    <a:pt x="114" y="69"/>
                  </a:lnTo>
                  <a:lnTo>
                    <a:pt x="114" y="161"/>
                  </a:lnTo>
                  <a:lnTo>
                    <a:pt x="166" y="161"/>
                  </a:lnTo>
                  <a:lnTo>
                    <a:pt x="166" y="8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sp>
          <p:nvSpPr>
            <p:cNvPr id="47" name="Freeform 24"/>
            <p:cNvSpPr/>
            <p:nvPr/>
          </p:nvSpPr>
          <p:spPr bwMode="auto">
            <a:xfrm>
              <a:off x="9322422" y="1072507"/>
              <a:ext cx="216149" cy="109832"/>
            </a:xfrm>
            <a:custGeom>
              <a:avLst/>
              <a:gdLst>
                <a:gd name="T0" fmla="*/ 40 w 246"/>
                <a:gd name="T1" fmla="*/ 111 h 125"/>
                <a:gd name="T2" fmla="*/ 123 w 246"/>
                <a:gd name="T3" fmla="*/ 45 h 125"/>
                <a:gd name="T4" fmla="*/ 165 w 246"/>
                <a:gd name="T5" fmla="*/ 78 h 125"/>
                <a:gd name="T6" fmla="*/ 206 w 246"/>
                <a:gd name="T7" fmla="*/ 111 h 125"/>
                <a:gd name="T8" fmla="*/ 224 w 246"/>
                <a:gd name="T9" fmla="*/ 125 h 125"/>
                <a:gd name="T10" fmla="*/ 246 w 246"/>
                <a:gd name="T11" fmla="*/ 102 h 125"/>
                <a:gd name="T12" fmla="*/ 206 w 246"/>
                <a:gd name="T13" fmla="*/ 69 h 125"/>
                <a:gd name="T14" fmla="*/ 165 w 246"/>
                <a:gd name="T15" fmla="*/ 36 h 125"/>
                <a:gd name="T16" fmla="*/ 123 w 246"/>
                <a:gd name="T17" fmla="*/ 0 h 125"/>
                <a:gd name="T18" fmla="*/ 0 w 246"/>
                <a:gd name="T19" fmla="*/ 102 h 125"/>
                <a:gd name="T20" fmla="*/ 21 w 246"/>
                <a:gd name="T21" fmla="*/ 125 h 125"/>
                <a:gd name="T22" fmla="*/ 40 w 246"/>
                <a:gd name="T23" fmla="*/ 11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25">
                  <a:moveTo>
                    <a:pt x="40" y="111"/>
                  </a:moveTo>
                  <a:lnTo>
                    <a:pt x="123" y="45"/>
                  </a:lnTo>
                  <a:lnTo>
                    <a:pt x="165" y="78"/>
                  </a:lnTo>
                  <a:lnTo>
                    <a:pt x="206" y="111"/>
                  </a:lnTo>
                  <a:lnTo>
                    <a:pt x="224" y="125"/>
                  </a:lnTo>
                  <a:lnTo>
                    <a:pt x="246" y="102"/>
                  </a:lnTo>
                  <a:lnTo>
                    <a:pt x="206" y="69"/>
                  </a:lnTo>
                  <a:lnTo>
                    <a:pt x="165" y="36"/>
                  </a:lnTo>
                  <a:lnTo>
                    <a:pt x="123" y="0"/>
                  </a:lnTo>
                  <a:lnTo>
                    <a:pt x="0" y="102"/>
                  </a:lnTo>
                  <a:lnTo>
                    <a:pt x="21" y="125"/>
                  </a:lnTo>
                  <a:lnTo>
                    <a:pt x="40" y="1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55" name="矩形 54"/>
          <p:cNvSpPr/>
          <p:nvPr/>
        </p:nvSpPr>
        <p:spPr>
          <a:xfrm>
            <a:off x="1269984" y="380254"/>
            <a:ext cx="2984519"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启示</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56" name="六边形 55"/>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任意多边形 57"/>
          <p:cNvSpPr/>
          <p:nvPr/>
        </p:nvSpPr>
        <p:spPr>
          <a:xfrm>
            <a:off x="1225488" y="527959"/>
            <a:ext cx="4235512"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9" name="矩形 58"/>
          <p:cNvSpPr/>
          <p:nvPr/>
        </p:nvSpPr>
        <p:spPr>
          <a:xfrm>
            <a:off x="1435083" y="405653"/>
            <a:ext cx="410846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pic>
        <p:nvPicPr>
          <p:cNvPr id="7170" name="Picture 2"/>
          <p:cNvPicPr>
            <a:picLocks noChangeAspect="1" noChangeArrowheads="1"/>
          </p:cNvPicPr>
          <p:nvPr/>
        </p:nvPicPr>
        <p:blipFill>
          <a:blip r:embed="rId2"/>
          <a:srcRect/>
          <a:stretch>
            <a:fillRect/>
          </a:stretch>
        </p:blipFill>
        <p:spPr bwMode="auto">
          <a:xfrm>
            <a:off x="4983710" y="1114425"/>
            <a:ext cx="3488778" cy="1607344"/>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5007771" y="2890415"/>
            <a:ext cx="3471863" cy="1678014"/>
          </a:xfrm>
          <a:prstGeom prst="rect">
            <a:avLst/>
          </a:prstGeom>
          <a:noFill/>
          <a:ln w="9525">
            <a:noFill/>
            <a:miter lim="800000"/>
            <a:headEnd/>
            <a:tailEnd/>
          </a:ln>
          <a:effectLst/>
        </p:spPr>
      </p:pic>
      <p:sp>
        <p:nvSpPr>
          <p:cNvPr id="32" name="TextBox 31"/>
          <p:cNvSpPr txBox="1"/>
          <p:nvPr/>
        </p:nvSpPr>
        <p:spPr>
          <a:xfrm>
            <a:off x="1021557" y="1335882"/>
            <a:ext cx="3378994" cy="2223686"/>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电子申请时，提交材料总量大小不得超过</a:t>
            </a:r>
            <a:r>
              <a:rPr lang="en-US" altLang="zh-CN" dirty="0" smtClean="0">
                <a:latin typeface="微软雅黑" pitchFamily="34" charset="-122"/>
                <a:ea typeface="微软雅黑" pitchFamily="34" charset="-122"/>
              </a:rPr>
              <a:t>50M</a:t>
            </a:r>
            <a:r>
              <a:rPr lang="zh-CN" altLang="en-US" dirty="0" smtClean="0">
                <a:latin typeface="微软雅黑" pitchFamily="34" charset="-122"/>
                <a:ea typeface="微软雅黑" pitchFamily="34" charset="-122"/>
              </a:rPr>
              <a:t>，补充材料总量大小不得超过</a:t>
            </a:r>
            <a:r>
              <a:rPr lang="en-US" altLang="zh-CN" dirty="0" smtClean="0">
                <a:latin typeface="微软雅黑" pitchFamily="34" charset="-122"/>
                <a:ea typeface="微软雅黑" pitchFamily="34" charset="-122"/>
              </a:rPr>
              <a:t>50M</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文件具体格式及容量要求填写时均有说明。（见右图）</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zh-CN" dirty="0" smtClean="0">
                <a:solidFill>
                  <a:srgbClr val="067A80"/>
                </a:solidFill>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申请材料容量超过限制且确实需要提交的，仍然可以选择纸质件申请方式。</a:t>
            </a:r>
            <a:endParaRPr lang="zh-CN" altLang="en-US" dirty="0">
              <a:solidFill>
                <a:srgbClr val="067A8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13"/>
          <p:cNvGrpSpPr/>
          <p:nvPr/>
        </p:nvGrpSpPr>
        <p:grpSpPr>
          <a:xfrm>
            <a:off x="769503" y="2070699"/>
            <a:ext cx="1743259" cy="697304"/>
            <a:chOff x="10211" y="56252"/>
            <a:chExt cx="2324345" cy="929738"/>
          </a:xfrm>
        </p:grpSpPr>
        <p:sp>
          <p:nvSpPr>
            <p:cNvPr id="18" name="流程图: 准备 17"/>
            <p:cNvSpPr/>
            <p:nvPr/>
          </p:nvSpPr>
          <p:spPr>
            <a:xfrm>
              <a:off x="10211" y="56252"/>
              <a:ext cx="2324345" cy="929738"/>
            </a:xfrm>
            <a:prstGeom prst="flowChartPreparation">
              <a:avLst/>
            </a:prstGeom>
            <a:solidFill>
              <a:srgbClr val="067A8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流程图: 准备 4"/>
            <p:cNvSpPr/>
            <p:nvPr/>
          </p:nvSpPr>
          <p:spPr>
            <a:xfrm>
              <a:off x="475080" y="56252"/>
              <a:ext cx="1394607" cy="92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470" tIns="38735" rIns="0" bIns="38735" numCol="1" spcCol="1270" anchor="ctr" anchorCtr="0">
              <a:noAutofit/>
            </a:bodyPr>
            <a:lstStyle/>
            <a:p>
              <a:pPr algn="ctr" defTabSz="2033588">
                <a:lnSpc>
                  <a:spcPct val="90000"/>
                </a:lnSpc>
                <a:spcBef>
                  <a:spcPct val="0"/>
                </a:spcBef>
                <a:spcAft>
                  <a:spcPct val="35000"/>
                </a:spcAft>
              </a:pPr>
              <a:endParaRPr lang="id-ID" sz="4600" dirty="0"/>
            </a:p>
          </p:txBody>
        </p:sp>
      </p:grpSp>
      <p:grpSp>
        <p:nvGrpSpPr>
          <p:cNvPr id="4" name="组合 14"/>
          <p:cNvGrpSpPr/>
          <p:nvPr/>
        </p:nvGrpSpPr>
        <p:grpSpPr>
          <a:xfrm>
            <a:off x="2336214" y="2186836"/>
            <a:ext cx="2207211" cy="470342"/>
            <a:chOff x="2127737" y="211101"/>
            <a:chExt cx="2197405" cy="627123"/>
          </a:xfrm>
        </p:grpSpPr>
        <p:sp>
          <p:nvSpPr>
            <p:cNvPr id="16" name="燕尾形 15"/>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7"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21" name="文本框 15"/>
          <p:cNvSpPr txBox="1"/>
          <p:nvPr/>
        </p:nvSpPr>
        <p:spPr>
          <a:xfrm>
            <a:off x="2650330" y="2277261"/>
            <a:ext cx="1616869" cy="284693"/>
          </a:xfrm>
          <a:prstGeom prst="rect">
            <a:avLst/>
          </a:prstGeom>
          <a:noFill/>
        </p:spPr>
        <p:txBody>
          <a:bodyPr wrap="square" lIns="68580" tIns="34290" rIns="68580" bIns="34290" rtlCol="0">
            <a:spAutoFit/>
          </a:bodyPr>
          <a:lstStyle/>
          <a:p>
            <a:pPr algn="ctr"/>
            <a:r>
              <a:rPr lang="zh-CN" altLang="en-US" b="1" dirty="0" smtClean="0">
                <a:solidFill>
                  <a:schemeClr val="bg1"/>
                </a:solidFill>
              </a:rPr>
              <a:t>撤销三年申请管理</a:t>
            </a:r>
            <a:endParaRPr lang="zh-CN" altLang="en-US" b="1" dirty="0">
              <a:solidFill>
                <a:schemeClr val="bg1"/>
              </a:solidFill>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88" y="527959"/>
            <a:ext cx="4165662"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2" y="412002"/>
            <a:ext cx="4103706"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grpSp>
        <p:nvGrpSpPr>
          <p:cNvPr id="5" name="组合 14"/>
          <p:cNvGrpSpPr/>
          <p:nvPr/>
        </p:nvGrpSpPr>
        <p:grpSpPr>
          <a:xfrm>
            <a:off x="4371976" y="2186836"/>
            <a:ext cx="1521618" cy="470342"/>
            <a:chOff x="2127737" y="211101"/>
            <a:chExt cx="2197405" cy="627123"/>
          </a:xfrm>
        </p:grpSpPr>
        <p:sp>
          <p:nvSpPr>
            <p:cNvPr id="23" name="燕尾形 22"/>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4"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grpSp>
        <p:nvGrpSpPr>
          <p:cNvPr id="6" name="组合 14"/>
          <p:cNvGrpSpPr/>
          <p:nvPr/>
        </p:nvGrpSpPr>
        <p:grpSpPr>
          <a:xfrm>
            <a:off x="5736433" y="2186836"/>
            <a:ext cx="2421731" cy="470342"/>
            <a:chOff x="2127737" y="211101"/>
            <a:chExt cx="2197405" cy="627123"/>
          </a:xfrm>
        </p:grpSpPr>
        <p:sp>
          <p:nvSpPr>
            <p:cNvPr id="30" name="燕尾形 29"/>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2"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39" name="TextBox 38"/>
          <p:cNvSpPr txBox="1"/>
          <p:nvPr/>
        </p:nvSpPr>
        <p:spPr>
          <a:xfrm>
            <a:off x="1121569"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撤三管理</a:t>
            </a:r>
            <a:endParaRPr lang="zh-CN" altLang="en-US" sz="1800" b="1" dirty="0">
              <a:solidFill>
                <a:schemeClr val="bg1"/>
              </a:solidFill>
            </a:endParaRPr>
          </a:p>
        </p:txBody>
      </p:sp>
      <p:sp>
        <p:nvSpPr>
          <p:cNvPr id="28" name="TextBox 27"/>
          <p:cNvSpPr txBox="1"/>
          <p:nvPr/>
        </p:nvSpPr>
        <p:spPr>
          <a:xfrm>
            <a:off x="4743451" y="2286001"/>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回文管理</a:t>
            </a:r>
            <a:endParaRPr lang="zh-CN" altLang="en-US" b="1" dirty="0">
              <a:solidFill>
                <a:schemeClr val="bg1"/>
              </a:solidFill>
            </a:endParaRPr>
          </a:p>
        </p:txBody>
      </p:sp>
      <p:sp>
        <p:nvSpPr>
          <p:cNvPr id="34" name="TextBox 33"/>
          <p:cNvSpPr txBox="1"/>
          <p:nvPr/>
        </p:nvSpPr>
        <p:spPr>
          <a:xfrm>
            <a:off x="6057899" y="2278857"/>
            <a:ext cx="1990725" cy="284693"/>
          </a:xfrm>
          <a:prstGeom prst="rect">
            <a:avLst/>
          </a:prstGeom>
          <a:noFill/>
        </p:spPr>
        <p:txBody>
          <a:bodyPr wrap="square" lIns="68580" tIns="34290" rIns="68580" bIns="34290" rtlCol="0">
            <a:spAutoFit/>
          </a:bodyPr>
          <a:lstStyle/>
          <a:p>
            <a:r>
              <a:rPr lang="zh-CN" altLang="en-US" b="1" dirty="0" smtClean="0">
                <a:solidFill>
                  <a:schemeClr val="bg1"/>
                </a:solidFill>
              </a:rPr>
              <a:t>撤销三年变更双方代理</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2822295" y="2317692"/>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sp>
        <p:nvSpPr>
          <p:cNvPr id="11" name="Freeform 5"/>
          <p:cNvSpPr/>
          <p:nvPr/>
        </p:nvSpPr>
        <p:spPr bwMode="auto">
          <a:xfrm rot="6735232">
            <a:off x="4313194" y="1971565"/>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sp>
        <p:nvSpPr>
          <p:cNvPr id="12" name="Freeform 5"/>
          <p:cNvSpPr/>
          <p:nvPr/>
        </p:nvSpPr>
        <p:spPr bwMode="auto">
          <a:xfrm>
            <a:off x="3800271" y="3291969"/>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sp>
        <p:nvSpPr>
          <p:cNvPr id="13" name="Freeform 7"/>
          <p:cNvSpPr/>
          <p:nvPr/>
        </p:nvSpPr>
        <p:spPr bwMode="auto">
          <a:xfrm rot="5400000">
            <a:off x="2822296" y="3292307"/>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cxnSp>
        <p:nvCxnSpPr>
          <p:cNvPr id="14" name="Straight Connector 12"/>
          <p:cNvCxnSpPr/>
          <p:nvPr/>
        </p:nvCxnSpPr>
        <p:spPr>
          <a:xfrm>
            <a:off x="5462382" y="1817954"/>
            <a:ext cx="1482454" cy="0"/>
          </a:xfrm>
          <a:prstGeom prst="line">
            <a:avLst/>
          </a:prstGeom>
          <a:ln w="19050">
            <a:solidFill>
              <a:srgbClr val="089DA3"/>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utoShape 82"/>
          <p:cNvSpPr>
            <a:spLocks noChangeAspect="1"/>
          </p:cNvSpPr>
          <p:nvPr/>
        </p:nvSpPr>
        <p:spPr bwMode="auto">
          <a:xfrm>
            <a:off x="1553900" y="3482340"/>
            <a:ext cx="389152" cy="389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89DA3"/>
          </a:solidFill>
          <a:ln>
            <a:noFill/>
          </a:ln>
          <a:effectLst/>
        </p:spPr>
        <p:txBody>
          <a:bodyPr lIns="38092" tIns="38092" rIns="38092" bIns="38092" anchor="ctr"/>
          <a:lstStyle/>
          <a:p>
            <a:pPr defTabSz="342424">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AutoShape 19"/>
          <p:cNvSpPr>
            <a:spLocks noChangeAspect="1"/>
          </p:cNvSpPr>
          <p:nvPr/>
        </p:nvSpPr>
        <p:spPr bwMode="auto">
          <a:xfrm>
            <a:off x="6355936" y="3410302"/>
            <a:ext cx="357107" cy="3572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89DA3"/>
          </a:solidFill>
          <a:ln>
            <a:noFill/>
          </a:ln>
          <a:effectLst/>
        </p:spPr>
        <p:txBody>
          <a:bodyPr lIns="38092" tIns="38092" rIns="38092" bIns="38092" anchor="ctr"/>
          <a:lstStyle/>
          <a:p>
            <a:pPr defTabSz="342424">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 name="AutoShape 123"/>
          <p:cNvSpPr>
            <a:spLocks noChangeAspect="1"/>
          </p:cNvSpPr>
          <p:nvPr/>
        </p:nvSpPr>
        <p:spPr bwMode="auto">
          <a:xfrm>
            <a:off x="7218116" y="1586156"/>
            <a:ext cx="337574" cy="3714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089DA3"/>
          </a:solidFill>
          <a:ln>
            <a:noFill/>
          </a:ln>
          <a:effectLst/>
        </p:spPr>
        <p:txBody>
          <a:bodyPr lIns="38092" tIns="38092" rIns="38092" bIns="38092" anchor="ctr"/>
          <a:lstStyle/>
          <a:p>
            <a:pPr defTabSz="342424">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25"/>
          <p:cNvSpPr>
            <a:spLocks noChangeAspect="1"/>
          </p:cNvSpPr>
          <p:nvPr/>
        </p:nvSpPr>
        <p:spPr bwMode="auto">
          <a:xfrm>
            <a:off x="1539975" y="1790646"/>
            <a:ext cx="408869" cy="40734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089DA3"/>
          </a:solidFill>
          <a:ln>
            <a:noFill/>
          </a:ln>
          <a:effectLst/>
        </p:spPr>
        <p:txBody>
          <a:bodyPr lIns="76184" tIns="76184" rIns="76184" bIns="76184" anchor="ctr"/>
          <a:lstStyle/>
          <a:p>
            <a:pPr defTabSz="685324">
              <a:defRPr/>
            </a:pPr>
            <a:endParaRPr lang="es-ES" sz="5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TextBox 21"/>
          <p:cNvSpPr txBox="1"/>
          <p:nvPr/>
        </p:nvSpPr>
        <p:spPr>
          <a:xfrm rot="17488811">
            <a:off x="4943022" y="2345869"/>
            <a:ext cx="387478" cy="253916"/>
          </a:xfrm>
          <a:prstGeom prst="rect">
            <a:avLst/>
          </a:prstGeom>
          <a:noFill/>
        </p:spPr>
        <p:txBody>
          <a:bodyPr wrap="none" lIns="68580" tIns="34290" rIns="68580" bIns="34290" rtlCol="0">
            <a:spAutoFit/>
          </a:bodyPr>
          <a:lstStyle/>
          <a:p>
            <a:pPr algn="ctr"/>
            <a:r>
              <a:rPr lang="en-US" altLang="zh-CN" sz="1200" b="1" dirty="0">
                <a:solidFill>
                  <a:schemeClr val="bg1"/>
                </a:solidFill>
              </a:rPr>
              <a:t>text</a:t>
            </a:r>
            <a:endParaRPr lang="id-ID" altLang="zh-CN" sz="1200" b="1" dirty="0">
              <a:solidFill>
                <a:schemeClr val="bg1"/>
              </a:solidFill>
            </a:endParaRPr>
          </a:p>
        </p:txBody>
      </p:sp>
      <p:sp>
        <p:nvSpPr>
          <p:cNvPr id="20" name="TextBox 22"/>
          <p:cNvSpPr txBox="1"/>
          <p:nvPr/>
        </p:nvSpPr>
        <p:spPr>
          <a:xfrm>
            <a:off x="4445148" y="3655219"/>
            <a:ext cx="445571" cy="253916"/>
          </a:xfrm>
          <a:prstGeom prst="rect">
            <a:avLst/>
          </a:prstGeom>
          <a:noFill/>
        </p:spPr>
        <p:txBody>
          <a:bodyPr wrap="none" lIns="68580" tIns="34290" rIns="68580" bIns="34290" rtlCol="0">
            <a:spAutoFit/>
          </a:bodyPr>
          <a:lstStyle/>
          <a:p>
            <a:pPr algn="ctr"/>
            <a:r>
              <a:rPr lang="en-US" sz="1200" b="1" dirty="0" smtClean="0">
                <a:solidFill>
                  <a:schemeClr val="bg1"/>
                </a:solidFill>
                <a:latin typeface="+mj-lt"/>
              </a:rPr>
              <a:t>text</a:t>
            </a:r>
            <a:endParaRPr lang="id-ID" sz="1200" b="1" dirty="0">
              <a:solidFill>
                <a:schemeClr val="bg1"/>
              </a:solidFill>
              <a:latin typeface="+mj-lt"/>
            </a:endParaRPr>
          </a:p>
        </p:txBody>
      </p:sp>
      <p:sp>
        <p:nvSpPr>
          <p:cNvPr id="21" name="TextBox 23"/>
          <p:cNvSpPr txBox="1"/>
          <p:nvPr/>
        </p:nvSpPr>
        <p:spPr>
          <a:xfrm>
            <a:off x="3472906" y="2676296"/>
            <a:ext cx="387477" cy="253916"/>
          </a:xfrm>
          <a:prstGeom prst="rect">
            <a:avLst/>
          </a:prstGeom>
          <a:noFill/>
        </p:spPr>
        <p:txBody>
          <a:bodyPr wrap="none" lIns="68580" tIns="34290" rIns="68580" bIns="34290" rtlCol="0">
            <a:spAutoFit/>
          </a:bodyPr>
          <a:lstStyle/>
          <a:p>
            <a:pPr algn="ctr"/>
            <a:r>
              <a:rPr lang="en-US" altLang="zh-CN" sz="1200" b="1" dirty="0">
                <a:solidFill>
                  <a:schemeClr val="bg1"/>
                </a:solidFill>
              </a:rPr>
              <a:t>text</a:t>
            </a:r>
            <a:endParaRPr lang="id-ID" altLang="zh-CN" sz="1200" b="1" dirty="0">
              <a:solidFill>
                <a:schemeClr val="bg1"/>
              </a:solidFill>
            </a:endParaRPr>
          </a:p>
        </p:txBody>
      </p:sp>
      <p:sp>
        <p:nvSpPr>
          <p:cNvPr id="22" name="TextBox 24"/>
          <p:cNvSpPr txBox="1"/>
          <p:nvPr/>
        </p:nvSpPr>
        <p:spPr>
          <a:xfrm rot="16200000">
            <a:off x="3440094" y="3656565"/>
            <a:ext cx="387478" cy="253916"/>
          </a:xfrm>
          <a:prstGeom prst="rect">
            <a:avLst/>
          </a:prstGeom>
          <a:noFill/>
        </p:spPr>
        <p:txBody>
          <a:bodyPr wrap="none" lIns="68580" tIns="34290" rIns="68580" bIns="34290" rtlCol="0">
            <a:spAutoFit/>
          </a:bodyPr>
          <a:lstStyle/>
          <a:p>
            <a:pPr algn="ctr"/>
            <a:r>
              <a:rPr lang="en-US" altLang="zh-CN" sz="1200" b="1" dirty="0">
                <a:solidFill>
                  <a:schemeClr val="bg1"/>
                </a:solidFill>
              </a:rPr>
              <a:t>text</a:t>
            </a:r>
            <a:endParaRPr lang="id-ID" altLang="zh-CN" sz="1200" b="1" dirty="0">
              <a:solidFill>
                <a:schemeClr val="bg1"/>
              </a:solidFill>
            </a:endParaRPr>
          </a:p>
        </p:txBody>
      </p:sp>
      <p:sp>
        <p:nvSpPr>
          <p:cNvPr id="23" name="文本框 22"/>
          <p:cNvSpPr txBox="1"/>
          <p:nvPr/>
        </p:nvSpPr>
        <p:spPr>
          <a:xfrm>
            <a:off x="6399960" y="2031686"/>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720301" y="3846152"/>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27375" y="2275677"/>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27375" y="3871592"/>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092138" y="413659"/>
            <a:ext cx="2302294"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六边形 27"/>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文本框 33"/>
          <p:cNvSpPr txBox="1"/>
          <p:nvPr/>
        </p:nvSpPr>
        <p:spPr>
          <a:xfrm>
            <a:off x="598041" y="444119"/>
            <a:ext cx="596609" cy="438582"/>
          </a:xfrm>
          <a:prstGeom prst="rect">
            <a:avLst/>
          </a:prstGeom>
          <a:noFill/>
        </p:spPr>
        <p:txBody>
          <a:bodyPr wrap="square" lIns="68580" tIns="34290" rIns="68580" bIns="34290" rtlCol="0">
            <a:spAutoFit/>
          </a:bodyPr>
          <a:lstStyle/>
          <a:p>
            <a:pPr algn="ctr"/>
            <a:r>
              <a:rPr lang="en-US" altLang="zh-CN" sz="2400" dirty="0" smtClean="0">
                <a:solidFill>
                  <a:schemeClr val="bg1"/>
                </a:solidFill>
              </a:rPr>
              <a:t>01</a:t>
            </a:r>
            <a:endParaRPr lang="zh-CN" altLang="en-US" sz="2400" dirty="0">
              <a:solidFill>
                <a:schemeClr val="bg1"/>
              </a:solidFill>
            </a:endParaRPr>
          </a:p>
        </p:txBody>
      </p:sp>
      <p:sp>
        <p:nvSpPr>
          <p:cNvPr id="31" name="矩形 30"/>
          <p:cNvSpPr/>
          <p:nvPr/>
        </p:nvSpPr>
        <p:spPr>
          <a:xfrm>
            <a:off x="1269983" y="380254"/>
            <a:ext cx="1574790" cy="500137"/>
          </a:xfrm>
          <a:prstGeom prst="rect">
            <a:avLst/>
          </a:prstGeom>
        </p:spPr>
        <p:txBody>
          <a:bodyPr wrap="none" lIns="68580" tIns="34290" rIns="68580" bIns="34290">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选题</a:t>
            </a:r>
            <a:r>
              <a:rPr lang="zh-CN" altLang="en-US" dirty="0">
                <a:solidFill>
                  <a:schemeClr val="bg1"/>
                </a:solidFill>
                <a:latin typeface="微软雅黑" panose="020B0503020204020204" pitchFamily="34" charset="-122"/>
                <a:ea typeface="微软雅黑" panose="020B0503020204020204" pitchFamily="34" charset="-122"/>
              </a:rPr>
              <a:t>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00040" y="2621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矩形 31"/>
          <p:cNvSpPr/>
          <p:nvPr/>
        </p:nvSpPr>
        <p:spPr>
          <a:xfrm>
            <a:off x="328615" y="269335"/>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33" name="Oval 67"/>
          <p:cNvSpPr/>
          <p:nvPr/>
        </p:nvSpPr>
        <p:spPr>
          <a:xfrm>
            <a:off x="868044" y="1417424"/>
            <a:ext cx="373861" cy="373861"/>
          </a:xfrm>
          <a:prstGeom prst="ellipse">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100" dirty="0"/>
          </a:p>
        </p:txBody>
      </p:sp>
      <p:sp>
        <p:nvSpPr>
          <p:cNvPr id="62" name="TextBox 61"/>
          <p:cNvSpPr txBox="1"/>
          <p:nvPr/>
        </p:nvSpPr>
        <p:spPr>
          <a:xfrm>
            <a:off x="889000" y="1460502"/>
            <a:ext cx="349250" cy="284693"/>
          </a:xfrm>
          <a:prstGeom prst="rect">
            <a:avLst/>
          </a:prstGeom>
          <a:noFill/>
        </p:spPr>
        <p:txBody>
          <a:bodyPr wrap="square" lIns="68580" tIns="34290" rIns="68580" bIns="34290"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01</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4" name="六边形 43"/>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任意多边形 47"/>
          <p:cNvSpPr/>
          <p:nvPr/>
        </p:nvSpPr>
        <p:spPr>
          <a:xfrm>
            <a:off x="1111190" y="413659"/>
            <a:ext cx="416566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矩形 48"/>
          <p:cNvSpPr/>
          <p:nvPr/>
        </p:nvSpPr>
        <p:spPr>
          <a:xfrm>
            <a:off x="1276333" y="285003"/>
            <a:ext cx="4146567"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1328740" y="1443039"/>
            <a:ext cx="1621631" cy="284693"/>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撤销三年申请管理</a:t>
            </a:r>
            <a:endParaRPr lang="zh-CN" altLang="en-US" dirty="0">
              <a:latin typeface="微软雅黑" pitchFamily="34" charset="-122"/>
              <a:ea typeface="微软雅黑" pitchFamily="34" charset="-122"/>
            </a:endParaRPr>
          </a:p>
        </p:txBody>
      </p:sp>
      <p:sp>
        <p:nvSpPr>
          <p:cNvPr id="56" name="TextBox 55"/>
          <p:cNvSpPr txBox="1"/>
          <p:nvPr/>
        </p:nvSpPr>
        <p:spPr>
          <a:xfrm>
            <a:off x="1328738" y="1900237"/>
            <a:ext cx="6179344" cy="2223686"/>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撤销三年申请管理包括</a:t>
            </a:r>
            <a:r>
              <a:rPr lang="zh-CN" altLang="en-US" dirty="0" smtClean="0">
                <a:solidFill>
                  <a:srgbClr val="00B050"/>
                </a:solidFill>
                <a:latin typeface="微软雅黑" pitchFamily="34" charset="-122"/>
                <a:ea typeface="微软雅黑" pitchFamily="34" charset="-122"/>
              </a:rPr>
              <a:t>撤回撤三申请</a:t>
            </a:r>
            <a:r>
              <a:rPr lang="zh-CN" altLang="en-US" dirty="0" smtClean="0">
                <a:latin typeface="微软雅黑" pitchFamily="34" charset="-122"/>
                <a:ea typeface="微软雅黑" pitchFamily="34" charset="-122"/>
              </a:rPr>
              <a:t>、</a:t>
            </a:r>
            <a:r>
              <a:rPr lang="zh-CN" altLang="en-US" dirty="0" smtClean="0">
                <a:solidFill>
                  <a:srgbClr val="00B050"/>
                </a:solidFill>
                <a:latin typeface="微软雅黑" pitchFamily="34" charset="-122"/>
                <a:ea typeface="微软雅黑" pitchFamily="34" charset="-122"/>
              </a:rPr>
              <a:t>提交申请补充</a:t>
            </a:r>
            <a:r>
              <a:rPr lang="zh-CN" altLang="en-US" dirty="0" smtClean="0">
                <a:latin typeface="微软雅黑" pitchFamily="34" charset="-122"/>
                <a:ea typeface="微软雅黑" pitchFamily="34" charset="-122"/>
              </a:rPr>
              <a:t>以及所有网上申请业务的</a:t>
            </a:r>
            <a:r>
              <a:rPr lang="zh-CN" altLang="en-US" dirty="0" smtClean="0">
                <a:solidFill>
                  <a:srgbClr val="00B050"/>
                </a:solidFill>
                <a:latin typeface="微软雅黑" pitchFamily="34" charset="-122"/>
                <a:ea typeface="微软雅黑" pitchFamily="34" charset="-122"/>
              </a:rPr>
              <a:t>更新</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solidFill>
                <a:srgbClr val="00B05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撤销三年更新：用户发现有信息填写错误需要修改，在申请</a:t>
            </a:r>
            <a:r>
              <a:rPr lang="zh-CN" altLang="en-US" dirty="0" smtClean="0">
                <a:solidFill>
                  <a:srgbClr val="00B050"/>
                </a:solidFill>
                <a:latin typeface="微软雅黑" pitchFamily="34" charset="-122"/>
                <a:ea typeface="微软雅黑" pitchFamily="34" charset="-122"/>
              </a:rPr>
              <a:t>当天</a:t>
            </a:r>
            <a:r>
              <a:rPr lang="zh-CN" altLang="en-US" dirty="0" smtClean="0">
                <a:latin typeface="微软雅黑" pitchFamily="34" charset="-122"/>
                <a:ea typeface="微软雅黑" pitchFamily="34" charset="-122"/>
              </a:rPr>
              <a:t>可以进行</a:t>
            </a:r>
            <a:r>
              <a:rPr lang="zh-CN" altLang="en-US" dirty="0" smtClean="0">
                <a:solidFill>
                  <a:srgbClr val="00B050"/>
                </a:solidFill>
                <a:latin typeface="微软雅黑" pitchFamily="34" charset="-122"/>
                <a:ea typeface="微软雅黑" pitchFamily="34" charset="-122"/>
              </a:rPr>
              <a:t>更新、删除、查看、预览操作。</a:t>
            </a:r>
            <a:r>
              <a:rPr lang="zh-CN" altLang="en-US" dirty="0" smtClean="0">
                <a:latin typeface="微软雅黑" pitchFamily="34" charset="-122"/>
                <a:ea typeface="微软雅黑" pitchFamily="34" charset="-122"/>
              </a:rPr>
              <a:t>当数据转移进内网、</a:t>
            </a:r>
            <a:r>
              <a:rPr lang="zh-CN" altLang="en-US" dirty="0" smtClean="0">
                <a:solidFill>
                  <a:srgbClr val="00B050"/>
                </a:solidFill>
                <a:latin typeface="微软雅黑" pitchFamily="34" charset="-122"/>
                <a:ea typeface="微软雅黑" pitchFamily="34" charset="-122"/>
              </a:rPr>
              <a:t>生成申请号后</a:t>
            </a:r>
            <a:r>
              <a:rPr lang="zh-CN" altLang="en-US" dirty="0" smtClean="0">
                <a:latin typeface="微软雅黑" pitchFamily="34" charset="-122"/>
                <a:ea typeface="微软雅黑" pitchFamily="34" charset="-122"/>
              </a:rPr>
              <a:t>只可以进行</a:t>
            </a:r>
            <a:r>
              <a:rPr lang="zh-CN" altLang="en-US" dirty="0" smtClean="0">
                <a:solidFill>
                  <a:srgbClr val="00B050"/>
                </a:solidFill>
                <a:latin typeface="微软雅黑" pitchFamily="34" charset="-122"/>
                <a:ea typeface="微软雅黑" pitchFamily="34" charset="-122"/>
              </a:rPr>
              <a:t>查看</a:t>
            </a:r>
            <a:r>
              <a:rPr lang="zh-CN" altLang="en-US" dirty="0" smtClean="0">
                <a:latin typeface="微软雅黑" pitchFamily="34" charset="-122"/>
                <a:ea typeface="微软雅黑" pitchFamily="34" charset="-122"/>
              </a:rPr>
              <a:t>和</a:t>
            </a:r>
            <a:r>
              <a:rPr lang="zh-CN" altLang="en-US" dirty="0" smtClean="0">
                <a:solidFill>
                  <a:srgbClr val="00B050"/>
                </a:solidFill>
                <a:latin typeface="微软雅黑" pitchFamily="34" charset="-122"/>
                <a:ea typeface="微软雅黑" pitchFamily="34" charset="-122"/>
              </a:rPr>
              <a:t>下载</a:t>
            </a:r>
            <a:r>
              <a:rPr lang="zh-CN" altLang="en-US" dirty="0" smtClean="0">
                <a:latin typeface="微软雅黑" pitchFamily="34" charset="-122"/>
                <a:ea typeface="微软雅黑" pitchFamily="34" charset="-122"/>
              </a:rPr>
              <a:t>操作，无法进行更新和删除。</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撤回撤三申请：录入</a:t>
            </a:r>
            <a:r>
              <a:rPr lang="zh-CN" altLang="en-US" dirty="0" smtClean="0">
                <a:solidFill>
                  <a:srgbClr val="00B050"/>
                </a:solidFill>
                <a:latin typeface="微软雅黑" pitchFamily="34" charset="-122"/>
                <a:ea typeface="微软雅黑" pitchFamily="34" charset="-122"/>
              </a:rPr>
              <a:t>撤回理由</a:t>
            </a:r>
            <a:r>
              <a:rPr lang="zh-CN" altLang="en-US" dirty="0" smtClean="0">
                <a:latin typeface="微软雅黑" pitchFamily="34" charset="-122"/>
                <a:ea typeface="微软雅黑" pitchFamily="34" charset="-122"/>
              </a:rPr>
              <a:t>并</a:t>
            </a:r>
            <a:r>
              <a:rPr lang="zh-CN" altLang="en-US" dirty="0" smtClean="0">
                <a:solidFill>
                  <a:srgbClr val="00B050"/>
                </a:solidFill>
                <a:latin typeface="微软雅黑" pitchFamily="34" charset="-122"/>
                <a:ea typeface="微软雅黑" pitchFamily="34" charset="-122"/>
              </a:rPr>
              <a:t>上传相关材料</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提交申请补充材料：</a:t>
            </a:r>
            <a:r>
              <a:rPr lang="zh-CN" altLang="en-US" dirty="0" smtClean="0">
                <a:solidFill>
                  <a:srgbClr val="00B050"/>
                </a:solidFill>
                <a:latin typeface="微软雅黑" pitchFamily="34" charset="-122"/>
                <a:ea typeface="微软雅黑" pitchFamily="34" charset="-122"/>
              </a:rPr>
              <a:t>上传补充材料</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53459"/>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80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1801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92969" y="1435894"/>
            <a:ext cx="7258050" cy="1577355"/>
          </a:xfrm>
          <a:prstGeom prst="rect">
            <a:avLst/>
          </a:prstGeom>
          <a:noFill/>
        </p:spPr>
        <p:txBody>
          <a:bodyPr wrap="square" lIns="68580" tIns="34290" rIns="68580" bIns="34290"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rPr>
              <a:t>商标法及其实施条例中的相关规定</a:t>
            </a:r>
            <a:endParaRPr lang="en-US" altLang="zh-CN" b="1" dirty="0" smtClean="0">
              <a:solidFill>
                <a:srgbClr val="089DA3"/>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商标法之第四十八条</a:t>
            </a:r>
            <a:r>
              <a:rPr lang="zh-CN" altLang="en-US" dirty="0" smtClean="0">
                <a:latin typeface="微软雅黑" pitchFamily="34" charset="-122"/>
                <a:ea typeface="微软雅黑" pitchFamily="34" charset="-122"/>
              </a:rPr>
              <a:t> （商标使用：方式、功能）</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本法所称商标的使用，是指将商标用于商品、商品包装或者容器以及商品交易文书上，或者将商标用于广告宣传、展览以及其他商业活动中，用于</a:t>
            </a:r>
            <a:r>
              <a:rPr lang="zh-CN" altLang="en-US" dirty="0" smtClean="0">
                <a:solidFill>
                  <a:srgbClr val="089DA3"/>
                </a:solidFill>
                <a:latin typeface="微软雅黑" pitchFamily="34" charset="-122"/>
                <a:ea typeface="微软雅黑" pitchFamily="34" charset="-122"/>
              </a:rPr>
              <a:t>识别商品来源</a:t>
            </a:r>
            <a:r>
              <a:rPr lang="zh-CN" altLang="en-US" dirty="0" smtClean="0">
                <a:latin typeface="微软雅黑" pitchFamily="34" charset="-122"/>
                <a:ea typeface="微软雅黑" pitchFamily="34" charset="-122"/>
              </a:rPr>
              <a:t>的行为。</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305337" y="270934"/>
            <a:ext cx="1527090" cy="778932"/>
          </a:xfrm>
          <a:prstGeom prst="rect">
            <a:avLst/>
          </a:prstGeom>
          <a:noFill/>
          <a:ln w="9525">
            <a:noFill/>
            <a:miter lim="800000"/>
            <a:headEnd/>
            <a:tailEnd/>
          </a:ln>
          <a:effectLst/>
        </p:spPr>
      </p:pic>
      <p:sp>
        <p:nvSpPr>
          <p:cNvPr id="15" name="圆角矩形 14"/>
          <p:cNvSpPr/>
          <p:nvPr/>
        </p:nvSpPr>
        <p:spPr>
          <a:xfrm>
            <a:off x="838200" y="2582333"/>
            <a:ext cx="7484533" cy="20912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b="1" dirty="0" smtClean="0">
                <a:solidFill>
                  <a:srgbClr val="089DA3"/>
                </a:solidFill>
                <a:latin typeface="微软雅黑" pitchFamily="34" charset="-122"/>
                <a:ea typeface="微软雅黑" pitchFamily="34" charset="-122"/>
              </a:rPr>
              <a:t>商标使用包括在商品和服务上的使用，其具体表现包括但不限于以下形式：</a:t>
            </a:r>
            <a:endParaRPr lang="en-US" altLang="zh-CN" b="1" dirty="0" smtClean="0">
              <a:solidFill>
                <a:srgbClr val="089DA3"/>
              </a:solidFill>
              <a:latin typeface="微软雅黑" pitchFamily="34" charset="-122"/>
              <a:ea typeface="微软雅黑" pitchFamily="34" charset="-122"/>
            </a:endParaRPr>
          </a:p>
          <a:p>
            <a:r>
              <a:rPr lang="zh-CN" altLang="en-US" dirty="0" smtClean="0">
                <a:solidFill>
                  <a:srgbClr val="089DA3"/>
                </a:solidFill>
                <a:latin typeface="微软雅黑" pitchFamily="34" charset="-122"/>
                <a:ea typeface="微软雅黑" pitchFamily="34" charset="-122"/>
              </a:rPr>
              <a:t>（一）使用在商品上</a:t>
            </a:r>
            <a:endParaRPr lang="en-US" altLang="zh-CN" dirty="0" smtClean="0">
              <a:solidFill>
                <a:srgbClr val="089DA3"/>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、用于商品、商品包装或者容器上。具体而言，可表现在：商品、商品包装、容器、标签、标牌、产品说明书、介绍手册、价目表及相关印制合同、发票等；</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、用在商品交易文书上。具体而言，可表现在：商品销售合同、销售发票、发货单据、收款凭证、进出口报关单等；</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、体现在国家机关、检测机构或者行业组织出具的法律文书、证明文书上；</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、用于广告宣传、展览以及其他商业活动中。</a:t>
            </a:r>
          </a:p>
          <a:p>
            <a:pPr algn="ctr"/>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bg/>
                                          </p:spTgt>
                                        </p:tgtEl>
                                        <p:attrNameLst>
                                          <p:attrName>style.visibility</p:attrName>
                                        </p:attrNameLst>
                                      </p:cBhvr>
                                      <p:to>
                                        <p:strVal val="visible"/>
                                      </p:to>
                                    </p:set>
                                    <p:anim calcmode="lin" valueType="num">
                                      <p:cBhvr additive="base">
                                        <p:cTn id="7"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xEl>
                                              <p:pRg st="4" end="4"/>
                                            </p:txEl>
                                          </p:spTgt>
                                        </p:tgtEl>
                                        <p:attrNameLst>
                                          <p:attrName>style.visibility</p:attrName>
                                        </p:attrNameLst>
                                      </p:cBhvr>
                                      <p:to>
                                        <p:strVal val="visible"/>
                                      </p:to>
                                    </p:set>
                                    <p:anim calcmode="lin" valueType="num">
                                      <p:cBhvr additive="base">
                                        <p:cTn id="3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xEl>
                                              <p:pRg st="5" end="5"/>
                                            </p:txEl>
                                          </p:spTgt>
                                        </p:tgtEl>
                                        <p:attrNameLst>
                                          <p:attrName>style.visibility</p:attrName>
                                        </p:attrNameLst>
                                      </p:cBhvr>
                                      <p:to>
                                        <p:strVal val="visible"/>
                                      </p:to>
                                    </p:set>
                                    <p:anim calcmode="lin" valueType="num">
                                      <p:cBhvr additive="base">
                                        <p:cTn id="43"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a:off x="2822295" y="2317692"/>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sp>
        <p:nvSpPr>
          <p:cNvPr id="11" name="Freeform 5"/>
          <p:cNvSpPr/>
          <p:nvPr/>
        </p:nvSpPr>
        <p:spPr bwMode="auto">
          <a:xfrm rot="6735232">
            <a:off x="4313194" y="1971565"/>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sp>
        <p:nvSpPr>
          <p:cNvPr id="12" name="Freeform 5"/>
          <p:cNvSpPr/>
          <p:nvPr/>
        </p:nvSpPr>
        <p:spPr bwMode="auto">
          <a:xfrm>
            <a:off x="3800271" y="3291969"/>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sp>
        <p:nvSpPr>
          <p:cNvPr id="13" name="Freeform 7"/>
          <p:cNvSpPr/>
          <p:nvPr/>
        </p:nvSpPr>
        <p:spPr bwMode="auto">
          <a:xfrm rot="5400000">
            <a:off x="2822296" y="3292307"/>
            <a:ext cx="1662112" cy="978694"/>
          </a:xfrm>
          <a:custGeom>
            <a:avLst/>
            <a:gdLst>
              <a:gd name="T0" fmla="*/ 178 w 872"/>
              <a:gd name="T1" fmla="*/ 512 h 512"/>
              <a:gd name="T2" fmla="*/ 158 w 872"/>
              <a:gd name="T3" fmla="*/ 374 h 512"/>
              <a:gd name="T4" fmla="*/ 153 w 872"/>
              <a:gd name="T5" fmla="*/ 317 h 512"/>
              <a:gd name="T6" fmla="*/ 148 w 872"/>
              <a:gd name="T7" fmla="*/ 309 h 512"/>
              <a:gd name="T8" fmla="*/ 140 w 872"/>
              <a:gd name="T9" fmla="*/ 312 h 512"/>
              <a:gd name="T10" fmla="*/ 47 w 872"/>
              <a:gd name="T11" fmla="*/ 327 h 512"/>
              <a:gd name="T12" fmla="*/ 5 w 872"/>
              <a:gd name="T13" fmla="*/ 246 h 512"/>
              <a:gd name="T14" fmla="*/ 71 w 872"/>
              <a:gd name="T15" fmla="*/ 178 h 512"/>
              <a:gd name="T16" fmla="*/ 139 w 872"/>
              <a:gd name="T17" fmla="*/ 199 h 512"/>
              <a:gd name="T18" fmla="*/ 149 w 872"/>
              <a:gd name="T19" fmla="*/ 204 h 512"/>
              <a:gd name="T20" fmla="*/ 154 w 872"/>
              <a:gd name="T21" fmla="*/ 193 h 512"/>
              <a:gd name="T22" fmla="*/ 179 w 872"/>
              <a:gd name="T23" fmla="*/ 6 h 512"/>
              <a:gd name="T24" fmla="*/ 180 w 872"/>
              <a:gd name="T25" fmla="*/ 0 h 512"/>
              <a:gd name="T26" fmla="*/ 221 w 872"/>
              <a:gd name="T27" fmla="*/ 8 h 512"/>
              <a:gd name="T28" fmla="*/ 374 w 872"/>
              <a:gd name="T29" fmla="*/ 27 h 512"/>
              <a:gd name="T30" fmla="*/ 384 w 872"/>
              <a:gd name="T31" fmla="*/ 31 h 512"/>
              <a:gd name="T32" fmla="*/ 380 w 872"/>
              <a:gd name="T33" fmla="*/ 41 h 512"/>
              <a:gd name="T34" fmla="*/ 365 w 872"/>
              <a:gd name="T35" fmla="*/ 132 h 512"/>
              <a:gd name="T36" fmla="*/ 448 w 872"/>
              <a:gd name="T37" fmla="*/ 175 h 512"/>
              <a:gd name="T38" fmla="*/ 514 w 872"/>
              <a:gd name="T39" fmla="*/ 111 h 512"/>
              <a:gd name="T40" fmla="*/ 491 w 872"/>
              <a:gd name="T41" fmla="*/ 39 h 512"/>
              <a:gd name="T42" fmla="*/ 488 w 872"/>
              <a:gd name="T43" fmla="*/ 32 h 512"/>
              <a:gd name="T44" fmla="*/ 496 w 872"/>
              <a:gd name="T45" fmla="*/ 27 h 512"/>
              <a:gd name="T46" fmla="*/ 593 w 872"/>
              <a:gd name="T47" fmla="*/ 17 h 512"/>
              <a:gd name="T48" fmla="*/ 691 w 872"/>
              <a:gd name="T49" fmla="*/ 1 h 512"/>
              <a:gd name="T50" fmla="*/ 697 w 872"/>
              <a:gd name="T51" fmla="*/ 25 h 512"/>
              <a:gd name="T52" fmla="*/ 719 w 872"/>
              <a:gd name="T53" fmla="*/ 196 h 512"/>
              <a:gd name="T54" fmla="*/ 723 w 872"/>
              <a:gd name="T55" fmla="*/ 203 h 512"/>
              <a:gd name="T56" fmla="*/ 732 w 872"/>
              <a:gd name="T57" fmla="*/ 200 h 512"/>
              <a:gd name="T58" fmla="*/ 816 w 872"/>
              <a:gd name="T59" fmla="*/ 182 h 512"/>
              <a:gd name="T60" fmla="*/ 868 w 872"/>
              <a:gd name="T61" fmla="*/ 251 h 512"/>
              <a:gd name="T62" fmla="*/ 799 w 872"/>
              <a:gd name="T63" fmla="*/ 334 h 512"/>
              <a:gd name="T64" fmla="*/ 732 w 872"/>
              <a:gd name="T65" fmla="*/ 312 h 512"/>
              <a:gd name="T66" fmla="*/ 723 w 872"/>
              <a:gd name="T67" fmla="*/ 309 h 512"/>
              <a:gd name="T68" fmla="*/ 718 w 872"/>
              <a:gd name="T69" fmla="*/ 318 h 512"/>
              <a:gd name="T70" fmla="*/ 693 w 872"/>
              <a:gd name="T71" fmla="*/ 506 h 512"/>
              <a:gd name="T72" fmla="*/ 691 w 872"/>
              <a:gd name="T73" fmla="*/ 512 h 512"/>
              <a:gd name="T74" fmla="*/ 641 w 872"/>
              <a:gd name="T75" fmla="*/ 503 h 512"/>
              <a:gd name="T76" fmla="*/ 498 w 872"/>
              <a:gd name="T77" fmla="*/ 486 h 512"/>
              <a:gd name="T78" fmla="*/ 488 w 872"/>
              <a:gd name="T79" fmla="*/ 481 h 512"/>
              <a:gd name="T80" fmla="*/ 492 w 872"/>
              <a:gd name="T81" fmla="*/ 471 h 512"/>
              <a:gd name="T82" fmla="*/ 492 w 872"/>
              <a:gd name="T83" fmla="*/ 360 h 512"/>
              <a:gd name="T84" fmla="*/ 380 w 872"/>
              <a:gd name="T85" fmla="*/ 360 h 512"/>
              <a:gd name="T86" fmla="*/ 380 w 872"/>
              <a:gd name="T87" fmla="*/ 471 h 512"/>
              <a:gd name="T88" fmla="*/ 384 w 872"/>
              <a:gd name="T89" fmla="*/ 481 h 512"/>
              <a:gd name="T90" fmla="*/ 375 w 872"/>
              <a:gd name="T91" fmla="*/ 486 h 512"/>
              <a:gd name="T92" fmla="*/ 189 w 872"/>
              <a:gd name="T93" fmla="*/ 511 h 512"/>
              <a:gd name="T94" fmla="*/ 178 w 872"/>
              <a:gd name="T95" fmla="*/ 51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72" h="512">
                <a:moveTo>
                  <a:pt x="178" y="512"/>
                </a:moveTo>
                <a:cubicBezTo>
                  <a:pt x="171" y="465"/>
                  <a:pt x="164" y="420"/>
                  <a:pt x="158" y="374"/>
                </a:cubicBezTo>
                <a:cubicBezTo>
                  <a:pt x="155" y="355"/>
                  <a:pt x="155" y="336"/>
                  <a:pt x="153" y="317"/>
                </a:cubicBezTo>
                <a:cubicBezTo>
                  <a:pt x="153" y="314"/>
                  <a:pt x="151" y="310"/>
                  <a:pt x="148" y="309"/>
                </a:cubicBezTo>
                <a:cubicBezTo>
                  <a:pt x="147" y="308"/>
                  <a:pt x="142" y="310"/>
                  <a:pt x="140" y="312"/>
                </a:cubicBezTo>
                <a:cubicBezTo>
                  <a:pt x="114" y="337"/>
                  <a:pt x="78" y="343"/>
                  <a:pt x="47" y="327"/>
                </a:cubicBezTo>
                <a:cubicBezTo>
                  <a:pt x="17" y="311"/>
                  <a:pt x="0" y="278"/>
                  <a:pt x="5" y="246"/>
                </a:cubicBezTo>
                <a:cubicBezTo>
                  <a:pt x="10" y="211"/>
                  <a:pt x="35" y="184"/>
                  <a:pt x="71" y="178"/>
                </a:cubicBezTo>
                <a:cubicBezTo>
                  <a:pt x="96" y="173"/>
                  <a:pt x="119" y="181"/>
                  <a:pt x="139" y="199"/>
                </a:cubicBezTo>
                <a:cubicBezTo>
                  <a:pt x="141" y="201"/>
                  <a:pt x="145" y="202"/>
                  <a:pt x="149" y="204"/>
                </a:cubicBezTo>
                <a:cubicBezTo>
                  <a:pt x="150" y="200"/>
                  <a:pt x="153" y="197"/>
                  <a:pt x="154" y="193"/>
                </a:cubicBezTo>
                <a:cubicBezTo>
                  <a:pt x="157" y="130"/>
                  <a:pt x="165" y="67"/>
                  <a:pt x="179" y="6"/>
                </a:cubicBezTo>
                <a:cubicBezTo>
                  <a:pt x="179" y="4"/>
                  <a:pt x="180" y="3"/>
                  <a:pt x="180" y="0"/>
                </a:cubicBezTo>
                <a:cubicBezTo>
                  <a:pt x="194" y="3"/>
                  <a:pt x="207" y="6"/>
                  <a:pt x="221" y="8"/>
                </a:cubicBezTo>
                <a:cubicBezTo>
                  <a:pt x="272" y="14"/>
                  <a:pt x="323" y="20"/>
                  <a:pt x="374" y="27"/>
                </a:cubicBezTo>
                <a:cubicBezTo>
                  <a:pt x="377" y="27"/>
                  <a:pt x="381" y="30"/>
                  <a:pt x="384" y="31"/>
                </a:cubicBezTo>
                <a:cubicBezTo>
                  <a:pt x="383" y="34"/>
                  <a:pt x="382" y="38"/>
                  <a:pt x="380" y="41"/>
                </a:cubicBezTo>
                <a:cubicBezTo>
                  <a:pt x="356" y="66"/>
                  <a:pt x="350" y="102"/>
                  <a:pt x="365" y="132"/>
                </a:cubicBezTo>
                <a:cubicBezTo>
                  <a:pt x="381" y="163"/>
                  <a:pt x="413" y="179"/>
                  <a:pt x="448" y="175"/>
                </a:cubicBezTo>
                <a:cubicBezTo>
                  <a:pt x="480" y="170"/>
                  <a:pt x="507" y="145"/>
                  <a:pt x="514" y="111"/>
                </a:cubicBezTo>
                <a:cubicBezTo>
                  <a:pt x="519" y="84"/>
                  <a:pt x="511" y="60"/>
                  <a:pt x="491" y="39"/>
                </a:cubicBezTo>
                <a:cubicBezTo>
                  <a:pt x="489" y="37"/>
                  <a:pt x="487" y="33"/>
                  <a:pt x="488" y="32"/>
                </a:cubicBezTo>
                <a:cubicBezTo>
                  <a:pt x="489" y="29"/>
                  <a:pt x="493" y="27"/>
                  <a:pt x="496" y="27"/>
                </a:cubicBezTo>
                <a:cubicBezTo>
                  <a:pt x="528" y="23"/>
                  <a:pt x="561" y="21"/>
                  <a:pt x="593" y="17"/>
                </a:cubicBezTo>
                <a:cubicBezTo>
                  <a:pt x="626" y="13"/>
                  <a:pt x="658" y="7"/>
                  <a:pt x="691" y="1"/>
                </a:cubicBezTo>
                <a:cubicBezTo>
                  <a:pt x="693" y="8"/>
                  <a:pt x="695" y="16"/>
                  <a:pt x="697" y="25"/>
                </a:cubicBezTo>
                <a:cubicBezTo>
                  <a:pt x="708" y="81"/>
                  <a:pt x="716" y="138"/>
                  <a:pt x="719" y="196"/>
                </a:cubicBezTo>
                <a:cubicBezTo>
                  <a:pt x="719" y="198"/>
                  <a:pt x="721" y="203"/>
                  <a:pt x="723" y="203"/>
                </a:cubicBezTo>
                <a:cubicBezTo>
                  <a:pt x="725" y="204"/>
                  <a:pt x="729" y="202"/>
                  <a:pt x="732" y="200"/>
                </a:cubicBezTo>
                <a:cubicBezTo>
                  <a:pt x="756" y="178"/>
                  <a:pt x="784" y="170"/>
                  <a:pt x="816" y="182"/>
                </a:cubicBezTo>
                <a:cubicBezTo>
                  <a:pt x="847" y="193"/>
                  <a:pt x="864" y="218"/>
                  <a:pt x="868" y="251"/>
                </a:cubicBezTo>
                <a:cubicBezTo>
                  <a:pt x="872" y="290"/>
                  <a:pt x="839" y="330"/>
                  <a:pt x="799" y="334"/>
                </a:cubicBezTo>
                <a:cubicBezTo>
                  <a:pt x="773" y="338"/>
                  <a:pt x="751" y="330"/>
                  <a:pt x="732" y="312"/>
                </a:cubicBezTo>
                <a:cubicBezTo>
                  <a:pt x="730" y="310"/>
                  <a:pt x="725" y="308"/>
                  <a:pt x="723" y="309"/>
                </a:cubicBezTo>
                <a:cubicBezTo>
                  <a:pt x="720" y="310"/>
                  <a:pt x="719" y="315"/>
                  <a:pt x="718" y="318"/>
                </a:cubicBezTo>
                <a:cubicBezTo>
                  <a:pt x="715" y="381"/>
                  <a:pt x="706" y="444"/>
                  <a:pt x="693" y="506"/>
                </a:cubicBezTo>
                <a:cubicBezTo>
                  <a:pt x="693" y="508"/>
                  <a:pt x="692" y="509"/>
                  <a:pt x="691" y="512"/>
                </a:cubicBezTo>
                <a:cubicBezTo>
                  <a:pt x="674" y="509"/>
                  <a:pt x="658" y="505"/>
                  <a:pt x="641" y="503"/>
                </a:cubicBezTo>
                <a:cubicBezTo>
                  <a:pt x="594" y="497"/>
                  <a:pt x="546" y="491"/>
                  <a:pt x="498" y="486"/>
                </a:cubicBezTo>
                <a:cubicBezTo>
                  <a:pt x="495" y="485"/>
                  <a:pt x="491" y="483"/>
                  <a:pt x="488" y="481"/>
                </a:cubicBezTo>
                <a:cubicBezTo>
                  <a:pt x="489" y="478"/>
                  <a:pt x="490" y="474"/>
                  <a:pt x="492" y="471"/>
                </a:cubicBezTo>
                <a:cubicBezTo>
                  <a:pt x="523" y="439"/>
                  <a:pt x="523" y="390"/>
                  <a:pt x="492" y="360"/>
                </a:cubicBezTo>
                <a:cubicBezTo>
                  <a:pt x="461" y="329"/>
                  <a:pt x="411" y="329"/>
                  <a:pt x="380" y="360"/>
                </a:cubicBezTo>
                <a:cubicBezTo>
                  <a:pt x="349" y="391"/>
                  <a:pt x="349" y="439"/>
                  <a:pt x="380" y="471"/>
                </a:cubicBezTo>
                <a:cubicBezTo>
                  <a:pt x="382" y="474"/>
                  <a:pt x="384" y="478"/>
                  <a:pt x="384" y="481"/>
                </a:cubicBezTo>
                <a:cubicBezTo>
                  <a:pt x="384" y="483"/>
                  <a:pt x="378" y="485"/>
                  <a:pt x="375" y="486"/>
                </a:cubicBezTo>
                <a:cubicBezTo>
                  <a:pt x="313" y="489"/>
                  <a:pt x="251" y="497"/>
                  <a:pt x="189" y="511"/>
                </a:cubicBezTo>
                <a:cubicBezTo>
                  <a:pt x="187" y="511"/>
                  <a:pt x="184" y="511"/>
                  <a:pt x="178" y="512"/>
                </a:cubicBezTo>
                <a:close/>
              </a:path>
            </a:pathLst>
          </a:custGeom>
          <a:solidFill>
            <a:srgbClr val="089DA3"/>
          </a:solidFill>
          <a:ln>
            <a:noFill/>
          </a:ln>
        </p:spPr>
        <p:txBody>
          <a:bodyPr vert="horz" wrap="square" lIns="68580" tIns="34290" rIns="68580" bIns="34290" numCol="1" anchor="t" anchorCtr="0" compatLnSpc="1"/>
          <a:lstStyle/>
          <a:p>
            <a:endParaRPr lang="en-US"/>
          </a:p>
        </p:txBody>
      </p:sp>
      <p:cxnSp>
        <p:nvCxnSpPr>
          <p:cNvPr id="14" name="Straight Connector 12"/>
          <p:cNvCxnSpPr/>
          <p:nvPr/>
        </p:nvCxnSpPr>
        <p:spPr>
          <a:xfrm>
            <a:off x="5462382" y="1817954"/>
            <a:ext cx="1482454" cy="0"/>
          </a:xfrm>
          <a:prstGeom prst="line">
            <a:avLst/>
          </a:prstGeom>
          <a:ln w="19050">
            <a:solidFill>
              <a:srgbClr val="089DA3"/>
            </a:solidFill>
            <a:prstDash val="sys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AutoShape 82"/>
          <p:cNvSpPr>
            <a:spLocks noChangeAspect="1"/>
          </p:cNvSpPr>
          <p:nvPr/>
        </p:nvSpPr>
        <p:spPr bwMode="auto">
          <a:xfrm>
            <a:off x="1553900" y="3482340"/>
            <a:ext cx="389152" cy="3892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67" y="5419"/>
                </a:moveTo>
                <a:cubicBezTo>
                  <a:pt x="4051" y="5419"/>
                  <a:pt x="4271" y="5505"/>
                  <a:pt x="4428" y="5687"/>
                </a:cubicBezTo>
                <a:cubicBezTo>
                  <a:pt x="4586" y="5865"/>
                  <a:pt x="4701" y="6078"/>
                  <a:pt x="4766" y="6326"/>
                </a:cubicBezTo>
                <a:cubicBezTo>
                  <a:pt x="4835" y="6574"/>
                  <a:pt x="4879" y="6836"/>
                  <a:pt x="4893" y="7106"/>
                </a:cubicBezTo>
                <a:cubicBezTo>
                  <a:pt x="4910" y="7377"/>
                  <a:pt x="4917" y="7596"/>
                  <a:pt x="4917" y="7760"/>
                </a:cubicBezTo>
                <a:lnTo>
                  <a:pt x="4917" y="9856"/>
                </a:lnTo>
                <a:cubicBezTo>
                  <a:pt x="4809" y="9928"/>
                  <a:pt x="4720" y="10015"/>
                  <a:pt x="4646" y="10110"/>
                </a:cubicBezTo>
                <a:cubicBezTo>
                  <a:pt x="4574" y="10208"/>
                  <a:pt x="4468" y="10257"/>
                  <a:pt x="4329" y="10257"/>
                </a:cubicBezTo>
                <a:lnTo>
                  <a:pt x="561" y="10257"/>
                </a:lnTo>
                <a:cubicBezTo>
                  <a:pt x="439" y="10257"/>
                  <a:pt x="338" y="10208"/>
                  <a:pt x="256" y="10110"/>
                </a:cubicBezTo>
                <a:cubicBezTo>
                  <a:pt x="177" y="10015"/>
                  <a:pt x="93" y="9928"/>
                  <a:pt x="0" y="9856"/>
                </a:cubicBezTo>
                <a:lnTo>
                  <a:pt x="0" y="7760"/>
                </a:lnTo>
                <a:cubicBezTo>
                  <a:pt x="0" y="7596"/>
                  <a:pt x="4" y="7377"/>
                  <a:pt x="12" y="7106"/>
                </a:cubicBezTo>
                <a:cubicBezTo>
                  <a:pt x="19" y="6836"/>
                  <a:pt x="57" y="6574"/>
                  <a:pt x="124" y="6326"/>
                </a:cubicBezTo>
                <a:cubicBezTo>
                  <a:pt x="196" y="6078"/>
                  <a:pt x="309" y="5865"/>
                  <a:pt x="465" y="5687"/>
                </a:cubicBezTo>
                <a:cubicBezTo>
                  <a:pt x="624" y="5508"/>
                  <a:pt x="842" y="5419"/>
                  <a:pt x="1123" y="5419"/>
                </a:cubicBezTo>
                <a:cubicBezTo>
                  <a:pt x="782" y="5151"/>
                  <a:pt x="508" y="4803"/>
                  <a:pt x="304" y="4377"/>
                </a:cubicBezTo>
                <a:cubicBezTo>
                  <a:pt x="103" y="3950"/>
                  <a:pt x="0" y="3469"/>
                  <a:pt x="0" y="2937"/>
                </a:cubicBezTo>
                <a:cubicBezTo>
                  <a:pt x="0" y="2539"/>
                  <a:pt x="64" y="2162"/>
                  <a:pt x="189" y="1805"/>
                </a:cubicBezTo>
                <a:cubicBezTo>
                  <a:pt x="316" y="1448"/>
                  <a:pt x="491" y="1134"/>
                  <a:pt x="717" y="861"/>
                </a:cubicBezTo>
                <a:cubicBezTo>
                  <a:pt x="943" y="590"/>
                  <a:pt x="1207" y="380"/>
                  <a:pt x="1504" y="227"/>
                </a:cubicBezTo>
                <a:cubicBezTo>
                  <a:pt x="1804" y="77"/>
                  <a:pt x="2119" y="0"/>
                  <a:pt x="2445" y="0"/>
                </a:cubicBezTo>
                <a:cubicBezTo>
                  <a:pt x="2793" y="0"/>
                  <a:pt x="3115" y="77"/>
                  <a:pt x="3412" y="227"/>
                </a:cubicBezTo>
                <a:cubicBezTo>
                  <a:pt x="3712" y="380"/>
                  <a:pt x="3969" y="590"/>
                  <a:pt x="4188" y="861"/>
                </a:cubicBezTo>
                <a:cubicBezTo>
                  <a:pt x="4406" y="1134"/>
                  <a:pt x="4584" y="1448"/>
                  <a:pt x="4716" y="1805"/>
                </a:cubicBezTo>
                <a:cubicBezTo>
                  <a:pt x="4850" y="2162"/>
                  <a:pt x="4917" y="2539"/>
                  <a:pt x="4917" y="2937"/>
                </a:cubicBezTo>
                <a:cubicBezTo>
                  <a:pt x="4917" y="3458"/>
                  <a:pt x="4814" y="3939"/>
                  <a:pt x="4603" y="4371"/>
                </a:cubicBezTo>
                <a:cubicBezTo>
                  <a:pt x="4392" y="4800"/>
                  <a:pt x="4115" y="5151"/>
                  <a:pt x="3767" y="5419"/>
                </a:cubicBezTo>
                <a:moveTo>
                  <a:pt x="18165" y="12062"/>
                </a:moveTo>
                <a:cubicBezTo>
                  <a:pt x="18672" y="12604"/>
                  <a:pt x="19070" y="13142"/>
                  <a:pt x="19356" y="13669"/>
                </a:cubicBezTo>
                <a:cubicBezTo>
                  <a:pt x="19641" y="14196"/>
                  <a:pt x="19788" y="14801"/>
                  <a:pt x="19788" y="15480"/>
                </a:cubicBezTo>
                <a:lnTo>
                  <a:pt x="19788" y="20816"/>
                </a:lnTo>
                <a:cubicBezTo>
                  <a:pt x="19694" y="20868"/>
                  <a:pt x="19620" y="20931"/>
                  <a:pt x="19557" y="20995"/>
                </a:cubicBezTo>
                <a:cubicBezTo>
                  <a:pt x="19497" y="21061"/>
                  <a:pt x="19425" y="21122"/>
                  <a:pt x="19344" y="21191"/>
                </a:cubicBezTo>
                <a:cubicBezTo>
                  <a:pt x="19262" y="21251"/>
                  <a:pt x="19173" y="21317"/>
                  <a:pt x="19075" y="21386"/>
                </a:cubicBezTo>
                <a:cubicBezTo>
                  <a:pt x="18976" y="21455"/>
                  <a:pt x="18835" y="21528"/>
                  <a:pt x="18662" y="21599"/>
                </a:cubicBezTo>
                <a:lnTo>
                  <a:pt x="2942" y="21599"/>
                </a:lnTo>
                <a:cubicBezTo>
                  <a:pt x="2675" y="21599"/>
                  <a:pt x="2467" y="21499"/>
                  <a:pt x="2318" y="21291"/>
                </a:cubicBezTo>
                <a:cubicBezTo>
                  <a:pt x="2167" y="21081"/>
                  <a:pt x="2003" y="20926"/>
                  <a:pt x="1819" y="20816"/>
                </a:cubicBezTo>
                <a:lnTo>
                  <a:pt x="1819" y="15480"/>
                </a:lnTo>
                <a:cubicBezTo>
                  <a:pt x="1819" y="14763"/>
                  <a:pt x="1989" y="14127"/>
                  <a:pt x="2335" y="13571"/>
                </a:cubicBezTo>
                <a:cubicBezTo>
                  <a:pt x="2678" y="13018"/>
                  <a:pt x="3052" y="12511"/>
                  <a:pt x="3460" y="12062"/>
                </a:cubicBezTo>
                <a:cubicBezTo>
                  <a:pt x="3535" y="11970"/>
                  <a:pt x="3633" y="11869"/>
                  <a:pt x="3753" y="11766"/>
                </a:cubicBezTo>
                <a:cubicBezTo>
                  <a:pt x="3873" y="11659"/>
                  <a:pt x="4000" y="11590"/>
                  <a:pt x="4137" y="11553"/>
                </a:cubicBezTo>
                <a:cubicBezTo>
                  <a:pt x="4276" y="11495"/>
                  <a:pt x="4432" y="11466"/>
                  <a:pt x="4610" y="11455"/>
                </a:cubicBezTo>
                <a:cubicBezTo>
                  <a:pt x="4785" y="11446"/>
                  <a:pt x="4956" y="11423"/>
                  <a:pt x="5126" y="11388"/>
                </a:cubicBezTo>
                <a:cubicBezTo>
                  <a:pt x="5594" y="11299"/>
                  <a:pt x="6091" y="11210"/>
                  <a:pt x="6621" y="11121"/>
                </a:cubicBezTo>
                <a:cubicBezTo>
                  <a:pt x="7149" y="11034"/>
                  <a:pt x="7665" y="10945"/>
                  <a:pt x="8172" y="10853"/>
                </a:cubicBezTo>
                <a:cubicBezTo>
                  <a:pt x="7483" y="10326"/>
                  <a:pt x="6928" y="9632"/>
                  <a:pt x="6513" y="8762"/>
                </a:cubicBezTo>
                <a:cubicBezTo>
                  <a:pt x="6093" y="7896"/>
                  <a:pt x="5884" y="6940"/>
                  <a:pt x="5884" y="5903"/>
                </a:cubicBezTo>
                <a:cubicBezTo>
                  <a:pt x="5884" y="5097"/>
                  <a:pt x="6016" y="4331"/>
                  <a:pt x="6275" y="3608"/>
                </a:cubicBezTo>
                <a:cubicBezTo>
                  <a:pt x="6535" y="2885"/>
                  <a:pt x="6887" y="2260"/>
                  <a:pt x="7331" y="1733"/>
                </a:cubicBezTo>
                <a:cubicBezTo>
                  <a:pt x="7778" y="1203"/>
                  <a:pt x="8299" y="786"/>
                  <a:pt x="8894" y="472"/>
                </a:cubicBezTo>
                <a:cubicBezTo>
                  <a:pt x="9494" y="158"/>
                  <a:pt x="10125" y="3"/>
                  <a:pt x="10802" y="3"/>
                </a:cubicBezTo>
                <a:cubicBezTo>
                  <a:pt x="11476" y="3"/>
                  <a:pt x="12112" y="158"/>
                  <a:pt x="12710" y="472"/>
                </a:cubicBezTo>
                <a:cubicBezTo>
                  <a:pt x="13307" y="786"/>
                  <a:pt x="13826" y="1203"/>
                  <a:pt x="14272" y="1733"/>
                </a:cubicBezTo>
                <a:cubicBezTo>
                  <a:pt x="14716" y="2260"/>
                  <a:pt x="15067" y="2885"/>
                  <a:pt x="15328" y="3608"/>
                </a:cubicBezTo>
                <a:cubicBezTo>
                  <a:pt x="15590" y="4331"/>
                  <a:pt x="15719" y="5097"/>
                  <a:pt x="15719" y="5903"/>
                </a:cubicBezTo>
                <a:cubicBezTo>
                  <a:pt x="15719" y="6939"/>
                  <a:pt x="15513" y="7890"/>
                  <a:pt x="15100" y="8757"/>
                </a:cubicBezTo>
                <a:cubicBezTo>
                  <a:pt x="14685" y="9620"/>
                  <a:pt x="14128" y="10320"/>
                  <a:pt x="13432" y="10853"/>
                </a:cubicBezTo>
                <a:cubicBezTo>
                  <a:pt x="13936" y="10945"/>
                  <a:pt x="14452" y="11031"/>
                  <a:pt x="14978" y="11115"/>
                </a:cubicBezTo>
                <a:cubicBezTo>
                  <a:pt x="15504" y="11198"/>
                  <a:pt x="16005" y="11288"/>
                  <a:pt x="16478" y="11388"/>
                </a:cubicBezTo>
                <a:cubicBezTo>
                  <a:pt x="16653" y="11426"/>
                  <a:pt x="16826" y="11449"/>
                  <a:pt x="16994" y="11455"/>
                </a:cubicBezTo>
                <a:cubicBezTo>
                  <a:pt x="17162" y="11466"/>
                  <a:pt x="17323" y="11495"/>
                  <a:pt x="17467" y="11553"/>
                </a:cubicBezTo>
                <a:cubicBezTo>
                  <a:pt x="17603" y="11590"/>
                  <a:pt x="17731" y="11659"/>
                  <a:pt x="17851" y="11766"/>
                </a:cubicBezTo>
                <a:cubicBezTo>
                  <a:pt x="17966" y="11869"/>
                  <a:pt x="18074" y="11970"/>
                  <a:pt x="18165" y="12062"/>
                </a:cubicBezTo>
                <a:moveTo>
                  <a:pt x="20474" y="5419"/>
                </a:moveTo>
                <a:cubicBezTo>
                  <a:pt x="20757" y="5419"/>
                  <a:pt x="20973" y="5505"/>
                  <a:pt x="21124" y="5687"/>
                </a:cubicBezTo>
                <a:cubicBezTo>
                  <a:pt x="21271" y="5865"/>
                  <a:pt x="21381" y="6078"/>
                  <a:pt x="21448" y="6326"/>
                </a:cubicBezTo>
                <a:cubicBezTo>
                  <a:pt x="21520" y="6574"/>
                  <a:pt x="21561" y="6836"/>
                  <a:pt x="21576" y="7106"/>
                </a:cubicBezTo>
                <a:cubicBezTo>
                  <a:pt x="21592" y="7377"/>
                  <a:pt x="21599" y="7596"/>
                  <a:pt x="21599" y="7760"/>
                </a:cubicBezTo>
                <a:lnTo>
                  <a:pt x="21599" y="9856"/>
                </a:lnTo>
                <a:cubicBezTo>
                  <a:pt x="21508" y="9928"/>
                  <a:pt x="21422" y="10015"/>
                  <a:pt x="21340" y="10110"/>
                </a:cubicBezTo>
                <a:cubicBezTo>
                  <a:pt x="21261" y="10208"/>
                  <a:pt x="21158" y="10257"/>
                  <a:pt x="21036" y="10257"/>
                </a:cubicBezTo>
                <a:lnTo>
                  <a:pt x="17268" y="10257"/>
                </a:lnTo>
                <a:cubicBezTo>
                  <a:pt x="17131" y="10257"/>
                  <a:pt x="17023" y="10208"/>
                  <a:pt x="16953" y="10110"/>
                </a:cubicBezTo>
                <a:cubicBezTo>
                  <a:pt x="16879" y="10015"/>
                  <a:pt x="16790" y="9928"/>
                  <a:pt x="16682" y="9856"/>
                </a:cubicBezTo>
                <a:lnTo>
                  <a:pt x="16682" y="7760"/>
                </a:lnTo>
                <a:cubicBezTo>
                  <a:pt x="16682" y="7596"/>
                  <a:pt x="16692" y="7377"/>
                  <a:pt x="16706" y="7106"/>
                </a:cubicBezTo>
                <a:cubicBezTo>
                  <a:pt x="16720" y="6836"/>
                  <a:pt x="16766" y="6574"/>
                  <a:pt x="16836" y="6326"/>
                </a:cubicBezTo>
                <a:cubicBezTo>
                  <a:pt x="16912" y="6078"/>
                  <a:pt x="17023" y="5865"/>
                  <a:pt x="17183" y="5687"/>
                </a:cubicBezTo>
                <a:cubicBezTo>
                  <a:pt x="17337" y="5508"/>
                  <a:pt x="17556" y="5419"/>
                  <a:pt x="17829" y="5419"/>
                </a:cubicBezTo>
                <a:cubicBezTo>
                  <a:pt x="17488" y="5151"/>
                  <a:pt x="17210" y="4803"/>
                  <a:pt x="16999" y="4377"/>
                </a:cubicBezTo>
                <a:cubicBezTo>
                  <a:pt x="16788" y="3950"/>
                  <a:pt x="16682" y="3469"/>
                  <a:pt x="16682" y="2937"/>
                </a:cubicBezTo>
                <a:cubicBezTo>
                  <a:pt x="16682" y="2539"/>
                  <a:pt x="16744" y="2162"/>
                  <a:pt x="16872" y="1805"/>
                </a:cubicBezTo>
                <a:cubicBezTo>
                  <a:pt x="16999" y="1448"/>
                  <a:pt x="17174" y="1134"/>
                  <a:pt x="17400" y="861"/>
                </a:cubicBezTo>
                <a:cubicBezTo>
                  <a:pt x="17625" y="590"/>
                  <a:pt x="17889" y="380"/>
                  <a:pt x="18187" y="227"/>
                </a:cubicBezTo>
                <a:cubicBezTo>
                  <a:pt x="18487" y="77"/>
                  <a:pt x="18808" y="0"/>
                  <a:pt x="19152" y="0"/>
                </a:cubicBezTo>
                <a:cubicBezTo>
                  <a:pt x="19480" y="0"/>
                  <a:pt x="19795" y="77"/>
                  <a:pt x="20095" y="227"/>
                </a:cubicBezTo>
                <a:cubicBezTo>
                  <a:pt x="20395" y="380"/>
                  <a:pt x="20656" y="590"/>
                  <a:pt x="20882" y="861"/>
                </a:cubicBezTo>
                <a:cubicBezTo>
                  <a:pt x="21108" y="1134"/>
                  <a:pt x="21285" y="1448"/>
                  <a:pt x="21412" y="1805"/>
                </a:cubicBezTo>
                <a:cubicBezTo>
                  <a:pt x="21537" y="2162"/>
                  <a:pt x="21599" y="2539"/>
                  <a:pt x="21599" y="2937"/>
                </a:cubicBezTo>
                <a:cubicBezTo>
                  <a:pt x="21599" y="3458"/>
                  <a:pt x="21499" y="3939"/>
                  <a:pt x="21295" y="4371"/>
                </a:cubicBezTo>
                <a:cubicBezTo>
                  <a:pt x="21093" y="4800"/>
                  <a:pt x="20820" y="5151"/>
                  <a:pt x="20474" y="5419"/>
                </a:cubicBezTo>
              </a:path>
            </a:pathLst>
          </a:custGeom>
          <a:solidFill>
            <a:srgbClr val="089DA3"/>
          </a:solidFill>
          <a:ln>
            <a:noFill/>
          </a:ln>
          <a:effectLst/>
        </p:spPr>
        <p:txBody>
          <a:bodyPr lIns="38092" tIns="38092" rIns="38092" bIns="38092" anchor="ctr"/>
          <a:lstStyle/>
          <a:p>
            <a:pPr defTabSz="342424">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6" name="AutoShape 19"/>
          <p:cNvSpPr>
            <a:spLocks noChangeAspect="1"/>
          </p:cNvSpPr>
          <p:nvPr/>
        </p:nvSpPr>
        <p:spPr bwMode="auto">
          <a:xfrm>
            <a:off x="6355936" y="3410302"/>
            <a:ext cx="357107" cy="357200"/>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599" y="9391"/>
                </a:moveTo>
                <a:cubicBezTo>
                  <a:pt x="21599"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599" y="8895"/>
                  <a:pt x="21599"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0"/>
                </a:cubicBezTo>
                <a:lnTo>
                  <a:pt x="18459" y="2855"/>
                </a:lnTo>
                <a:close/>
              </a:path>
            </a:pathLst>
          </a:custGeom>
          <a:solidFill>
            <a:srgbClr val="089DA3"/>
          </a:solidFill>
          <a:ln>
            <a:noFill/>
          </a:ln>
          <a:effectLst/>
        </p:spPr>
        <p:txBody>
          <a:bodyPr lIns="38092" tIns="38092" rIns="38092" bIns="38092" anchor="ctr"/>
          <a:lstStyle/>
          <a:p>
            <a:pPr defTabSz="342424">
              <a:defRPr/>
            </a:pPr>
            <a:endParaRPr lang="es-ES" sz="27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 name="AutoShape 123"/>
          <p:cNvSpPr>
            <a:spLocks noChangeAspect="1"/>
          </p:cNvSpPr>
          <p:nvPr/>
        </p:nvSpPr>
        <p:spPr bwMode="auto">
          <a:xfrm>
            <a:off x="7218116" y="1586156"/>
            <a:ext cx="337574" cy="3714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rgbClr val="089DA3"/>
          </a:solidFill>
          <a:ln>
            <a:noFill/>
          </a:ln>
          <a:effectLst/>
        </p:spPr>
        <p:txBody>
          <a:bodyPr lIns="38092" tIns="38092" rIns="38092" bIns="38092" anchor="ctr"/>
          <a:lstStyle/>
          <a:p>
            <a:pPr defTabSz="342424">
              <a:defRPr/>
            </a:pPr>
            <a:endParaRPr lang="es-ES" sz="27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8" name="AutoShape 125"/>
          <p:cNvSpPr>
            <a:spLocks noChangeAspect="1"/>
          </p:cNvSpPr>
          <p:nvPr/>
        </p:nvSpPr>
        <p:spPr bwMode="auto">
          <a:xfrm>
            <a:off x="1539975" y="1790646"/>
            <a:ext cx="408869" cy="407340"/>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rgbClr val="089DA3"/>
          </a:solidFill>
          <a:ln>
            <a:noFill/>
          </a:ln>
          <a:effectLst/>
        </p:spPr>
        <p:txBody>
          <a:bodyPr lIns="76184" tIns="76184" rIns="76184" bIns="76184" anchor="ctr"/>
          <a:lstStyle/>
          <a:p>
            <a:pPr defTabSz="685324">
              <a:defRPr/>
            </a:pPr>
            <a:endParaRPr lang="es-ES" sz="50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19" name="TextBox 21"/>
          <p:cNvSpPr txBox="1"/>
          <p:nvPr/>
        </p:nvSpPr>
        <p:spPr>
          <a:xfrm rot="17488811">
            <a:off x="4943022" y="2345869"/>
            <a:ext cx="387478" cy="253916"/>
          </a:xfrm>
          <a:prstGeom prst="rect">
            <a:avLst/>
          </a:prstGeom>
          <a:noFill/>
        </p:spPr>
        <p:txBody>
          <a:bodyPr wrap="none" lIns="68580" tIns="34290" rIns="68580" bIns="34290" rtlCol="0">
            <a:spAutoFit/>
          </a:bodyPr>
          <a:lstStyle/>
          <a:p>
            <a:pPr algn="ctr"/>
            <a:r>
              <a:rPr lang="en-US" altLang="zh-CN" sz="1200" b="1" dirty="0">
                <a:solidFill>
                  <a:schemeClr val="bg1"/>
                </a:solidFill>
              </a:rPr>
              <a:t>text</a:t>
            </a:r>
            <a:endParaRPr lang="id-ID" altLang="zh-CN" sz="1200" b="1" dirty="0">
              <a:solidFill>
                <a:schemeClr val="bg1"/>
              </a:solidFill>
            </a:endParaRPr>
          </a:p>
        </p:txBody>
      </p:sp>
      <p:sp>
        <p:nvSpPr>
          <p:cNvPr id="20" name="TextBox 22"/>
          <p:cNvSpPr txBox="1"/>
          <p:nvPr/>
        </p:nvSpPr>
        <p:spPr>
          <a:xfrm>
            <a:off x="4445148" y="3655219"/>
            <a:ext cx="445571" cy="253916"/>
          </a:xfrm>
          <a:prstGeom prst="rect">
            <a:avLst/>
          </a:prstGeom>
          <a:noFill/>
        </p:spPr>
        <p:txBody>
          <a:bodyPr wrap="none" lIns="68580" tIns="34290" rIns="68580" bIns="34290" rtlCol="0">
            <a:spAutoFit/>
          </a:bodyPr>
          <a:lstStyle/>
          <a:p>
            <a:pPr algn="ctr"/>
            <a:r>
              <a:rPr lang="en-US" sz="1200" b="1" dirty="0" smtClean="0">
                <a:solidFill>
                  <a:schemeClr val="bg1"/>
                </a:solidFill>
                <a:latin typeface="+mj-lt"/>
              </a:rPr>
              <a:t>text</a:t>
            </a:r>
            <a:endParaRPr lang="id-ID" sz="1200" b="1" dirty="0">
              <a:solidFill>
                <a:schemeClr val="bg1"/>
              </a:solidFill>
              <a:latin typeface="+mj-lt"/>
            </a:endParaRPr>
          </a:p>
        </p:txBody>
      </p:sp>
      <p:sp>
        <p:nvSpPr>
          <p:cNvPr id="21" name="TextBox 23"/>
          <p:cNvSpPr txBox="1"/>
          <p:nvPr/>
        </p:nvSpPr>
        <p:spPr>
          <a:xfrm>
            <a:off x="3472906" y="2676296"/>
            <a:ext cx="387477" cy="253916"/>
          </a:xfrm>
          <a:prstGeom prst="rect">
            <a:avLst/>
          </a:prstGeom>
          <a:noFill/>
        </p:spPr>
        <p:txBody>
          <a:bodyPr wrap="none" lIns="68580" tIns="34290" rIns="68580" bIns="34290" rtlCol="0">
            <a:spAutoFit/>
          </a:bodyPr>
          <a:lstStyle/>
          <a:p>
            <a:pPr algn="ctr"/>
            <a:r>
              <a:rPr lang="en-US" altLang="zh-CN" sz="1200" b="1" dirty="0">
                <a:solidFill>
                  <a:schemeClr val="bg1"/>
                </a:solidFill>
              </a:rPr>
              <a:t>text</a:t>
            </a:r>
            <a:endParaRPr lang="id-ID" altLang="zh-CN" sz="1200" b="1" dirty="0">
              <a:solidFill>
                <a:schemeClr val="bg1"/>
              </a:solidFill>
            </a:endParaRPr>
          </a:p>
        </p:txBody>
      </p:sp>
      <p:sp>
        <p:nvSpPr>
          <p:cNvPr id="22" name="TextBox 24"/>
          <p:cNvSpPr txBox="1"/>
          <p:nvPr/>
        </p:nvSpPr>
        <p:spPr>
          <a:xfrm rot="16200000">
            <a:off x="3440094" y="3656565"/>
            <a:ext cx="387478" cy="253916"/>
          </a:xfrm>
          <a:prstGeom prst="rect">
            <a:avLst/>
          </a:prstGeom>
          <a:noFill/>
        </p:spPr>
        <p:txBody>
          <a:bodyPr wrap="none" lIns="68580" tIns="34290" rIns="68580" bIns="34290" rtlCol="0">
            <a:spAutoFit/>
          </a:bodyPr>
          <a:lstStyle/>
          <a:p>
            <a:pPr algn="ctr"/>
            <a:r>
              <a:rPr lang="en-US" altLang="zh-CN" sz="1200" b="1" dirty="0">
                <a:solidFill>
                  <a:schemeClr val="bg1"/>
                </a:solidFill>
              </a:rPr>
              <a:t>text</a:t>
            </a:r>
            <a:endParaRPr lang="id-ID" altLang="zh-CN" sz="1200" b="1" dirty="0">
              <a:solidFill>
                <a:schemeClr val="bg1"/>
              </a:solidFill>
            </a:endParaRPr>
          </a:p>
        </p:txBody>
      </p:sp>
      <p:sp>
        <p:nvSpPr>
          <p:cNvPr id="23" name="文本框 22"/>
          <p:cNvSpPr txBox="1"/>
          <p:nvPr/>
        </p:nvSpPr>
        <p:spPr>
          <a:xfrm>
            <a:off x="6399960" y="2031686"/>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5720301" y="3846152"/>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927375" y="2275677"/>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927375" y="3871592"/>
            <a:ext cx="1628372" cy="588623"/>
          </a:xfrm>
          <a:prstGeom prst="rect">
            <a:avLst/>
          </a:prstGeom>
          <a:noFill/>
        </p:spPr>
        <p:txBody>
          <a:bodyPr wrap="square" lIns="68580" tIns="34290" rIns="68580" bIns="34290" rtlCol="0">
            <a:spAutoFit/>
          </a:bodyPr>
          <a:lstStyle/>
          <a:p>
            <a:pPr>
              <a:lnSpc>
                <a:spcPct val="125000"/>
              </a:lnSpc>
            </a:pPr>
            <a:r>
              <a:rPr lang="zh-CN" altLang="en-US" sz="900" dirty="0" smtClean="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任意多边形 26"/>
          <p:cNvSpPr/>
          <p:nvPr/>
        </p:nvSpPr>
        <p:spPr>
          <a:xfrm>
            <a:off x="1092138" y="413659"/>
            <a:ext cx="2302294"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8" name="六边形 27"/>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9" name="文本框 33"/>
          <p:cNvSpPr txBox="1"/>
          <p:nvPr/>
        </p:nvSpPr>
        <p:spPr>
          <a:xfrm>
            <a:off x="598041" y="444119"/>
            <a:ext cx="596609" cy="438582"/>
          </a:xfrm>
          <a:prstGeom prst="rect">
            <a:avLst/>
          </a:prstGeom>
          <a:noFill/>
        </p:spPr>
        <p:txBody>
          <a:bodyPr wrap="square" lIns="68580" tIns="34290" rIns="68580" bIns="34290" rtlCol="0">
            <a:spAutoFit/>
          </a:bodyPr>
          <a:lstStyle/>
          <a:p>
            <a:pPr algn="ctr"/>
            <a:r>
              <a:rPr lang="en-US" altLang="zh-CN" sz="2400" dirty="0" smtClean="0">
                <a:solidFill>
                  <a:schemeClr val="bg1"/>
                </a:solidFill>
              </a:rPr>
              <a:t>01</a:t>
            </a:r>
            <a:endParaRPr lang="zh-CN" altLang="en-US" sz="2400" dirty="0">
              <a:solidFill>
                <a:schemeClr val="bg1"/>
              </a:solidFill>
            </a:endParaRPr>
          </a:p>
        </p:txBody>
      </p:sp>
      <p:sp>
        <p:nvSpPr>
          <p:cNvPr id="31" name="矩形 30"/>
          <p:cNvSpPr/>
          <p:nvPr/>
        </p:nvSpPr>
        <p:spPr>
          <a:xfrm>
            <a:off x="1269983" y="380254"/>
            <a:ext cx="1574790" cy="500137"/>
          </a:xfrm>
          <a:prstGeom prst="rect">
            <a:avLst/>
          </a:prstGeom>
        </p:spPr>
        <p:txBody>
          <a:bodyPr wrap="none" lIns="68580" tIns="34290" rIns="68580" bIns="34290">
            <a:spAutoFit/>
          </a:bodyPr>
          <a:lstStyle/>
          <a:p>
            <a:pPr>
              <a:lnSpc>
                <a:spcPct val="200000"/>
              </a:lnSpc>
            </a:pPr>
            <a:r>
              <a:rPr lang="zh-CN" altLang="en-US" dirty="0" smtClean="0">
                <a:solidFill>
                  <a:schemeClr val="bg1"/>
                </a:solidFill>
                <a:latin typeface="微软雅黑" panose="020B0503020204020204" pitchFamily="34" charset="-122"/>
                <a:ea typeface="微软雅黑" panose="020B0503020204020204" pitchFamily="34" charset="-122"/>
              </a:rPr>
              <a:t>选题</a:t>
            </a:r>
            <a:r>
              <a:rPr lang="zh-CN" altLang="en-US" dirty="0">
                <a:solidFill>
                  <a:schemeClr val="bg1"/>
                </a:solidFill>
                <a:latin typeface="微软雅黑" panose="020B0503020204020204" pitchFamily="34" charset="-122"/>
                <a:ea typeface="微软雅黑" panose="020B0503020204020204" pitchFamily="34" charset="-122"/>
              </a:rPr>
              <a:t>的背景与意义</a:t>
            </a:r>
            <a:endParaRPr lang="en-US" altLang="zh-CN"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300040" y="2621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2" name="矩形 31"/>
          <p:cNvSpPr/>
          <p:nvPr/>
        </p:nvSpPr>
        <p:spPr>
          <a:xfrm>
            <a:off x="328615" y="269335"/>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33" name="Oval 67"/>
          <p:cNvSpPr/>
          <p:nvPr/>
        </p:nvSpPr>
        <p:spPr>
          <a:xfrm>
            <a:off x="868044" y="1417424"/>
            <a:ext cx="373861" cy="373861"/>
          </a:xfrm>
          <a:prstGeom prst="ellipse">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100" dirty="0"/>
          </a:p>
        </p:txBody>
      </p:sp>
      <p:sp>
        <p:nvSpPr>
          <p:cNvPr id="62" name="TextBox 61"/>
          <p:cNvSpPr txBox="1"/>
          <p:nvPr/>
        </p:nvSpPr>
        <p:spPr>
          <a:xfrm>
            <a:off x="889000" y="1460502"/>
            <a:ext cx="349250" cy="284693"/>
          </a:xfrm>
          <a:prstGeom prst="rect">
            <a:avLst/>
          </a:prstGeom>
          <a:noFill/>
        </p:spPr>
        <p:txBody>
          <a:bodyPr wrap="square" lIns="68580" tIns="34290" rIns="68580" bIns="34290"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02</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44" name="六边形 43"/>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任意多边形 47"/>
          <p:cNvSpPr/>
          <p:nvPr/>
        </p:nvSpPr>
        <p:spPr>
          <a:xfrm>
            <a:off x="1111190" y="413659"/>
            <a:ext cx="421011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9" name="矩形 48"/>
          <p:cNvSpPr/>
          <p:nvPr/>
        </p:nvSpPr>
        <p:spPr>
          <a:xfrm>
            <a:off x="1276333" y="285003"/>
            <a:ext cx="4038617"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371602" y="1443039"/>
            <a:ext cx="1121569" cy="284693"/>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回文管理</a:t>
            </a:r>
            <a:endParaRPr lang="zh-CN" altLang="en-US" dirty="0">
              <a:latin typeface="微软雅黑" pitchFamily="34" charset="-122"/>
              <a:ea typeface="微软雅黑" pitchFamily="34" charset="-122"/>
            </a:endParaRPr>
          </a:p>
        </p:txBody>
      </p:sp>
      <p:sp>
        <p:nvSpPr>
          <p:cNvPr id="35" name="TextBox 34"/>
          <p:cNvSpPr txBox="1"/>
          <p:nvPr/>
        </p:nvSpPr>
        <p:spPr>
          <a:xfrm>
            <a:off x="1378744" y="1914526"/>
            <a:ext cx="5786438" cy="1577355"/>
          </a:xfrm>
          <a:prstGeom prst="rect">
            <a:avLst/>
          </a:prstGeom>
          <a:noFill/>
        </p:spPr>
        <p:txBody>
          <a:bodyPr wrap="square" lIns="68580" tIns="34290" rIns="68580" bIns="34290" rtlCol="0">
            <a:spAutoFit/>
          </a:bodyPr>
          <a:lstStyle/>
          <a:p>
            <a:r>
              <a:rPr lang="zh-CN" altLang="en-US" dirty="0" smtClean="0">
                <a:solidFill>
                  <a:srgbClr val="00B050"/>
                </a:solidFill>
                <a:latin typeface="微软雅黑" pitchFamily="34" charset="-122"/>
                <a:ea typeface="微软雅黑" pitchFamily="34" charset="-122"/>
              </a:rPr>
              <a:t>按照补正通知书中的补正理由，在对应开放的字段进行补正。</a:t>
            </a:r>
            <a:endParaRPr lang="en-US" altLang="zh-CN" dirty="0" smtClean="0">
              <a:solidFill>
                <a:srgbClr val="00B050"/>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补正字段包括：申请人名称、申请人地址、商标注册人、商标名称、国际分类号、是否共有商标、撤销理由、代理委托书、撤销商品</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服务项目、</a:t>
            </a:r>
            <a:r>
              <a:rPr lang="zh-CN" altLang="en-US" dirty="0" smtClean="0">
                <a:solidFill>
                  <a:srgbClr val="00B050"/>
                </a:solidFill>
                <a:latin typeface="微软雅黑" pitchFamily="34" charset="-122"/>
                <a:ea typeface="微软雅黑" pitchFamily="34" charset="-122"/>
              </a:rPr>
              <a:t>其他有关说明</a:t>
            </a:r>
            <a:r>
              <a:rPr lang="zh-CN" altLang="en-US" dirty="0" smtClean="0">
                <a:latin typeface="微软雅黑" pitchFamily="34" charset="-122"/>
                <a:ea typeface="微软雅黑" pitchFamily="34" charset="-122"/>
              </a:rPr>
              <a:t>、</a:t>
            </a:r>
            <a:r>
              <a:rPr lang="zh-CN" altLang="en-US" dirty="0" smtClean="0">
                <a:solidFill>
                  <a:srgbClr val="00B050"/>
                </a:solidFill>
                <a:latin typeface="微软雅黑" pitchFamily="34" charset="-122"/>
                <a:ea typeface="微软雅黑" pitchFamily="34" charset="-122"/>
              </a:rPr>
              <a:t>其他说明文件</a:t>
            </a:r>
            <a:r>
              <a:rPr lang="zh-CN" altLang="en-US" dirty="0" smtClean="0">
                <a:latin typeface="微软雅黑" pitchFamily="34" charset="-122"/>
                <a:ea typeface="微软雅黑" pitchFamily="34" charset="-122"/>
              </a:rPr>
              <a:t>。</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childTnLst>
                          </p:cTn>
                        </p:par>
                        <p:par>
                          <p:cTn id="43" fill="hold">
                            <p:stCondLst>
                              <p:cond delay="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3500"/>
                            </p:stCondLst>
                            <p:childTnLst>
                              <p:par>
                                <p:cTn id="51" presetID="22" presetClass="entr" presetSubtype="8"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left)">
                                      <p:cBhvr>
                                        <p:cTn id="53" dur="500"/>
                                        <p:tgtEl>
                                          <p:spTgt spid="14"/>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animBg="1"/>
      <p:bldP spid="16" grpId="0" animBg="1"/>
      <p:bldP spid="17" grpId="0" animBg="1"/>
      <p:bldP spid="18" grpId="0" animBg="1"/>
      <p:bldP spid="19" grpId="0"/>
      <p:bldP spid="20" grpId="0"/>
      <p:bldP spid="21" grpId="0"/>
      <p:bldP spid="2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471" y="2621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62" name="Oval 67"/>
          <p:cNvSpPr/>
          <p:nvPr/>
        </p:nvSpPr>
        <p:spPr>
          <a:xfrm>
            <a:off x="880744" y="1423774"/>
            <a:ext cx="373861" cy="373861"/>
          </a:xfrm>
          <a:prstGeom prst="ellipse">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2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88" y="413659"/>
            <a:ext cx="4165662"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76330" y="285003"/>
            <a:ext cx="4235470"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114" name="TextBox 113"/>
          <p:cNvSpPr txBox="1"/>
          <p:nvPr/>
        </p:nvSpPr>
        <p:spPr>
          <a:xfrm>
            <a:off x="908050" y="1473201"/>
            <a:ext cx="349250" cy="284693"/>
          </a:xfrm>
          <a:prstGeom prst="rect">
            <a:avLst/>
          </a:prstGeom>
          <a:noFill/>
        </p:spPr>
        <p:txBody>
          <a:bodyPr wrap="square" lIns="68580" tIns="34290" rIns="68580" bIns="34290" rtlCol="0">
            <a:spAutoFit/>
          </a:bodyPr>
          <a:lstStyle/>
          <a:p>
            <a:r>
              <a:rPr lang="en-US" altLang="zh-CN" dirty="0" smtClean="0">
                <a:solidFill>
                  <a:schemeClr val="bg1"/>
                </a:solidFill>
                <a:latin typeface="微软雅黑" panose="020B0503020204020204" pitchFamily="34" charset="-122"/>
                <a:ea typeface="微软雅黑" panose="020B0503020204020204" pitchFamily="34" charset="-122"/>
              </a:rPr>
              <a:t>03</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1321596" y="1471614"/>
            <a:ext cx="2043904" cy="284693"/>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撤销三年变更双方代理</a:t>
            </a:r>
            <a:endParaRPr lang="zh-CN" altLang="en-US" dirty="0">
              <a:latin typeface="微软雅黑" pitchFamily="34" charset="-122"/>
              <a:ea typeface="微软雅黑" pitchFamily="34" charset="-122"/>
            </a:endParaRPr>
          </a:p>
        </p:txBody>
      </p:sp>
      <p:sp>
        <p:nvSpPr>
          <p:cNvPr id="23" name="TextBox 22"/>
          <p:cNvSpPr txBox="1"/>
          <p:nvPr/>
        </p:nvSpPr>
        <p:spPr>
          <a:xfrm>
            <a:off x="1328737" y="2007395"/>
            <a:ext cx="6357938" cy="931024"/>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变更类型：</a:t>
            </a:r>
            <a:r>
              <a:rPr lang="zh-CN" altLang="en-US" dirty="0" smtClean="0">
                <a:solidFill>
                  <a:srgbClr val="00B050"/>
                </a:solidFill>
                <a:latin typeface="微软雅黑" pitchFamily="34" charset="-122"/>
                <a:ea typeface="微软雅黑" pitchFamily="34" charset="-122"/>
              </a:rPr>
              <a:t>申请方变更代理</a:t>
            </a:r>
            <a:r>
              <a:rPr lang="zh-CN" altLang="en-US" dirty="0" smtClean="0">
                <a:latin typeface="微软雅黑" pitchFamily="34" charset="-122"/>
                <a:ea typeface="微软雅黑" pitchFamily="34" charset="-122"/>
              </a:rPr>
              <a:t>和</a:t>
            </a:r>
            <a:r>
              <a:rPr lang="zh-CN" altLang="en-US" dirty="0" smtClean="0">
                <a:solidFill>
                  <a:srgbClr val="00B050"/>
                </a:solidFill>
                <a:latin typeface="微软雅黑" pitchFamily="34" charset="-122"/>
                <a:ea typeface="微软雅黑" pitchFamily="34" charset="-122"/>
              </a:rPr>
              <a:t>答辩方变更代理</a:t>
            </a:r>
            <a:endParaRPr lang="en-US" altLang="zh-CN" dirty="0" smtClean="0">
              <a:solidFill>
                <a:srgbClr val="00B050"/>
              </a:solidFill>
              <a:latin typeface="微软雅黑" pitchFamily="34" charset="-122"/>
              <a:ea typeface="微软雅黑" pitchFamily="34" charset="-122"/>
            </a:endParaRPr>
          </a:p>
          <a:p>
            <a:endParaRPr lang="en-US" altLang="zh-CN" dirty="0" smtClean="0">
              <a:solidFill>
                <a:srgbClr val="00B050"/>
              </a:solidFill>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上传文件：</a:t>
            </a:r>
            <a:r>
              <a:rPr lang="zh-CN" altLang="en-US" dirty="0" smtClean="0">
                <a:solidFill>
                  <a:srgbClr val="00B050"/>
                </a:solidFill>
                <a:latin typeface="微软雅黑" pitchFamily="34" charset="-122"/>
                <a:ea typeface="微软雅黑" pitchFamily="34" charset="-122"/>
              </a:rPr>
              <a:t>代理委托书、主体资格证明文件（中文）、与原代理解除关系声明书</a:t>
            </a:r>
            <a:endParaRPr lang="zh-CN" altLang="en-US" dirty="0">
              <a:solidFill>
                <a:srgbClr val="00B050"/>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3" name="组合 13"/>
          <p:cNvGrpSpPr/>
          <p:nvPr/>
        </p:nvGrpSpPr>
        <p:grpSpPr>
          <a:xfrm>
            <a:off x="769503" y="2070699"/>
            <a:ext cx="1743259" cy="697304"/>
            <a:chOff x="10211" y="56252"/>
            <a:chExt cx="2324345" cy="929738"/>
          </a:xfrm>
        </p:grpSpPr>
        <p:sp>
          <p:nvSpPr>
            <p:cNvPr id="18" name="流程图: 准备 17"/>
            <p:cNvSpPr/>
            <p:nvPr/>
          </p:nvSpPr>
          <p:spPr>
            <a:xfrm>
              <a:off x="10211" y="56252"/>
              <a:ext cx="2324345" cy="929738"/>
            </a:xfrm>
            <a:prstGeom prst="flowChartPreparation">
              <a:avLst/>
            </a:prstGeom>
            <a:solidFill>
              <a:srgbClr val="067A8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9" name="流程图: 准备 4"/>
            <p:cNvSpPr/>
            <p:nvPr/>
          </p:nvSpPr>
          <p:spPr>
            <a:xfrm>
              <a:off x="475080" y="56252"/>
              <a:ext cx="1394607" cy="9297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7470" tIns="38735" rIns="0" bIns="38735" numCol="1" spcCol="1270" anchor="ctr" anchorCtr="0">
              <a:noAutofit/>
            </a:bodyPr>
            <a:lstStyle/>
            <a:p>
              <a:pPr algn="ctr" defTabSz="2033588">
                <a:lnSpc>
                  <a:spcPct val="90000"/>
                </a:lnSpc>
                <a:spcBef>
                  <a:spcPct val="0"/>
                </a:spcBef>
                <a:spcAft>
                  <a:spcPct val="35000"/>
                </a:spcAft>
              </a:pPr>
              <a:endParaRPr lang="id-ID" sz="4600" dirty="0"/>
            </a:p>
          </p:txBody>
        </p:sp>
      </p:grpSp>
      <p:grpSp>
        <p:nvGrpSpPr>
          <p:cNvPr id="4" name="组合 14"/>
          <p:cNvGrpSpPr/>
          <p:nvPr/>
        </p:nvGrpSpPr>
        <p:grpSpPr>
          <a:xfrm>
            <a:off x="2336214" y="2186836"/>
            <a:ext cx="2207211" cy="470342"/>
            <a:chOff x="2127737" y="211101"/>
            <a:chExt cx="2197405" cy="627123"/>
          </a:xfrm>
        </p:grpSpPr>
        <p:sp>
          <p:nvSpPr>
            <p:cNvPr id="16" name="燕尾形 15"/>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7"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21" name="文本框 15"/>
          <p:cNvSpPr txBox="1"/>
          <p:nvPr/>
        </p:nvSpPr>
        <p:spPr>
          <a:xfrm>
            <a:off x="2650330" y="2277261"/>
            <a:ext cx="1616869" cy="284693"/>
          </a:xfrm>
          <a:prstGeom prst="rect">
            <a:avLst/>
          </a:prstGeom>
          <a:noFill/>
        </p:spPr>
        <p:txBody>
          <a:bodyPr wrap="square" lIns="68580" tIns="34290" rIns="68580" bIns="34290" rtlCol="0">
            <a:spAutoFit/>
          </a:bodyPr>
          <a:lstStyle/>
          <a:p>
            <a:pPr algn="ctr"/>
            <a:r>
              <a:rPr lang="zh-CN" altLang="en-US" b="1" dirty="0" smtClean="0">
                <a:solidFill>
                  <a:schemeClr val="bg1"/>
                </a:solidFill>
              </a:rPr>
              <a:t>答辩绑定</a:t>
            </a:r>
            <a:endParaRPr lang="zh-CN" altLang="en-US" b="1" dirty="0">
              <a:solidFill>
                <a:schemeClr val="bg1"/>
              </a:solidFill>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88" y="527959"/>
            <a:ext cx="4165662"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2" y="412002"/>
            <a:ext cx="4103706"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grpSp>
        <p:nvGrpSpPr>
          <p:cNvPr id="5" name="组合 14"/>
          <p:cNvGrpSpPr/>
          <p:nvPr/>
        </p:nvGrpSpPr>
        <p:grpSpPr>
          <a:xfrm>
            <a:off x="4371976" y="2186836"/>
            <a:ext cx="1521618" cy="470342"/>
            <a:chOff x="2127737" y="211101"/>
            <a:chExt cx="2197405" cy="627123"/>
          </a:xfrm>
        </p:grpSpPr>
        <p:sp>
          <p:nvSpPr>
            <p:cNvPr id="23" name="燕尾形 22"/>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4"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grpSp>
        <p:nvGrpSpPr>
          <p:cNvPr id="6" name="组合 14"/>
          <p:cNvGrpSpPr/>
          <p:nvPr/>
        </p:nvGrpSpPr>
        <p:grpSpPr>
          <a:xfrm>
            <a:off x="5736433" y="2186836"/>
            <a:ext cx="2421731" cy="470342"/>
            <a:chOff x="2127737" y="211101"/>
            <a:chExt cx="2197405" cy="627123"/>
          </a:xfrm>
        </p:grpSpPr>
        <p:sp>
          <p:nvSpPr>
            <p:cNvPr id="30" name="燕尾形 29"/>
            <p:cNvSpPr/>
            <p:nvPr/>
          </p:nvSpPr>
          <p:spPr>
            <a:xfrm>
              <a:off x="2127737" y="211101"/>
              <a:ext cx="2197405" cy="627123"/>
            </a:xfrm>
            <a:prstGeom prst="chevron">
              <a:avLst/>
            </a:prstGeom>
            <a:solidFill>
              <a:srgbClr val="089DA3"/>
            </a:solidFill>
            <a:ln>
              <a:noFill/>
            </a:ln>
          </p:spPr>
          <p:style>
            <a:lnRef idx="2">
              <a:scrgbClr r="0" g="0" b="0"/>
            </a:lnRef>
            <a:fillRef idx="1">
              <a:scrgbClr r="0" g="0" b="0"/>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2" name="燕尾形 6"/>
            <p:cNvSpPr/>
            <p:nvPr/>
          </p:nvSpPr>
          <p:spPr>
            <a:xfrm>
              <a:off x="2441299" y="211101"/>
              <a:ext cx="1570282" cy="62712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240" tIns="7620" rIns="0" bIns="7620" numCol="1" spcCol="1270" anchor="ctr" anchorCtr="0">
              <a:noAutofit/>
            </a:bodyPr>
            <a:lstStyle/>
            <a:p>
              <a:pPr algn="ctr" defTabSz="400050">
                <a:lnSpc>
                  <a:spcPct val="90000"/>
                </a:lnSpc>
                <a:spcBef>
                  <a:spcPct val="0"/>
                </a:spcBef>
                <a:spcAft>
                  <a:spcPct val="35000"/>
                </a:spcAft>
              </a:pPr>
              <a:endParaRPr lang="id-ID" sz="900" dirty="0"/>
            </a:p>
          </p:txBody>
        </p:sp>
      </p:grpSp>
      <p:sp>
        <p:nvSpPr>
          <p:cNvPr id="39" name="TextBox 38"/>
          <p:cNvSpPr txBox="1"/>
          <p:nvPr/>
        </p:nvSpPr>
        <p:spPr>
          <a:xfrm>
            <a:off x="1121569"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答辩管理</a:t>
            </a:r>
            <a:endParaRPr lang="zh-CN" altLang="en-US" sz="1800" b="1" dirty="0">
              <a:solidFill>
                <a:schemeClr val="bg1"/>
              </a:solidFill>
            </a:endParaRPr>
          </a:p>
        </p:txBody>
      </p:sp>
      <p:sp>
        <p:nvSpPr>
          <p:cNvPr id="28" name="TextBox 27"/>
          <p:cNvSpPr txBox="1"/>
          <p:nvPr/>
        </p:nvSpPr>
        <p:spPr>
          <a:xfrm>
            <a:off x="4743451" y="2286001"/>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我的答辩</a:t>
            </a:r>
            <a:endParaRPr lang="zh-CN" altLang="en-US" b="1" dirty="0">
              <a:solidFill>
                <a:schemeClr val="bg1"/>
              </a:solidFill>
            </a:endParaRPr>
          </a:p>
        </p:txBody>
      </p:sp>
      <p:sp>
        <p:nvSpPr>
          <p:cNvPr id="34" name="TextBox 33"/>
          <p:cNvSpPr txBox="1"/>
          <p:nvPr/>
        </p:nvSpPr>
        <p:spPr>
          <a:xfrm>
            <a:off x="6057899" y="2278857"/>
            <a:ext cx="1990725" cy="284693"/>
          </a:xfrm>
          <a:prstGeom prst="rect">
            <a:avLst/>
          </a:prstGeom>
          <a:noFill/>
        </p:spPr>
        <p:txBody>
          <a:bodyPr wrap="square" lIns="68580" tIns="34290" rIns="68580" bIns="34290" rtlCol="0">
            <a:spAutoFit/>
          </a:bodyPr>
          <a:lstStyle/>
          <a:p>
            <a:r>
              <a:rPr lang="zh-CN" altLang="en-US" b="1" dirty="0" smtClean="0">
                <a:solidFill>
                  <a:schemeClr val="bg1"/>
                </a:solidFill>
              </a:rPr>
              <a:t>答辩材料下载</a:t>
            </a:r>
            <a:endParaRPr lang="zh-CN" altLang="en-US" b="1" dirty="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2902" y="247903"/>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1" y="413659"/>
            <a:ext cx="415931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76331" y="285003"/>
            <a:ext cx="4110056"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57238" y="1150144"/>
            <a:ext cx="7886700" cy="1146468"/>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一、目前仅通过网上申请的撤三案件可以选择电子答辩，答辩方式为使用下载码，绑定后可在商标网上服务系统的</a:t>
            </a:r>
            <a:r>
              <a:rPr lang="zh-CN" altLang="en-US" dirty="0" smtClean="0">
                <a:solidFill>
                  <a:srgbClr val="067A80"/>
                </a:solidFill>
                <a:latin typeface="微软雅黑" pitchFamily="34" charset="-122"/>
                <a:ea typeface="微软雅黑" pitchFamily="34" charset="-122"/>
              </a:rPr>
              <a:t>答辩管理</a:t>
            </a:r>
            <a:r>
              <a:rPr lang="zh-CN" altLang="en-US" dirty="0" smtClean="0">
                <a:latin typeface="微软雅黑" pitchFamily="34" charset="-122"/>
                <a:ea typeface="微软雅黑" pitchFamily="34" charset="-122"/>
              </a:rPr>
              <a:t>中进行答辩及后续管理。</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★网上申请的撤三案件，受理后在</a:t>
            </a:r>
            <a:r>
              <a:rPr lang="en-US" altLang="zh-CN" dirty="0" smtClean="0">
                <a:solidFill>
                  <a:srgbClr val="067A80"/>
                </a:solidFill>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关于提供注册商标使用证据的通知</a:t>
            </a:r>
            <a:r>
              <a:rPr lang="en-US" altLang="zh-CN" dirty="0" smtClean="0">
                <a:solidFill>
                  <a:srgbClr val="067A80"/>
                </a:solidFill>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主送件中附下载码（下右图）。抄送件及纸质件申请撤三案件的提供使用证据通知中不附码。</a:t>
            </a:r>
            <a:endParaRPr lang="zh-CN" altLang="en-US" dirty="0">
              <a:solidFill>
                <a:srgbClr val="067A80"/>
              </a:solidFill>
              <a:latin typeface="微软雅黑" pitchFamily="34" charset="-122"/>
              <a:ea typeface="微软雅黑" pitchFamily="34" charset="-122"/>
            </a:endParaRPr>
          </a:p>
        </p:txBody>
      </p:sp>
      <p:pic>
        <p:nvPicPr>
          <p:cNvPr id="11" name="Picture 2"/>
          <p:cNvPicPr>
            <a:picLocks noChangeAspect="1" noChangeArrowheads="1"/>
          </p:cNvPicPr>
          <p:nvPr/>
        </p:nvPicPr>
        <p:blipFill>
          <a:blip r:embed="rId2"/>
          <a:srcRect/>
          <a:stretch>
            <a:fillRect/>
          </a:stretch>
        </p:blipFill>
        <p:spPr bwMode="auto">
          <a:xfrm>
            <a:off x="5222082" y="2764357"/>
            <a:ext cx="3514724" cy="1834604"/>
          </a:xfrm>
          <a:prstGeom prst="rect">
            <a:avLst/>
          </a:prstGeom>
          <a:noFill/>
          <a:ln w="9525">
            <a:noFill/>
            <a:miter lim="800000"/>
            <a:headEnd/>
            <a:tailEnd/>
          </a:ln>
          <a:effectLst/>
        </p:spPr>
      </p:pic>
      <p:pic>
        <p:nvPicPr>
          <p:cNvPr id="9218" name="Picture 2"/>
          <p:cNvPicPr>
            <a:picLocks noChangeAspect="1" noChangeArrowheads="1"/>
          </p:cNvPicPr>
          <p:nvPr/>
        </p:nvPicPr>
        <p:blipFill>
          <a:blip r:embed="rId3"/>
          <a:srcRect/>
          <a:stretch>
            <a:fillRect/>
          </a:stretch>
        </p:blipFill>
        <p:spPr bwMode="auto">
          <a:xfrm>
            <a:off x="704850" y="2752499"/>
            <a:ext cx="4426480" cy="1821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1471" y="2621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100" dirty="0"/>
          </a:p>
        </p:txBody>
      </p:sp>
      <p:sp>
        <p:nvSpPr>
          <p:cNvPr id="110" name="六边形 109"/>
          <p:cNvSpPr/>
          <p:nvPr/>
        </p:nvSpPr>
        <p:spPr>
          <a:xfrm>
            <a:off x="618235" y="4136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2" name="任意多边形 111"/>
          <p:cNvSpPr/>
          <p:nvPr/>
        </p:nvSpPr>
        <p:spPr>
          <a:xfrm>
            <a:off x="1111191" y="413659"/>
            <a:ext cx="414661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3" name="矩形 112"/>
          <p:cNvSpPr/>
          <p:nvPr/>
        </p:nvSpPr>
        <p:spPr>
          <a:xfrm>
            <a:off x="1276331" y="285003"/>
            <a:ext cx="4110056"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撤销连续三年不使用注册商标网申系统</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71515" y="1193006"/>
            <a:ext cx="7808119" cy="3300904"/>
          </a:xfrm>
          <a:prstGeom prst="rect">
            <a:avLst/>
          </a:prstGeom>
          <a:noFill/>
        </p:spPr>
        <p:txBody>
          <a:bodyPr wrap="square" lIns="68580" tIns="34290" rIns="68580" bIns="34290" rtlCol="0">
            <a:spAutoFit/>
          </a:bodyPr>
          <a:lstStyle/>
          <a:p>
            <a:r>
              <a:rPr lang="zh-CN" altLang="en-US" dirty="0" smtClean="0">
                <a:latin typeface="微软雅黑" pitchFamily="34" charset="-122"/>
                <a:ea typeface="微软雅黑" pitchFamily="34" charset="-122"/>
              </a:rPr>
              <a:t>二、可以选择电子答辩的当事人，如需电子答辩，需注册成为商标网上服务系统注册用户，或者委托有此资质的代理机构进行答辩。</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zh-CN" dirty="0" smtClean="0">
                <a:solidFill>
                  <a:srgbClr val="067A80"/>
                </a:solidFill>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简易用户登录无法办理撤三电子答辩业务。</a:t>
            </a:r>
            <a:endParaRPr lang="en-US" altLang="zh-CN" dirty="0" smtClean="0">
              <a:solidFill>
                <a:srgbClr val="067A80"/>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三、选择电子答辩，除另有规定外，不接受以纸件形式提交的答辩及补充材料，也不接受实物证据。</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zh-CN" dirty="0" smtClean="0">
                <a:solidFill>
                  <a:srgbClr val="067A80"/>
                </a:solidFill>
                <a:latin typeface="微软雅黑" pitchFamily="34" charset="-122"/>
                <a:ea typeface="微软雅黑" pitchFamily="34" charset="-122"/>
              </a:rPr>
              <a:t>★</a:t>
            </a:r>
            <a:r>
              <a:rPr lang="zh-CN" altLang="en-US" dirty="0" smtClean="0">
                <a:solidFill>
                  <a:srgbClr val="067A80"/>
                </a:solidFill>
                <a:latin typeface="微软雅黑" pitchFamily="34" charset="-122"/>
                <a:ea typeface="微软雅黑" pitchFamily="34" charset="-122"/>
              </a:rPr>
              <a:t>选择电子答辩的当事人需要提供物证的，可以提供证明该物证的照片、录像等证据。</a:t>
            </a:r>
            <a:endParaRPr lang="en-US" altLang="zh-CN" dirty="0" smtClean="0">
              <a:solidFill>
                <a:srgbClr val="067A80"/>
              </a:solidFill>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四、电子答辩材料总量大小不超过</a:t>
            </a:r>
            <a:r>
              <a:rPr lang="en-US" altLang="zh-CN" dirty="0" smtClean="0">
                <a:latin typeface="微软雅黑" pitchFamily="34" charset="-122"/>
                <a:ea typeface="微软雅黑" pitchFamily="34" charset="-122"/>
              </a:rPr>
              <a:t>50M</a:t>
            </a:r>
            <a:r>
              <a:rPr lang="zh-CN" altLang="en-US" dirty="0" smtClean="0">
                <a:latin typeface="微软雅黑" pitchFamily="34" charset="-122"/>
                <a:ea typeface="微软雅黑" pitchFamily="34" charset="-122"/>
              </a:rPr>
              <a:t>，答辩补充材料总量大小不超过</a:t>
            </a:r>
            <a:r>
              <a:rPr lang="en-US" altLang="zh-CN" dirty="0" smtClean="0">
                <a:latin typeface="微软雅黑" pitchFamily="34" charset="-122"/>
                <a:ea typeface="微软雅黑" pitchFamily="34" charset="-122"/>
              </a:rPr>
              <a:t>150M</a:t>
            </a:r>
            <a:r>
              <a:rPr lang="zh-CN" altLang="en-US" dirty="0" smtClean="0">
                <a:latin typeface="微软雅黑" pitchFamily="34" charset="-122"/>
                <a:ea typeface="微软雅黑" pitchFamily="34" charset="-122"/>
              </a:rPr>
              <a:t>。（如有调整，以填写说明为准）</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303850" y="272351"/>
            <a:ext cx="8543925" cy="4619120"/>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任意多边形 4"/>
          <p:cNvSpPr/>
          <p:nvPr/>
        </p:nvSpPr>
        <p:spPr>
          <a:xfrm flipV="1">
            <a:off x="2686050"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 name="任意多边形 5"/>
          <p:cNvSpPr/>
          <p:nvPr/>
        </p:nvSpPr>
        <p:spPr>
          <a:xfrm flipV="1">
            <a:off x="4052796" y="3436194"/>
            <a:ext cx="1021271" cy="865626"/>
          </a:xfrm>
          <a:custGeom>
            <a:avLst/>
            <a:gdLst>
              <a:gd name="connsiteX0" fmla="*/ 0 w 1338835"/>
              <a:gd name="connsiteY0" fmla="*/ 1154168 h 1154168"/>
              <a:gd name="connsiteX1" fmla="*/ 1338835 w 1338835"/>
              <a:gd name="connsiteY1" fmla="*/ 1154168 h 1154168"/>
              <a:gd name="connsiteX2" fmla="*/ 669417 w 1338835"/>
              <a:gd name="connsiteY2" fmla="*/ 0 h 1154168"/>
              <a:gd name="connsiteX3" fmla="*/ 0 w 1338835"/>
              <a:gd name="connsiteY3" fmla="*/ 1154168 h 1154168"/>
              <a:gd name="connsiteX0-1" fmla="*/ 1247395 w 1247395"/>
              <a:gd name="connsiteY0-2" fmla="*/ 1154168 h 1245608"/>
              <a:gd name="connsiteX1-3" fmla="*/ 577977 w 1247395"/>
              <a:gd name="connsiteY1-4" fmla="*/ 0 h 1245608"/>
              <a:gd name="connsiteX2-5" fmla="*/ 0 w 1247395"/>
              <a:gd name="connsiteY2-6" fmla="*/ 1245608 h 1245608"/>
              <a:gd name="connsiteX0-7" fmla="*/ 1361695 w 1361695"/>
              <a:gd name="connsiteY0-8" fmla="*/ 1154168 h 1154168"/>
              <a:gd name="connsiteX1-9" fmla="*/ 692277 w 1361695"/>
              <a:gd name="connsiteY1-10" fmla="*/ 0 h 1154168"/>
              <a:gd name="connsiteX2-11" fmla="*/ 0 w 1361695"/>
              <a:gd name="connsiteY2-12" fmla="*/ 1150358 h 1154168"/>
            </a:gdLst>
            <a:ahLst/>
            <a:cxnLst>
              <a:cxn ang="0">
                <a:pos x="connsiteX0-1" y="connsiteY0-2"/>
              </a:cxn>
              <a:cxn ang="0">
                <a:pos x="connsiteX1-3" y="connsiteY1-4"/>
              </a:cxn>
              <a:cxn ang="0">
                <a:pos x="connsiteX2-5" y="connsiteY2-6"/>
              </a:cxn>
            </a:cxnLst>
            <a:rect l="l" t="t" r="r" b="b"/>
            <a:pathLst>
              <a:path w="1361695" h="1154168">
                <a:moveTo>
                  <a:pt x="1361695" y="1154168"/>
                </a:moveTo>
                <a:lnTo>
                  <a:pt x="692277" y="0"/>
                </a:lnTo>
                <a:cubicBezTo>
                  <a:pt x="469138" y="384723"/>
                  <a:pt x="0" y="1150358"/>
                  <a:pt x="0" y="1150358"/>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任意多边形 6"/>
          <p:cNvSpPr/>
          <p:nvPr/>
        </p:nvSpPr>
        <p:spPr>
          <a:xfrm flipV="1">
            <a:off x="2887825"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 name="任意多边形 7"/>
          <p:cNvSpPr/>
          <p:nvPr/>
        </p:nvSpPr>
        <p:spPr>
          <a:xfrm flipV="1">
            <a:off x="4195527" y="3557638"/>
            <a:ext cx="750093" cy="644169"/>
          </a:xfrm>
          <a:custGeom>
            <a:avLst/>
            <a:gdLst>
              <a:gd name="connsiteX0" fmla="*/ 0 w 996314"/>
              <a:gd name="connsiteY0" fmla="*/ 858892 h 858892"/>
              <a:gd name="connsiteX1" fmla="*/ 996314 w 996314"/>
              <a:gd name="connsiteY1" fmla="*/ 858892 h 858892"/>
              <a:gd name="connsiteX2" fmla="*/ 498157 w 996314"/>
              <a:gd name="connsiteY2" fmla="*/ 0 h 858892"/>
              <a:gd name="connsiteX3" fmla="*/ 0 w 996314"/>
              <a:gd name="connsiteY3" fmla="*/ 858892 h 858892"/>
              <a:gd name="connsiteX0-1" fmla="*/ 904874 w 904874"/>
              <a:gd name="connsiteY0-2" fmla="*/ 858892 h 950332"/>
              <a:gd name="connsiteX1-3" fmla="*/ 406717 w 904874"/>
              <a:gd name="connsiteY1-4" fmla="*/ 0 h 950332"/>
              <a:gd name="connsiteX2-5" fmla="*/ 0 w 904874"/>
              <a:gd name="connsiteY2-6" fmla="*/ 950332 h 950332"/>
              <a:gd name="connsiteX0-7" fmla="*/ 1000124 w 1000124"/>
              <a:gd name="connsiteY0-8" fmla="*/ 858892 h 858892"/>
              <a:gd name="connsiteX1-9" fmla="*/ 501967 w 1000124"/>
              <a:gd name="connsiteY1-10" fmla="*/ 0 h 858892"/>
              <a:gd name="connsiteX2-11" fmla="*/ 0 w 1000124"/>
              <a:gd name="connsiteY2-12" fmla="*/ 855082 h 858892"/>
            </a:gdLst>
            <a:ahLst/>
            <a:cxnLst>
              <a:cxn ang="0">
                <a:pos x="connsiteX0-1" y="connsiteY0-2"/>
              </a:cxn>
              <a:cxn ang="0">
                <a:pos x="connsiteX1-3" y="connsiteY1-4"/>
              </a:cxn>
              <a:cxn ang="0">
                <a:pos x="connsiteX2-5" y="connsiteY2-6"/>
              </a:cxn>
            </a:cxnLst>
            <a:rect l="l" t="t" r="r" b="b"/>
            <a:pathLst>
              <a:path w="1000124" h="858892">
                <a:moveTo>
                  <a:pt x="1000124" y="858892"/>
                </a:moveTo>
                <a:lnTo>
                  <a:pt x="501967" y="0"/>
                </a:lnTo>
                <a:cubicBezTo>
                  <a:pt x="335915" y="286297"/>
                  <a:pt x="0" y="855082"/>
                  <a:pt x="0" y="855082"/>
                </a:cubicBez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 name="任意多边形 8"/>
          <p:cNvSpPr/>
          <p:nvPr/>
        </p:nvSpPr>
        <p:spPr>
          <a:xfrm flipH="1" flipV="1">
            <a:off x="5154762" y="1224017"/>
            <a:ext cx="1283018" cy="671513"/>
          </a:xfrm>
          <a:custGeom>
            <a:avLst/>
            <a:gdLst>
              <a:gd name="connsiteX0" fmla="*/ 0 w 1657350"/>
              <a:gd name="connsiteY0" fmla="*/ 895350 h 895350"/>
              <a:gd name="connsiteX1" fmla="*/ 1657350 w 1657350"/>
              <a:gd name="connsiteY1" fmla="*/ 895350 h 895350"/>
              <a:gd name="connsiteX2" fmla="*/ 1657350 w 1657350"/>
              <a:gd name="connsiteY2" fmla="*/ 25493 h 895350"/>
              <a:gd name="connsiteX3" fmla="*/ 519303 w 1657350"/>
              <a:gd name="connsiteY3" fmla="*/ 0 h 895350"/>
              <a:gd name="connsiteX4" fmla="*/ 0 w 1657350"/>
              <a:gd name="connsiteY4" fmla="*/ 895350 h 895350"/>
              <a:gd name="connsiteX0-1" fmla="*/ 1657350 w 1748790"/>
              <a:gd name="connsiteY0-2" fmla="*/ 25493 h 986790"/>
              <a:gd name="connsiteX1-3" fmla="*/ 519303 w 1748790"/>
              <a:gd name="connsiteY1-4" fmla="*/ 0 h 986790"/>
              <a:gd name="connsiteX2-5" fmla="*/ 0 w 1748790"/>
              <a:gd name="connsiteY2-6" fmla="*/ 895350 h 986790"/>
              <a:gd name="connsiteX3-7" fmla="*/ 1748790 w 1748790"/>
              <a:gd name="connsiteY3-8" fmla="*/ 986790 h 986790"/>
              <a:gd name="connsiteX0-9" fmla="*/ 1657350 w 1710690"/>
              <a:gd name="connsiteY0-10" fmla="*/ 25493 h 895350"/>
              <a:gd name="connsiteX1-11" fmla="*/ 519303 w 1710690"/>
              <a:gd name="connsiteY1-12" fmla="*/ 0 h 895350"/>
              <a:gd name="connsiteX2-13" fmla="*/ 0 w 1710690"/>
              <a:gd name="connsiteY2-14" fmla="*/ 895350 h 895350"/>
              <a:gd name="connsiteX3-15" fmla="*/ 1710690 w 1710690"/>
              <a:gd name="connsiteY3-16" fmla="*/ 891540 h 895350"/>
              <a:gd name="connsiteX0-17" fmla="*/ 1657350 w 1710690"/>
              <a:gd name="connsiteY0-18" fmla="*/ 0 h 896751"/>
              <a:gd name="connsiteX1-19" fmla="*/ 519303 w 1710690"/>
              <a:gd name="connsiteY1-20" fmla="*/ 1401 h 896751"/>
              <a:gd name="connsiteX2-21" fmla="*/ 0 w 1710690"/>
              <a:gd name="connsiteY2-22" fmla="*/ 896751 h 896751"/>
              <a:gd name="connsiteX3-23" fmla="*/ 1710690 w 1710690"/>
              <a:gd name="connsiteY3-24" fmla="*/ 892941 h 896751"/>
              <a:gd name="connsiteX0-25" fmla="*/ 519303 w 1710690"/>
              <a:gd name="connsiteY0-26" fmla="*/ 0 h 895350"/>
              <a:gd name="connsiteX1-27" fmla="*/ 0 w 1710690"/>
              <a:gd name="connsiteY1-28" fmla="*/ 895350 h 895350"/>
              <a:gd name="connsiteX2-29" fmla="*/ 1710690 w 1710690"/>
              <a:gd name="connsiteY2-30" fmla="*/ 891540 h 895350"/>
            </a:gdLst>
            <a:ahLst/>
            <a:cxnLst>
              <a:cxn ang="0">
                <a:pos x="connsiteX0-1" y="connsiteY0-2"/>
              </a:cxn>
              <a:cxn ang="0">
                <a:pos x="connsiteX1-3" y="connsiteY1-4"/>
              </a:cxn>
              <a:cxn ang="0">
                <a:pos x="connsiteX2-5" y="connsiteY2-6"/>
              </a:cxn>
            </a:cxnLst>
            <a:rect l="l" t="t" r="r" b="b"/>
            <a:pathLst>
              <a:path w="1710690" h="895350">
                <a:moveTo>
                  <a:pt x="519303" y="0"/>
                </a:moveTo>
                <a:lnTo>
                  <a:pt x="0" y="895350"/>
                </a:lnTo>
                <a:lnTo>
                  <a:pt x="1710690" y="89154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p>
        </p:txBody>
      </p:sp>
      <p:sp>
        <p:nvSpPr>
          <p:cNvPr id="12" name="任意多边形 11"/>
          <p:cNvSpPr/>
          <p:nvPr/>
        </p:nvSpPr>
        <p:spPr>
          <a:xfrm flipH="1" flipV="1">
            <a:off x="5152746" y="1338317"/>
            <a:ext cx="1079227" cy="533681"/>
          </a:xfrm>
          <a:custGeom>
            <a:avLst/>
            <a:gdLst>
              <a:gd name="connsiteX0" fmla="*/ 0 w 1401318"/>
              <a:gd name="connsiteY0" fmla="*/ 597122 h 597122"/>
              <a:gd name="connsiteX1" fmla="*/ 1401318 w 1401318"/>
              <a:gd name="connsiteY1" fmla="*/ 597122 h 597122"/>
              <a:gd name="connsiteX2" fmla="*/ 1401318 w 1401318"/>
              <a:gd name="connsiteY2" fmla="*/ 0 h 597122"/>
              <a:gd name="connsiteX3" fmla="*/ 342520 w 1401318"/>
              <a:gd name="connsiteY3" fmla="*/ 6571 h 597122"/>
              <a:gd name="connsiteX4" fmla="*/ 0 w 1401318"/>
              <a:gd name="connsiteY4" fmla="*/ 597122 h 597122"/>
              <a:gd name="connsiteX0-1" fmla="*/ 1401318 w 1492758"/>
              <a:gd name="connsiteY0-2" fmla="*/ 0 h 688562"/>
              <a:gd name="connsiteX1-3" fmla="*/ 342520 w 1492758"/>
              <a:gd name="connsiteY1-4" fmla="*/ 6571 h 688562"/>
              <a:gd name="connsiteX2-5" fmla="*/ 0 w 1492758"/>
              <a:gd name="connsiteY2-6" fmla="*/ 597122 h 688562"/>
              <a:gd name="connsiteX3-7" fmla="*/ 1492758 w 1492758"/>
              <a:gd name="connsiteY3-8" fmla="*/ 688562 h 688562"/>
              <a:gd name="connsiteX0-9" fmla="*/ 1401318 w 1479311"/>
              <a:gd name="connsiteY0-10" fmla="*/ 0 h 597122"/>
              <a:gd name="connsiteX1-11" fmla="*/ 342520 w 1479311"/>
              <a:gd name="connsiteY1-12" fmla="*/ 6571 h 597122"/>
              <a:gd name="connsiteX2-13" fmla="*/ 0 w 1479311"/>
              <a:gd name="connsiteY2-14" fmla="*/ 597122 h 597122"/>
              <a:gd name="connsiteX3-15" fmla="*/ 1479311 w 1479311"/>
              <a:gd name="connsiteY3-16" fmla="*/ 580985 h 597122"/>
              <a:gd name="connsiteX0-17" fmla="*/ 1401318 w 1519652"/>
              <a:gd name="connsiteY0-18" fmla="*/ 0 h 597122"/>
              <a:gd name="connsiteX1-19" fmla="*/ 342520 w 1519652"/>
              <a:gd name="connsiteY1-20" fmla="*/ 6571 h 597122"/>
              <a:gd name="connsiteX2-21" fmla="*/ 0 w 1519652"/>
              <a:gd name="connsiteY2-22" fmla="*/ 597122 h 597122"/>
              <a:gd name="connsiteX3-23" fmla="*/ 1519652 w 1519652"/>
              <a:gd name="connsiteY3-24" fmla="*/ 594432 h 597122"/>
              <a:gd name="connsiteX0-25" fmla="*/ 1401318 w 1438969"/>
              <a:gd name="connsiteY0-26" fmla="*/ 0 h 607880"/>
              <a:gd name="connsiteX1-27" fmla="*/ 342520 w 1438969"/>
              <a:gd name="connsiteY1-28" fmla="*/ 6571 h 607880"/>
              <a:gd name="connsiteX2-29" fmla="*/ 0 w 1438969"/>
              <a:gd name="connsiteY2-30" fmla="*/ 597122 h 607880"/>
              <a:gd name="connsiteX3-31" fmla="*/ 1438969 w 1438969"/>
              <a:gd name="connsiteY3-32" fmla="*/ 607880 h 607880"/>
              <a:gd name="connsiteX0-33" fmla="*/ 1401318 w 1438969"/>
              <a:gd name="connsiteY0-34" fmla="*/ 0 h 597122"/>
              <a:gd name="connsiteX1-35" fmla="*/ 342520 w 1438969"/>
              <a:gd name="connsiteY1-36" fmla="*/ 6571 h 597122"/>
              <a:gd name="connsiteX2-37" fmla="*/ 0 w 1438969"/>
              <a:gd name="connsiteY2-38" fmla="*/ 597122 h 597122"/>
              <a:gd name="connsiteX3-39" fmla="*/ 1438969 w 1438969"/>
              <a:gd name="connsiteY3-40" fmla="*/ 580986 h 597122"/>
              <a:gd name="connsiteX0-41" fmla="*/ 1401318 w 1438969"/>
              <a:gd name="connsiteY0-42" fmla="*/ 0 h 597122"/>
              <a:gd name="connsiteX1-43" fmla="*/ 342520 w 1438969"/>
              <a:gd name="connsiteY1-44" fmla="*/ 6571 h 597122"/>
              <a:gd name="connsiteX2-45" fmla="*/ 0 w 1438969"/>
              <a:gd name="connsiteY2-46" fmla="*/ 597122 h 597122"/>
              <a:gd name="connsiteX3-47" fmla="*/ 1438969 w 1438969"/>
              <a:gd name="connsiteY3-48" fmla="*/ 594433 h 597122"/>
              <a:gd name="connsiteX0-49" fmla="*/ 1401318 w 1401318"/>
              <a:gd name="connsiteY0-50" fmla="*/ 0 h 597122"/>
              <a:gd name="connsiteX1-51" fmla="*/ 342520 w 1401318"/>
              <a:gd name="connsiteY1-52" fmla="*/ 6571 h 597122"/>
              <a:gd name="connsiteX2-53" fmla="*/ 0 w 1401318"/>
              <a:gd name="connsiteY2-54" fmla="*/ 597122 h 597122"/>
              <a:gd name="connsiteX3-55" fmla="*/ 1385181 w 1401318"/>
              <a:gd name="connsiteY3-56" fmla="*/ 594433 h 597122"/>
              <a:gd name="connsiteX0-57" fmla="*/ 1401318 w 1401318"/>
              <a:gd name="connsiteY0-58" fmla="*/ 0 h 597122"/>
              <a:gd name="connsiteX1-59" fmla="*/ 342520 w 1401318"/>
              <a:gd name="connsiteY1-60" fmla="*/ 6571 h 597122"/>
              <a:gd name="connsiteX2-61" fmla="*/ 0 w 1401318"/>
              <a:gd name="connsiteY2-62" fmla="*/ 597122 h 597122"/>
              <a:gd name="connsiteX3-63" fmla="*/ 1398628 w 1401318"/>
              <a:gd name="connsiteY3-64" fmla="*/ 594433 h 597122"/>
              <a:gd name="connsiteX0-65" fmla="*/ 1401318 w 1438969"/>
              <a:gd name="connsiteY0-66" fmla="*/ 0 h 597122"/>
              <a:gd name="connsiteX1-67" fmla="*/ 342520 w 1438969"/>
              <a:gd name="connsiteY1-68" fmla="*/ 6571 h 597122"/>
              <a:gd name="connsiteX2-69" fmla="*/ 0 w 1438969"/>
              <a:gd name="connsiteY2-70" fmla="*/ 597122 h 597122"/>
              <a:gd name="connsiteX3-71" fmla="*/ 1438969 w 1438969"/>
              <a:gd name="connsiteY3-72" fmla="*/ 594433 h 597122"/>
              <a:gd name="connsiteX0-73" fmla="*/ 342520 w 1438969"/>
              <a:gd name="connsiteY0-74" fmla="*/ 0 h 590551"/>
              <a:gd name="connsiteX1-75" fmla="*/ 0 w 1438969"/>
              <a:gd name="connsiteY1-76" fmla="*/ 590551 h 590551"/>
              <a:gd name="connsiteX2-77" fmla="*/ 1438969 w 1438969"/>
              <a:gd name="connsiteY2-78" fmla="*/ 587862 h 590551"/>
              <a:gd name="connsiteX0-79" fmla="*/ 436650 w 1438969"/>
              <a:gd name="connsiteY0-80" fmla="*/ 0 h 765363"/>
              <a:gd name="connsiteX1-81" fmla="*/ 0 w 1438969"/>
              <a:gd name="connsiteY1-82" fmla="*/ 765363 h 765363"/>
              <a:gd name="connsiteX2-83" fmla="*/ 1438969 w 1438969"/>
              <a:gd name="connsiteY2-84" fmla="*/ 762674 h 765363"/>
              <a:gd name="connsiteX0-85" fmla="*/ 409756 w 1438969"/>
              <a:gd name="connsiteY0-86" fmla="*/ 0 h 711574"/>
              <a:gd name="connsiteX1-87" fmla="*/ 0 w 1438969"/>
              <a:gd name="connsiteY1-88" fmla="*/ 711574 h 711574"/>
              <a:gd name="connsiteX2-89" fmla="*/ 1438969 w 1438969"/>
              <a:gd name="connsiteY2-90" fmla="*/ 708885 h 711574"/>
            </a:gdLst>
            <a:ahLst/>
            <a:cxnLst>
              <a:cxn ang="0">
                <a:pos x="connsiteX0-1" y="connsiteY0-2"/>
              </a:cxn>
              <a:cxn ang="0">
                <a:pos x="connsiteX1-3" y="connsiteY1-4"/>
              </a:cxn>
              <a:cxn ang="0">
                <a:pos x="connsiteX2-5" y="connsiteY2-6"/>
              </a:cxn>
            </a:cxnLst>
            <a:rect l="l" t="t" r="r" b="b"/>
            <a:pathLst>
              <a:path w="1438969" h="711574">
                <a:moveTo>
                  <a:pt x="409756" y="0"/>
                </a:moveTo>
                <a:lnTo>
                  <a:pt x="0" y="711574"/>
                </a:lnTo>
                <a:lnTo>
                  <a:pt x="1438969" y="708885"/>
                </a:lnTo>
              </a:path>
            </a:pathLst>
          </a:cu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3" name="文本框 12"/>
          <p:cNvSpPr txBox="1"/>
          <p:nvPr/>
        </p:nvSpPr>
        <p:spPr>
          <a:xfrm>
            <a:off x="1116013" y="2326877"/>
            <a:ext cx="7136606" cy="438582"/>
          </a:xfrm>
          <a:prstGeom prst="rect">
            <a:avLst/>
          </a:prstGeom>
          <a:noFill/>
        </p:spPr>
        <p:txBody>
          <a:bodyPr wrap="square" lIns="68580" tIns="34290" rIns="68580" bIns="3429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dirty="0" smtClean="0">
                <a:solidFill>
                  <a:schemeClr val="bg1"/>
                </a:solidFill>
                <a:latin typeface="微软雅黑" panose="020B0503020204020204" pitchFamily="34" charset="-122"/>
                <a:ea typeface="微软雅黑" panose="020B0503020204020204" pitchFamily="34" charset="-122"/>
              </a:rPr>
              <a:t>四、撤销连续三年不使用注册商标的总体情况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flipH="1">
            <a:off x="6585859" y="1224018"/>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860884" y="941355"/>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88906" y="3665571"/>
            <a:ext cx="370115" cy="6479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3193599" y="3989562"/>
            <a:ext cx="370115" cy="647980"/>
          </a:xfrm>
          <a:prstGeom prst="line">
            <a:avLst/>
          </a:prstGeom>
          <a:ln w="19050">
            <a:solidFill>
              <a:schemeClr val="bg1">
                <a:alpha val="28000"/>
              </a:schemeClr>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cstate="print"/>
          <a:srcRect/>
          <a:stretch>
            <a:fillRect/>
          </a:stretch>
        </p:blipFill>
        <p:spPr bwMode="auto">
          <a:xfrm>
            <a:off x="264457" y="22521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53459"/>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8283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6373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92969" y="1435894"/>
            <a:ext cx="7258050" cy="715581"/>
          </a:xfrm>
          <a:prstGeom prst="rect">
            <a:avLst/>
          </a:prstGeom>
          <a:noFill/>
        </p:spPr>
        <p:txBody>
          <a:bodyPr wrap="square" lIns="68580" tIns="34290" rIns="68580" bIns="34290" rtlCol="0">
            <a:spAutoFit/>
          </a:bodyPr>
          <a:lstStyle/>
          <a:p>
            <a:pPr marL="285750" indent="-285750" defTabSz="914400">
              <a:buFont typeface="Wingdings" panose="05000000000000000000" pitchFamily="2" charset="2"/>
              <a:buChar char="l"/>
              <a:defRPr/>
            </a:pPr>
            <a:r>
              <a:rPr lang="zh-CN" altLang="en-US" b="1" dirty="0">
                <a:solidFill>
                  <a:srgbClr val="089DA3"/>
                </a:solidFill>
                <a:latin typeface="+mn-ea"/>
                <a:cs typeface="华文仿宋" panose="02010600040101010101" pitchFamily="2" charset="-122"/>
              </a:rPr>
              <a:t>撤</a:t>
            </a:r>
            <a:r>
              <a:rPr lang="zh-CN" altLang="en-US" b="1" dirty="0" smtClean="0">
                <a:solidFill>
                  <a:srgbClr val="089DA3"/>
                </a:solidFill>
                <a:latin typeface="+mn-ea"/>
                <a:cs typeface="华文仿宋" panose="02010600040101010101" pitchFamily="2" charset="-122"/>
              </a:rPr>
              <a:t>三申请量及撤销量</a:t>
            </a:r>
            <a:endParaRPr lang="en-US" altLang="zh-CN" b="1" dirty="0" smtClean="0">
              <a:solidFill>
                <a:srgbClr val="089DA3"/>
              </a:solidFill>
              <a:latin typeface="+mn-ea"/>
              <a:cs typeface="华文仿宋" panose="02010600040101010101" pitchFamily="2" charset="-122"/>
            </a:endParaRPr>
          </a:p>
          <a:p>
            <a:pPr defTabSz="914400">
              <a:defRPr/>
            </a:pPr>
            <a:endParaRPr lang="en-US" altLang="zh-CN" b="1" dirty="0">
              <a:solidFill>
                <a:srgbClr val="089DA3"/>
              </a:solidFill>
              <a:latin typeface="+mn-ea"/>
              <a:cs typeface="华文仿宋" panose="02010600040101010101" pitchFamily="2" charset="-122"/>
            </a:endParaRPr>
          </a:p>
          <a:p>
            <a:pPr defTabSz="914400">
              <a:buFont typeface="Arial" panose="020B0604020202020204" pitchFamily="34" charset="0"/>
              <a:defRPr/>
            </a:pPr>
            <a:r>
              <a:rPr lang="en-US" dirty="0" smtClean="0">
                <a:latin typeface="+mn-ea"/>
                <a:cs typeface="华文仿宋" panose="02010600040101010101" pitchFamily="2" charset="-122"/>
              </a:rPr>
              <a:t>       </a:t>
            </a:r>
            <a:endParaRPr lang="zh-CN" altLang="en-US" dirty="0"/>
          </a:p>
        </p:txBody>
      </p:sp>
      <p:pic>
        <p:nvPicPr>
          <p:cNvPr id="8" name="Picture 2"/>
          <p:cNvPicPr>
            <a:picLocks noChangeAspect="1" noChangeArrowheads="1"/>
          </p:cNvPicPr>
          <p:nvPr/>
        </p:nvPicPr>
        <p:blipFill>
          <a:blip r:embed="rId2" cstate="print"/>
          <a:srcRect/>
          <a:stretch>
            <a:fillRect/>
          </a:stretch>
        </p:blipFill>
        <p:spPr bwMode="auto">
          <a:xfrm>
            <a:off x="7305337" y="270934"/>
            <a:ext cx="1527090" cy="778932"/>
          </a:xfrm>
          <a:prstGeom prst="rect">
            <a:avLst/>
          </a:prstGeom>
          <a:noFill/>
          <a:ln w="9525">
            <a:noFill/>
            <a:miter lim="800000"/>
            <a:headEnd/>
            <a:tailEnd/>
          </a:ln>
          <a:effectLst/>
        </p:spPr>
      </p:pic>
      <p:graphicFrame>
        <p:nvGraphicFramePr>
          <p:cNvPr id="11" name="图表 10"/>
          <p:cNvGraphicFramePr/>
          <p:nvPr>
            <p:extLst/>
          </p:nvPr>
        </p:nvGraphicFramePr>
        <p:xfrm>
          <a:off x="754683" y="1435894"/>
          <a:ext cx="7185357" cy="29837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20144235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895" y="309528"/>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42469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908006" y="2286002"/>
            <a:ext cx="971550" cy="284693"/>
          </a:xfrm>
          <a:prstGeom prst="rect">
            <a:avLst/>
          </a:prstGeom>
          <a:noFill/>
        </p:spPr>
        <p:txBody>
          <a:bodyPr wrap="square" lIns="68580" tIns="34290" rIns="68580" bIns="34290" rtlCol="0">
            <a:spAutoFit/>
          </a:bodyPr>
          <a:lstStyle/>
          <a:p>
            <a:r>
              <a:rPr lang="zh-CN" altLang="en-US" b="1" dirty="0" smtClean="0">
                <a:solidFill>
                  <a:schemeClr val="bg1"/>
                </a:solidFill>
              </a:rPr>
              <a:t>撤销理由</a:t>
            </a:r>
            <a:endParaRPr lang="zh-CN" altLang="en-US" b="1" dirty="0">
              <a:solidFill>
                <a:schemeClr val="bg1"/>
              </a:solidFill>
            </a:endParaRPr>
          </a:p>
        </p:txBody>
      </p:sp>
      <p:sp>
        <p:nvSpPr>
          <p:cNvPr id="39" name="TextBox 38"/>
          <p:cNvSpPr txBox="1"/>
          <p:nvPr/>
        </p:nvSpPr>
        <p:spPr>
          <a:xfrm>
            <a:off x="1085850" y="2250283"/>
            <a:ext cx="1264444" cy="346249"/>
          </a:xfrm>
          <a:prstGeom prst="rect">
            <a:avLst/>
          </a:prstGeom>
          <a:noFill/>
        </p:spPr>
        <p:txBody>
          <a:bodyPr wrap="square" lIns="68580" tIns="34290" rIns="68580" bIns="34290" rtlCol="0">
            <a:spAutoFit/>
          </a:bodyPr>
          <a:lstStyle/>
          <a:p>
            <a:r>
              <a:rPr lang="zh-CN" altLang="en-US" sz="1800" b="1" dirty="0" smtClean="0">
                <a:solidFill>
                  <a:schemeClr val="bg1"/>
                </a:solidFill>
              </a:rPr>
              <a:t>申请页面</a:t>
            </a:r>
            <a:endParaRPr lang="zh-CN" altLang="en-US" sz="1800" b="1" dirty="0">
              <a:solidFill>
                <a:schemeClr val="bg1"/>
              </a:solidFill>
            </a:endParaRPr>
          </a:p>
        </p:txBody>
      </p:sp>
      <p:pic>
        <p:nvPicPr>
          <p:cNvPr id="11" name="Picture 2"/>
          <p:cNvPicPr>
            <a:picLocks noChangeAspect="1" noChangeArrowheads="1"/>
          </p:cNvPicPr>
          <p:nvPr/>
        </p:nvPicPr>
        <p:blipFill>
          <a:blip r:embed="rId2" cstate="print"/>
          <a:srcRect/>
          <a:stretch>
            <a:fillRect/>
          </a:stretch>
        </p:blipFill>
        <p:spPr bwMode="auto">
          <a:xfrm>
            <a:off x="7305337" y="309034"/>
            <a:ext cx="1527090" cy="778932"/>
          </a:xfrm>
          <a:prstGeom prst="rect">
            <a:avLst/>
          </a:prstGeom>
          <a:noFill/>
          <a:ln w="9525">
            <a:noFill/>
            <a:miter lim="800000"/>
            <a:headEnd/>
            <a:tailEnd/>
          </a:ln>
          <a:effectLst/>
        </p:spPr>
      </p:pic>
      <p:graphicFrame>
        <p:nvGraphicFramePr>
          <p:cNvPr id="12" name="图表 11"/>
          <p:cNvGraphicFramePr/>
          <p:nvPr/>
        </p:nvGraphicFramePr>
        <p:xfrm>
          <a:off x="554182" y="1524000"/>
          <a:ext cx="7356763" cy="287481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741218" y="1295400"/>
            <a:ext cx="5694218" cy="338554"/>
          </a:xfrm>
          <a:prstGeom prst="rect">
            <a:avLst/>
          </a:prstGeom>
          <a:noFill/>
        </p:spPr>
        <p:txBody>
          <a:bodyPr wrap="square" rtlCol="0">
            <a:spAutoFit/>
          </a:bodyPr>
          <a:lstStyle/>
          <a:p>
            <a:pPr algn="ctr"/>
            <a:r>
              <a:rPr lang="zh-CN" altLang="en-US" sz="1600" b="1" dirty="0" smtClean="0">
                <a:solidFill>
                  <a:srgbClr val="089DA3"/>
                </a:solidFill>
                <a:latin typeface="微软雅黑" pitchFamily="34" charset="-122"/>
                <a:ea typeface="微软雅黑" pitchFamily="34" charset="-122"/>
              </a:rPr>
              <a:t>撤三网申情况统计图（</a:t>
            </a:r>
            <a:r>
              <a:rPr lang="en-US" altLang="zh-CN" sz="1600" b="1" dirty="0" smtClean="0">
                <a:solidFill>
                  <a:srgbClr val="089DA3"/>
                </a:solidFill>
                <a:latin typeface="微软雅黑" pitchFamily="34" charset="-122"/>
                <a:ea typeface="微软雅黑" pitchFamily="34" charset="-122"/>
              </a:rPr>
              <a:t>2020</a:t>
            </a:r>
            <a:r>
              <a:rPr lang="zh-CN" altLang="en-US" sz="1600" b="1" dirty="0" smtClean="0">
                <a:solidFill>
                  <a:srgbClr val="089DA3"/>
                </a:solidFill>
                <a:latin typeface="微软雅黑" pitchFamily="34" charset="-122"/>
                <a:ea typeface="微软雅黑" pitchFamily="34" charset="-122"/>
              </a:rPr>
              <a:t>年</a:t>
            </a:r>
            <a:r>
              <a:rPr lang="en-US" altLang="zh-CN" sz="1600" b="1" dirty="0" smtClean="0">
                <a:solidFill>
                  <a:srgbClr val="089DA3"/>
                </a:solidFill>
                <a:latin typeface="微软雅黑" pitchFamily="34" charset="-122"/>
                <a:ea typeface="微软雅黑" pitchFamily="34" charset="-122"/>
              </a:rPr>
              <a:t>12</a:t>
            </a:r>
            <a:r>
              <a:rPr lang="zh-CN" altLang="en-US" sz="1600" b="1" dirty="0" smtClean="0">
                <a:solidFill>
                  <a:srgbClr val="089DA3"/>
                </a:solidFill>
                <a:latin typeface="微软雅黑" pitchFamily="34" charset="-122"/>
                <a:ea typeface="微软雅黑" pitchFamily="34" charset="-122"/>
              </a:rPr>
              <a:t>月</a:t>
            </a:r>
            <a:r>
              <a:rPr lang="en-US" altLang="zh-CN" sz="1600" b="1" dirty="0" smtClean="0">
                <a:solidFill>
                  <a:srgbClr val="089DA3"/>
                </a:solidFill>
                <a:latin typeface="微软雅黑" pitchFamily="34" charset="-122"/>
                <a:ea typeface="微软雅黑" pitchFamily="34" charset="-122"/>
              </a:rPr>
              <a:t>28</a:t>
            </a:r>
            <a:r>
              <a:rPr lang="zh-CN" altLang="en-US" sz="1600" b="1" dirty="0" smtClean="0">
                <a:solidFill>
                  <a:srgbClr val="089DA3"/>
                </a:solidFill>
                <a:latin typeface="微软雅黑" pitchFamily="34" charset="-122"/>
                <a:ea typeface="微软雅黑" pitchFamily="34" charset="-122"/>
              </a:rPr>
              <a:t>日起开通网申）</a:t>
            </a:r>
            <a:endParaRPr lang="zh-CN" altLang="en-US" sz="1600" b="1" dirty="0">
              <a:solidFill>
                <a:srgbClr val="089DA3"/>
              </a:solidFill>
              <a:latin typeface="微软雅黑" pitchFamily="34" charset="-122"/>
              <a:ea typeface="微软雅黑" pitchFamily="34" charset="-122"/>
            </a:endParaRPr>
          </a:p>
        </p:txBody>
      </p:sp>
    </p:spTree>
    <p:extLst>
      <p:ext uri="{BB962C8B-B14F-4D97-AF65-F5344CB8AC3E}">
        <p14:creationId xmlns="" xmlns:p14="http://schemas.microsoft.com/office/powerpoint/2010/main" val="373643468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0113" y="1428750"/>
            <a:ext cx="7315200" cy="284693"/>
          </a:xfrm>
          <a:prstGeom prst="rect">
            <a:avLst/>
          </a:prstGeom>
          <a:noFill/>
        </p:spPr>
        <p:txBody>
          <a:bodyPr wrap="square" lIns="68580" tIns="34290" rIns="68580" bIns="34290" rtlCol="0">
            <a:spAutoFit/>
          </a:bodyPr>
          <a:lstStyle/>
          <a:p>
            <a:endParaRPr lang="zh-CN" altLang="en-US" dirty="0"/>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937754" y="1641764"/>
          <a:ext cx="6553611" cy="287568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343891" y="1350818"/>
            <a:ext cx="5867400" cy="338554"/>
          </a:xfrm>
          <a:prstGeom prst="rect">
            <a:avLst/>
          </a:prstGeom>
          <a:noFill/>
        </p:spPr>
        <p:txBody>
          <a:bodyPr wrap="square" rtlCol="0">
            <a:spAutoFit/>
          </a:bodyPr>
          <a:lstStyle/>
          <a:p>
            <a:pPr algn="ctr"/>
            <a:r>
              <a:rPr lang="zh-CN" altLang="en-US" sz="1600" b="1" dirty="0" smtClean="0">
                <a:solidFill>
                  <a:srgbClr val="089DA3"/>
                </a:solidFill>
                <a:latin typeface="微软雅黑" pitchFamily="34" charset="-122"/>
                <a:ea typeface="微软雅黑" pitchFamily="34" charset="-122"/>
              </a:rPr>
              <a:t>注册人参与答辩及撤销比例</a:t>
            </a:r>
            <a:endParaRPr lang="zh-CN" altLang="en-US" sz="1600" b="1" dirty="0">
              <a:solidFill>
                <a:srgbClr val="089DA3"/>
              </a:solidFill>
              <a:latin typeface="微软雅黑" pitchFamily="34" charset="-122"/>
              <a:ea typeface="微软雅黑" pitchFamily="34" charset="-122"/>
            </a:endParaRPr>
          </a:p>
        </p:txBody>
      </p:sp>
    </p:spTree>
    <p:extLst>
      <p:ext uri="{BB962C8B-B14F-4D97-AF65-F5344CB8AC3E}">
        <p14:creationId xmlns="" xmlns:p14="http://schemas.microsoft.com/office/powerpoint/2010/main" val="3602748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0113" y="1428750"/>
            <a:ext cx="7315200" cy="284693"/>
          </a:xfrm>
          <a:prstGeom prst="rect">
            <a:avLst/>
          </a:prstGeom>
          <a:noFill/>
        </p:spPr>
        <p:txBody>
          <a:bodyPr wrap="square" lIns="68580" tIns="34290" rIns="68580" bIns="34290" rtlCol="0">
            <a:spAutoFit/>
          </a:bodyPr>
          <a:lstStyle/>
          <a:p>
            <a:endParaRPr lang="zh-CN" altLang="en-US" dirty="0"/>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sp>
        <p:nvSpPr>
          <p:cNvPr id="11" name="TextBox 10"/>
          <p:cNvSpPr txBox="1"/>
          <p:nvPr/>
        </p:nvSpPr>
        <p:spPr>
          <a:xfrm>
            <a:off x="1343891" y="1350818"/>
            <a:ext cx="5867400" cy="2308324"/>
          </a:xfrm>
          <a:prstGeom prst="rect">
            <a:avLst/>
          </a:prstGeom>
          <a:noFill/>
        </p:spPr>
        <p:txBody>
          <a:bodyPr wrap="square" rtlCol="0">
            <a:spAutoFit/>
          </a:bodyPr>
          <a:lstStyle/>
          <a:p>
            <a:r>
              <a:rPr lang="zh-CN" altLang="en-US" sz="1600" b="1" dirty="0" smtClean="0">
                <a:solidFill>
                  <a:srgbClr val="089DA3"/>
                </a:solidFill>
                <a:latin typeface="微软雅黑" pitchFamily="34" charset="-122"/>
                <a:ea typeface="微软雅黑" pitchFamily="34" charset="-122"/>
              </a:rPr>
              <a:t>答辩比例低的原因分析</a:t>
            </a:r>
            <a:endParaRPr lang="en-US" altLang="zh-CN" sz="1600" b="1" dirty="0" smtClean="0">
              <a:solidFill>
                <a:srgbClr val="089DA3"/>
              </a:solidFill>
              <a:latin typeface="微软雅黑" pitchFamily="34" charset="-122"/>
              <a:ea typeface="微软雅黑" pitchFamily="34" charset="-122"/>
            </a:endParaRPr>
          </a:p>
          <a:p>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、被申请撤销商标已经注册多年，注册人未及时变更地址；</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、近年压缩审限后留下的冗余时间减少；</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、邮政企业投递情况不尽理想；</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4</a:t>
            </a:r>
            <a:r>
              <a:rPr lang="zh-CN" altLang="en-US" sz="1600" dirty="0" smtClean="0">
                <a:latin typeface="微软雅黑" pitchFamily="34" charset="-122"/>
                <a:ea typeface="微软雅黑" pitchFamily="34" charset="-122"/>
              </a:rPr>
              <a:t>、注册人本身原因，如邮件收发问题、管理人员疏忽、重复案件中疏忽未答辩；</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5</a:t>
            </a:r>
            <a:r>
              <a:rPr lang="zh-CN" altLang="en-US" sz="1600" dirty="0" smtClean="0">
                <a:latin typeface="微软雅黑" pitchFamily="34" charset="-122"/>
                <a:ea typeface="微软雅黑" pitchFamily="34" charset="-122"/>
              </a:rPr>
              <a:t>、涉外注册人存在送达障碍。</a:t>
            </a:r>
          </a:p>
          <a:p>
            <a:pPr algn="ctr"/>
            <a:endParaRPr lang="zh-CN" altLang="en-US" sz="1600" b="1" dirty="0">
              <a:solidFill>
                <a:srgbClr val="089DA3"/>
              </a:solidFill>
              <a:latin typeface="微软雅黑" pitchFamily="34" charset="-122"/>
              <a:ea typeface="微软雅黑" pitchFamily="34" charset="-122"/>
            </a:endParaRPr>
          </a:p>
        </p:txBody>
      </p:sp>
    </p:spTree>
    <p:extLst>
      <p:ext uri="{BB962C8B-B14F-4D97-AF65-F5344CB8AC3E}">
        <p14:creationId xmlns="" xmlns:p14="http://schemas.microsoft.com/office/powerpoint/2010/main" val="127258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 calcmode="lin" valueType="num">
                                      <p:cBhvr additive="base">
                                        <p:cTn id="37"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3894" y="288095"/>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80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1801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92969" y="1435894"/>
            <a:ext cx="7258050" cy="500137"/>
          </a:xfrm>
          <a:prstGeom prst="rect">
            <a:avLst/>
          </a:prstGeom>
          <a:noFill/>
        </p:spPr>
        <p:txBody>
          <a:bodyPr wrap="square" lIns="68580" tIns="34290" rIns="68580" bIns="34290" rtlCol="0">
            <a:spAutoFit/>
          </a:bodyPr>
          <a:lstStyle/>
          <a:p>
            <a:endParaRPr lang="en-US" altLang="zh-CN" dirty="0" smtClean="0"/>
          </a:p>
          <a:p>
            <a:endParaRPr lang="en-US" altLang="zh-CN" dirty="0" smtClean="0"/>
          </a:p>
        </p:txBody>
      </p:sp>
      <p:pic>
        <p:nvPicPr>
          <p:cNvPr id="8" name="Picture 2"/>
          <p:cNvPicPr>
            <a:picLocks noChangeAspect="1" noChangeArrowheads="1"/>
          </p:cNvPicPr>
          <p:nvPr/>
        </p:nvPicPr>
        <p:blipFill>
          <a:blip r:embed="rId2" cstate="print"/>
          <a:srcRect/>
          <a:stretch>
            <a:fillRect/>
          </a:stretch>
        </p:blipFill>
        <p:spPr bwMode="auto">
          <a:xfrm>
            <a:off x="7305337" y="287867"/>
            <a:ext cx="1527090" cy="778932"/>
          </a:xfrm>
          <a:prstGeom prst="rect">
            <a:avLst/>
          </a:prstGeom>
          <a:noFill/>
          <a:ln w="9525">
            <a:noFill/>
            <a:miter lim="800000"/>
            <a:headEnd/>
            <a:tailEnd/>
          </a:ln>
          <a:effectLst/>
        </p:spPr>
      </p:pic>
      <p:sp>
        <p:nvSpPr>
          <p:cNvPr id="11" name="圆角矩形 10"/>
          <p:cNvSpPr/>
          <p:nvPr/>
        </p:nvSpPr>
        <p:spPr>
          <a:xfrm>
            <a:off x="762000" y="1176868"/>
            <a:ext cx="7501467" cy="18880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zh-CN" altLang="en-US" dirty="0" smtClean="0">
                <a:solidFill>
                  <a:srgbClr val="089DA3"/>
                </a:solidFill>
                <a:latin typeface="微软雅黑" pitchFamily="34" charset="-122"/>
                <a:ea typeface="微软雅黑" pitchFamily="34" charset="-122"/>
              </a:rPr>
              <a:t>（二）使用在服务上</a:t>
            </a:r>
            <a:endParaRPr lang="en-US" altLang="zh-CN" dirty="0" smtClean="0">
              <a:solidFill>
                <a:srgbClr val="089DA3"/>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、直接用于服务场所。可表现在：服务介绍手册、服务场所招牌、店堂装饰、工作人员服饰、招贴、菜单、价目表、奖券、办公文具、信笺及其他与指定服务相关的用品等；</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、用于和服务有联系的文件资料上。可表现在：服务购买合同、发票、收款凭证、提供服务协议、维修维护证明等；</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、体现在国家机关、检测机构或者行业组织出具的法律文书、证明文书上；</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、用于广告宣传、展览以及其他商业活动中。</a:t>
            </a:r>
            <a:endParaRPr lang="en-US" altLang="zh-CN" dirty="0" smtClean="0">
              <a:latin typeface="微软雅黑" pitchFamily="34" charset="-122"/>
              <a:ea typeface="微软雅黑" pitchFamily="34" charset="-122"/>
            </a:endParaRPr>
          </a:p>
        </p:txBody>
      </p:sp>
      <p:sp>
        <p:nvSpPr>
          <p:cNvPr id="12" name="圆角矩形 11"/>
          <p:cNvSpPr/>
          <p:nvPr/>
        </p:nvSpPr>
        <p:spPr>
          <a:xfrm>
            <a:off x="770466" y="3251199"/>
            <a:ext cx="7484533" cy="15155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buFont typeface="Wingdings" pitchFamily="2" charset="2"/>
              <a:buChar char="u"/>
            </a:pPr>
            <a:r>
              <a:rPr lang="zh-CN" altLang="en-US" dirty="0" smtClean="0">
                <a:solidFill>
                  <a:srgbClr val="089DA3"/>
                </a:solidFill>
                <a:latin typeface="微软雅黑" pitchFamily="34" charset="-122"/>
                <a:ea typeface="微软雅黑" pitchFamily="34" charset="-122"/>
              </a:rPr>
              <a:t>用于广告宣传、展览以及其他商业活动中，具体表现在：</a:t>
            </a:r>
            <a:endParaRPr lang="en-US" altLang="zh-CN" dirty="0" smtClean="0">
              <a:solidFill>
                <a:srgbClr val="089DA3"/>
              </a:solidFill>
              <a:latin typeface="微软雅黑" pitchFamily="34" charset="-122"/>
              <a:ea typeface="微软雅黑" pitchFamily="34" charset="-122"/>
            </a:endParaRPr>
          </a:p>
          <a:p>
            <a:r>
              <a:rPr lang="en-US" altLang="zh-CN" dirty="0" smtClean="0">
                <a:latin typeface="微软雅黑" pitchFamily="34" charset="-122"/>
                <a:ea typeface="微软雅黑" pitchFamily="34" charset="-122"/>
              </a:rPr>
              <a:t>1</a:t>
            </a:r>
            <a:r>
              <a:rPr lang="zh-CN" altLang="en-US" dirty="0" smtClean="0">
                <a:latin typeface="微软雅黑" pitchFamily="34" charset="-122"/>
                <a:ea typeface="微软雅黑" pitchFamily="34" charset="-122"/>
              </a:rPr>
              <a:t>、用于广播、电视、网络等媒体中；</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2</a:t>
            </a:r>
            <a:r>
              <a:rPr lang="zh-CN" altLang="en-US" dirty="0" smtClean="0">
                <a:latin typeface="微软雅黑" pitchFamily="34" charset="-122"/>
                <a:ea typeface="微软雅黑" pitchFamily="34" charset="-122"/>
              </a:rPr>
              <a:t>、用于经国务院出版行政部门批准公开发行的出版物中；</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、用在广告牌、邮寄广告或者其他广告方式中；</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4</a:t>
            </a:r>
            <a:r>
              <a:rPr lang="zh-CN" altLang="en-US" dirty="0" smtClean="0">
                <a:latin typeface="微软雅黑" pitchFamily="34" charset="-122"/>
                <a:ea typeface="微软雅黑" pitchFamily="34" charset="-122"/>
              </a:rPr>
              <a:t>、用在各级政府有关管理部门批准举办的展览会、博览会上，如表现在：会上提供的印刷品、展台照片、参展证明及其他资料。</a:t>
            </a:r>
            <a:endParaRPr lang="en-US" altLang="zh-CN" dirty="0" smtClean="0">
              <a:latin typeface="微软雅黑" pitchFamily="34" charset="-122"/>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Effect transition="in" filter="fade">
                                      <p:cBhvr>
                                        <p:cTn id="7" dur="2000"/>
                                        <p:tgtEl>
                                          <p:spTgt spid="11">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20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20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2000"/>
                                        <p:tgtEl>
                                          <p:spTgt spid="1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3" end="3"/>
                                            </p:txEl>
                                          </p:spTgt>
                                        </p:tgtEl>
                                        <p:attrNameLst>
                                          <p:attrName>style.visibility</p:attrName>
                                        </p:attrNameLst>
                                      </p:cBhvr>
                                      <p:to>
                                        <p:strVal val="visible"/>
                                      </p:to>
                                    </p:set>
                                    <p:animEffect transition="in" filter="fade">
                                      <p:cBhvr>
                                        <p:cTn id="27" dur="2000"/>
                                        <p:tgtEl>
                                          <p:spTgt spid="1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4" end="4"/>
                                            </p:txEl>
                                          </p:spTgt>
                                        </p:tgtEl>
                                        <p:attrNameLst>
                                          <p:attrName>style.visibility</p:attrName>
                                        </p:attrNameLst>
                                      </p:cBhvr>
                                      <p:to>
                                        <p:strVal val="visible"/>
                                      </p:to>
                                    </p:set>
                                    <p:animEffect transition="in" filter="fade">
                                      <p:cBhvr>
                                        <p:cTn id="32" dur="2000"/>
                                        <p:tgtEl>
                                          <p:spTgt spid="1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bg/>
                                          </p:spTgt>
                                        </p:tgtEl>
                                        <p:attrNameLst>
                                          <p:attrName>style.visibility</p:attrName>
                                        </p:attrNameLst>
                                      </p:cBhvr>
                                      <p:to>
                                        <p:strVal val="visible"/>
                                      </p:to>
                                    </p:set>
                                    <p:animEffect transition="in" filter="wipe(down)">
                                      <p:cBhvr>
                                        <p:cTn id="37" dur="500"/>
                                        <p:tgtEl>
                                          <p:spTgt spid="12">
                                            <p:bg/>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wipe(down)">
                                      <p:cBhvr>
                                        <p:cTn id="42" dur="5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wipe(down)">
                                      <p:cBhvr>
                                        <p:cTn id="47" dur="5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wipe(down)">
                                      <p:cBhvr>
                                        <p:cTn id="52" dur="5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wipe(down)">
                                      <p:cBhvr>
                                        <p:cTn id="57" dur="5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Effect transition="in" filter="wipe(down)">
                                      <p:cBhvr>
                                        <p:cTn id="6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P spid="12"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0113" y="1428750"/>
            <a:ext cx="7315200" cy="284693"/>
          </a:xfrm>
          <a:prstGeom prst="rect">
            <a:avLst/>
          </a:prstGeom>
          <a:noFill/>
        </p:spPr>
        <p:txBody>
          <a:bodyPr wrap="square" lIns="68580" tIns="34290" rIns="68580" bIns="34290" rtlCol="0">
            <a:spAutoFit/>
          </a:bodyPr>
          <a:lstStyle/>
          <a:p>
            <a:endParaRPr lang="zh-CN" altLang="en-US" dirty="0"/>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1000100" y="1589208"/>
          <a:ext cx="6689173" cy="293516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267691" y="1309255"/>
            <a:ext cx="5853545" cy="338554"/>
          </a:xfrm>
          <a:prstGeom prst="rect">
            <a:avLst/>
          </a:prstGeom>
          <a:noFill/>
        </p:spPr>
        <p:txBody>
          <a:bodyPr wrap="square" rtlCol="0">
            <a:spAutoFit/>
          </a:bodyPr>
          <a:lstStyle/>
          <a:p>
            <a:pPr algn="ctr"/>
            <a:r>
              <a:rPr lang="zh-CN" altLang="en-US" sz="1600" b="1" dirty="0" smtClean="0">
                <a:solidFill>
                  <a:srgbClr val="089DA3"/>
                </a:solidFill>
                <a:latin typeface="微软雅黑" pitchFamily="34" charset="-122"/>
                <a:ea typeface="微软雅黑" pitchFamily="34" charset="-122"/>
              </a:rPr>
              <a:t>撤三审查及复审案件情况</a:t>
            </a:r>
            <a:endParaRPr lang="zh-CN" altLang="en-US" sz="1600" b="1" dirty="0">
              <a:solidFill>
                <a:srgbClr val="089DA3"/>
              </a:solidFill>
              <a:latin typeface="微软雅黑" pitchFamily="34" charset="-122"/>
              <a:ea typeface="微软雅黑" pitchFamily="34" charset="-122"/>
            </a:endParaRPr>
          </a:p>
        </p:txBody>
      </p:sp>
    </p:spTree>
    <p:extLst>
      <p:ext uri="{BB962C8B-B14F-4D97-AF65-F5344CB8AC3E}">
        <p14:creationId xmlns="" xmlns:p14="http://schemas.microsoft.com/office/powerpoint/2010/main" val="1222284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0113" y="1428750"/>
            <a:ext cx="7315200" cy="315471"/>
          </a:xfrm>
          <a:prstGeom prst="rect">
            <a:avLst/>
          </a:prstGeom>
          <a:noFill/>
        </p:spPr>
        <p:txBody>
          <a:bodyPr wrap="square" lIns="68580" tIns="34290" rIns="68580" bIns="34290" rtlCol="0">
            <a:spAutoFit/>
          </a:bodyPr>
          <a:lstStyle/>
          <a:p>
            <a:pPr algn="ctr"/>
            <a:r>
              <a:rPr lang="zh-CN" altLang="en-US" sz="1600" b="1" dirty="0" smtClean="0">
                <a:solidFill>
                  <a:srgbClr val="089DA3"/>
                </a:solidFill>
                <a:latin typeface="微软雅黑" pitchFamily="34" charset="-122"/>
                <a:ea typeface="微软雅黑" pitchFamily="34" charset="-122"/>
              </a:rPr>
              <a:t>复审比例</a:t>
            </a:r>
            <a:endParaRPr lang="zh-CN" altLang="en-US" sz="1600" b="1" dirty="0">
              <a:solidFill>
                <a:srgbClr val="089DA3"/>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923900" y="1861499"/>
          <a:ext cx="6384372" cy="28014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1367792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13968" y="1193223"/>
            <a:ext cx="7315200" cy="807913"/>
          </a:xfrm>
          <a:prstGeom prst="rect">
            <a:avLst/>
          </a:prstGeom>
          <a:noFill/>
        </p:spPr>
        <p:txBody>
          <a:bodyPr wrap="square" lIns="68580" tIns="34290" rIns="68580" bIns="34290" rtlCol="0">
            <a:spAutoFit/>
          </a:bodyPr>
          <a:lstStyle/>
          <a:p>
            <a:pPr algn="ctr"/>
            <a:r>
              <a:rPr lang="zh-CN" altLang="en-US" sz="1600" b="1" dirty="0" smtClean="0">
                <a:solidFill>
                  <a:srgbClr val="089DA3"/>
                </a:solidFill>
                <a:latin typeface="微软雅黑" pitchFamily="34" charset="-122"/>
                <a:ea typeface="微软雅黑" pitchFamily="34" charset="-122"/>
              </a:rPr>
              <a:t>有证据案件撤销比例</a:t>
            </a:r>
            <a:endParaRPr lang="en-US" altLang="zh-CN" sz="1600" b="1" dirty="0" smtClean="0">
              <a:solidFill>
                <a:srgbClr val="089DA3"/>
              </a:solidFill>
              <a:latin typeface="微软雅黑" pitchFamily="34" charset="-122"/>
              <a:ea typeface="微软雅黑" pitchFamily="34" charset="-122"/>
            </a:endParaRPr>
          </a:p>
          <a:p>
            <a:pPr algn="ctr"/>
            <a:r>
              <a:rPr lang="zh-CN" altLang="en-US" sz="1600" dirty="0" smtClean="0">
                <a:latin typeface="微软雅黑" pitchFamily="34" charset="-122"/>
                <a:ea typeface="微软雅黑" pitchFamily="34" charset="-122"/>
              </a:rPr>
              <a:t>有证据案件撤销数量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撤销案件数量</a:t>
            </a:r>
            <a:r>
              <a:rPr lang="en-US" altLang="zh-CN" sz="1600" dirty="0" smtClean="0">
                <a:latin typeface="微软雅黑" pitchFamily="34" charset="-122"/>
                <a:ea typeface="微软雅黑" pitchFamily="34" charset="-122"/>
              </a:rPr>
              <a:t>-</a:t>
            </a:r>
            <a:r>
              <a:rPr lang="zh-CN" altLang="en-US" sz="1600" dirty="0" smtClean="0">
                <a:latin typeface="微软雅黑" pitchFamily="34" charset="-122"/>
                <a:ea typeface="微软雅黑" pitchFamily="34" charset="-122"/>
              </a:rPr>
              <a:t>无证据案件数量</a:t>
            </a:r>
            <a:endParaRPr lang="en-US" altLang="zh-CN" sz="1600" dirty="0" smtClean="0">
              <a:latin typeface="微软雅黑" pitchFamily="34" charset="-122"/>
              <a:ea typeface="微软雅黑" pitchFamily="34" charset="-122"/>
            </a:endParaRPr>
          </a:p>
          <a:p>
            <a:pPr algn="ctr"/>
            <a:endParaRPr lang="zh-CN" altLang="en-US" sz="1600" b="1" dirty="0">
              <a:solidFill>
                <a:srgbClr val="089DA3"/>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graphicFrame>
        <p:nvGraphicFramePr>
          <p:cNvPr id="10" name="Object 2"/>
          <p:cNvGraphicFramePr>
            <a:graphicFrameLocks noChangeAspect="1"/>
          </p:cNvGraphicFramePr>
          <p:nvPr/>
        </p:nvGraphicFramePr>
        <p:xfrm>
          <a:off x="806136" y="1753229"/>
          <a:ext cx="6360764" cy="27910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 xmlns:p14="http://schemas.microsoft.com/office/powerpoint/2010/main" val="39592709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967" y="247182"/>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13968" y="1193223"/>
            <a:ext cx="7315200" cy="2777683"/>
          </a:xfrm>
          <a:prstGeom prst="rect">
            <a:avLst/>
          </a:prstGeom>
          <a:noFill/>
        </p:spPr>
        <p:txBody>
          <a:bodyPr wrap="square" lIns="68580" tIns="34290" rIns="68580" bIns="34290" rtlCol="0">
            <a:spAutoFit/>
          </a:bodyPr>
          <a:lstStyle/>
          <a:p>
            <a:r>
              <a:rPr lang="zh-CN" altLang="en-US" sz="1600" b="1" dirty="0" smtClean="0">
                <a:solidFill>
                  <a:srgbClr val="089DA3"/>
                </a:solidFill>
                <a:latin typeface="微软雅黑" pitchFamily="34" charset="-122"/>
                <a:ea typeface="微软雅黑" pitchFamily="34" charset="-122"/>
              </a:rPr>
              <a:t>复审比例高的原因分析：</a:t>
            </a:r>
            <a:endParaRPr lang="en-US" altLang="zh-CN" sz="1600" b="1" dirty="0" smtClean="0">
              <a:solidFill>
                <a:srgbClr val="089DA3"/>
              </a:solidFill>
              <a:latin typeface="微软雅黑" pitchFamily="34" charset="-122"/>
              <a:ea typeface="微软雅黑" pitchFamily="34" charset="-122"/>
            </a:endParaRPr>
          </a:p>
          <a:p>
            <a:endParaRPr lang="en-US" altLang="zh-CN" sz="1600" b="1" dirty="0" smtClean="0">
              <a:solidFill>
                <a:srgbClr val="089DA3"/>
              </a:solidFill>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1</a:t>
            </a:r>
            <a:r>
              <a:rPr lang="zh-CN" altLang="en-US" sz="1600" dirty="0" smtClean="0">
                <a:latin typeface="微软雅黑" pitchFamily="34" charset="-122"/>
                <a:ea typeface="微软雅黑" pitchFamily="34" charset="-122"/>
              </a:rPr>
              <a:t>、在审查程序没有证据交换，申请人对对方使用与否、证据是否真实存疑；</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2</a:t>
            </a:r>
            <a:r>
              <a:rPr lang="zh-CN" altLang="en-US" sz="1600" dirty="0" smtClean="0">
                <a:latin typeface="微软雅黑" pitchFamily="34" charset="-122"/>
                <a:ea typeface="微软雅黑" pitchFamily="34" charset="-122"/>
              </a:rPr>
              <a:t>、与复审程序在证据认定标准存在差异，通过复审撤销比例更高；</a:t>
            </a:r>
            <a:endParaRPr lang="en-US" altLang="zh-CN" sz="1600" dirty="0" smtClean="0">
              <a:latin typeface="微软雅黑" pitchFamily="34" charset="-122"/>
              <a:ea typeface="微软雅黑" pitchFamily="34" charset="-122"/>
            </a:endParaRPr>
          </a:p>
          <a:p>
            <a:r>
              <a:rPr lang="en-US" altLang="zh-CN" sz="1600" dirty="0" smtClean="0">
                <a:latin typeface="微软雅黑" pitchFamily="34" charset="-122"/>
                <a:ea typeface="微软雅黑" pitchFamily="34" charset="-122"/>
              </a:rPr>
              <a:t>3</a:t>
            </a:r>
            <a:r>
              <a:rPr lang="zh-CN" altLang="en-US" sz="1600" dirty="0" smtClean="0">
                <a:latin typeface="微软雅黑" pitchFamily="34" charset="-122"/>
                <a:ea typeface="微软雅黑" pitchFamily="34" charset="-122"/>
              </a:rPr>
              <a:t>、在证据覆盖商品方面，审查程序采信一个商品使用证据即针对撤销申请作出维持决定。</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    </a:t>
            </a:r>
            <a:endParaRPr lang="en-US" altLang="zh-CN" sz="1600" dirty="0" smtClean="0">
              <a:latin typeface="微软雅黑" pitchFamily="34" charset="-122"/>
              <a:ea typeface="微软雅黑" pitchFamily="34" charset="-122"/>
            </a:endParaRPr>
          </a:p>
          <a:p>
            <a:r>
              <a:rPr lang="zh-CN" altLang="en-US" sz="1600" dirty="0" smtClean="0">
                <a:latin typeface="微软雅黑" pitchFamily="34" charset="-122"/>
                <a:ea typeface="微软雅黑" pitchFamily="34" charset="-122"/>
              </a:rPr>
              <a:t>       下一步结合审查标准修订，对统一标准执行做进一步安排，在严格审查使用证据与不过分加重注册人负担之间保持平衡，进一步探索研究设立申请人阅卷制度。</a:t>
            </a:r>
          </a:p>
          <a:p>
            <a:endParaRPr lang="zh-CN" altLang="en-US" sz="1600" b="1" dirty="0">
              <a:solidFill>
                <a:srgbClr val="089DA3"/>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spTree>
    <p:extLst>
      <p:ext uri="{BB962C8B-B14F-4D97-AF65-F5344CB8AC3E}">
        <p14:creationId xmlns="" xmlns:p14="http://schemas.microsoft.com/office/powerpoint/2010/main" val="163389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6967" y="267964"/>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撤销连续三年不使用注册商标的总体情况</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13968" y="1193223"/>
            <a:ext cx="7315200" cy="2039020"/>
          </a:xfrm>
          <a:prstGeom prst="rect">
            <a:avLst/>
          </a:prstGeom>
          <a:noFill/>
        </p:spPr>
        <p:txBody>
          <a:bodyPr wrap="square" lIns="68580" tIns="34290" rIns="68580" bIns="34290" rtlCol="0">
            <a:spAutoFit/>
          </a:bodyPr>
          <a:lstStyle/>
          <a:p>
            <a:r>
              <a:rPr lang="zh-CN" altLang="en-US" sz="1600" b="1" dirty="0" smtClean="0">
                <a:solidFill>
                  <a:srgbClr val="089DA3"/>
                </a:solidFill>
                <a:latin typeface="微软雅黑" pitchFamily="34" charset="-122"/>
                <a:ea typeface="微软雅黑" pitchFamily="34" charset="-122"/>
              </a:rPr>
              <a:t>撤三申请总体撤销比例：</a:t>
            </a:r>
            <a:endParaRPr lang="en-US" altLang="zh-CN" sz="1600" b="1" dirty="0" smtClean="0">
              <a:solidFill>
                <a:srgbClr val="089DA3"/>
              </a:solidFill>
              <a:latin typeface="微软雅黑" pitchFamily="34" charset="-122"/>
              <a:ea typeface="微软雅黑" pitchFamily="34" charset="-122"/>
            </a:endParaRPr>
          </a:p>
          <a:p>
            <a:endParaRPr lang="en-US" altLang="zh-CN" sz="1600" b="1" dirty="0" smtClean="0">
              <a:solidFill>
                <a:srgbClr val="089DA3"/>
              </a:solidFill>
              <a:latin typeface="微软雅黑" pitchFamily="34" charset="-122"/>
              <a:ea typeface="微软雅黑" pitchFamily="34" charset="-122"/>
            </a:endParaRPr>
          </a:p>
          <a:p>
            <a:r>
              <a:rPr lang="zh-CN" altLang="en-US" sz="1600" b="1" dirty="0" smtClean="0">
                <a:latin typeface="微软雅黑" pitchFamily="34" charset="-122"/>
                <a:ea typeface="微软雅黑" pitchFamily="34" charset="-122"/>
              </a:rPr>
              <a:t>结论：八成左右的撤销比例</a:t>
            </a:r>
            <a:endParaRPr lang="en-US" altLang="zh-CN" sz="1600" b="1" dirty="0" smtClean="0">
              <a:latin typeface="微软雅黑" pitchFamily="34" charset="-122"/>
              <a:ea typeface="微软雅黑" pitchFamily="34" charset="-122"/>
            </a:endParaRPr>
          </a:p>
          <a:p>
            <a:endParaRPr lang="en-US" altLang="zh-CN" sz="1600" b="1" dirty="0" smtClean="0">
              <a:latin typeface="微软雅黑" pitchFamily="34" charset="-122"/>
              <a:ea typeface="微软雅黑" pitchFamily="34" charset="-122"/>
            </a:endParaRPr>
          </a:p>
          <a:p>
            <a:pPr>
              <a:buFont typeface="Wingdings" pitchFamily="2" charset="2"/>
              <a:buChar char="ü"/>
            </a:pPr>
            <a:r>
              <a:rPr lang="zh-CN" altLang="en-US" sz="1600" dirty="0" smtClean="0">
                <a:latin typeface="微软雅黑" pitchFamily="34" charset="-122"/>
                <a:ea typeface="微软雅黑" pitchFamily="34" charset="-122"/>
              </a:rPr>
              <a:t>不到四成的案件中注册人参与答辩</a:t>
            </a:r>
            <a:endParaRPr lang="en-US" altLang="zh-CN" sz="1600" dirty="0" smtClean="0">
              <a:latin typeface="微软雅黑" pitchFamily="34" charset="-122"/>
              <a:ea typeface="微软雅黑" pitchFamily="34" charset="-122"/>
            </a:endParaRPr>
          </a:p>
          <a:p>
            <a:pPr>
              <a:buFont typeface="Wingdings" pitchFamily="2" charset="2"/>
              <a:buChar char="ü"/>
            </a:pPr>
            <a:r>
              <a:rPr lang="zh-CN" altLang="en-US" sz="1600" dirty="0" smtClean="0">
                <a:latin typeface="微软雅黑" pitchFamily="34" charset="-122"/>
                <a:ea typeface="微软雅黑" pitchFamily="34" charset="-122"/>
              </a:rPr>
              <a:t>被申请商标七成以上在审查阶段被撤销</a:t>
            </a:r>
            <a:endParaRPr lang="en-US" altLang="zh-CN" sz="1600" dirty="0" smtClean="0">
              <a:latin typeface="微软雅黑" pitchFamily="34" charset="-122"/>
              <a:ea typeface="微软雅黑" pitchFamily="34" charset="-122"/>
            </a:endParaRPr>
          </a:p>
          <a:p>
            <a:pPr>
              <a:buFont typeface="Wingdings" pitchFamily="2" charset="2"/>
              <a:buChar char="ü"/>
            </a:pPr>
            <a:r>
              <a:rPr lang="zh-CN" altLang="en-US" sz="1600" dirty="0" smtClean="0">
                <a:latin typeface="微软雅黑" pitchFamily="34" charset="-122"/>
                <a:ea typeface="微软雅黑" pitchFamily="34" charset="-122"/>
              </a:rPr>
              <a:t>根据复审案件</a:t>
            </a:r>
            <a:r>
              <a:rPr lang="en-US" altLang="zh-CN" sz="1600" dirty="0" smtClean="0">
                <a:latin typeface="微软雅黑" pitchFamily="34" charset="-122"/>
                <a:ea typeface="微软雅黑" pitchFamily="34" charset="-122"/>
              </a:rPr>
              <a:t>80%</a:t>
            </a:r>
            <a:r>
              <a:rPr lang="zh-CN" altLang="en-US" sz="1600" dirty="0" smtClean="0">
                <a:latin typeface="微软雅黑" pitchFamily="34" charset="-122"/>
                <a:ea typeface="微软雅黑" pitchFamily="34" charset="-122"/>
              </a:rPr>
              <a:t>撤销比例推算，一成左右在复审阶段被撤销</a:t>
            </a:r>
            <a:endParaRPr lang="en-US" altLang="zh-CN" sz="1600" dirty="0" smtClean="0">
              <a:latin typeface="微软雅黑" pitchFamily="34" charset="-122"/>
              <a:ea typeface="微软雅黑" pitchFamily="34" charset="-122"/>
            </a:endParaRPr>
          </a:p>
          <a:p>
            <a:endParaRPr lang="zh-CN" altLang="en-US" sz="1600" b="1" dirty="0">
              <a:solidFill>
                <a:srgbClr val="089DA3"/>
              </a:solidFill>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spTree>
    <p:extLst>
      <p:ext uri="{BB962C8B-B14F-4D97-AF65-F5344CB8AC3E}">
        <p14:creationId xmlns="" xmlns:p14="http://schemas.microsoft.com/office/powerpoint/2010/main" val="153705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box(in)">
                                      <p:cBhvr>
                                        <p:cTn id="7" dur="500"/>
                                        <p:tgtEl>
                                          <p:spTgt spid="9">
                                            <p:txEl>
                                              <p:pRg st="4" end="4"/>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box(in)">
                                      <p:cBhvr>
                                        <p:cTn id="10" dur="500"/>
                                        <p:tgtEl>
                                          <p:spTgt spid="9">
                                            <p:txEl>
                                              <p:pRg st="5" end="5"/>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box(in)">
                                      <p:cBhvr>
                                        <p:cTn id="13" dur="500"/>
                                        <p:tgtEl>
                                          <p:spTgt spid="9">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 calcmode="lin" valueType="num">
                                      <p:cBhvr additive="base">
                                        <p:cTn id="18"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09551" y="266700"/>
            <a:ext cx="8696324" cy="4676775"/>
          </a:xfrm>
          <a:prstGeom prst="rect">
            <a:avLst/>
          </a:prstGeom>
          <a:solidFill>
            <a:srgbClr val="089DA3"/>
          </a:solidFill>
          <a:ln>
            <a:noFill/>
          </a:ln>
          <a:effectLst>
            <a:outerShdw blurRad="50800" dist="25400" sx="102000" sy="102000" algn="ctr" rotWithShape="0">
              <a:schemeClr val="bg1">
                <a:lumMod val="6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4" name="文本框 33"/>
          <p:cNvSpPr txBox="1"/>
          <p:nvPr/>
        </p:nvSpPr>
        <p:spPr>
          <a:xfrm>
            <a:off x="4557713" y="560036"/>
            <a:ext cx="3670300" cy="1731243"/>
          </a:xfrm>
          <a:prstGeom prst="rect">
            <a:avLst/>
          </a:prstGeom>
          <a:noFill/>
        </p:spPr>
        <p:txBody>
          <a:bodyPr wrap="square" lIns="68580" tIns="34290" rIns="68580" bIns="34290" rtlCol="0">
            <a:spAutoFit/>
          </a:bodyPr>
          <a:lstStyle/>
          <a:p>
            <a:pPr>
              <a:lnSpc>
                <a:spcPct val="200000"/>
              </a:lnSpc>
            </a:pPr>
            <a:endParaRPr lang="en-US" altLang="zh-CN" sz="1800" dirty="0" smtClean="0">
              <a:solidFill>
                <a:schemeClr val="bg1"/>
              </a:solidFill>
              <a:latin typeface="微软雅黑" panose="020B0503020204020204" pitchFamily="34" charset="-122"/>
              <a:ea typeface="微软雅黑" panose="020B0503020204020204" pitchFamily="34" charset="-122"/>
            </a:endParaRPr>
          </a:p>
          <a:p>
            <a:pPr>
              <a:lnSpc>
                <a:spcPct val="200000"/>
              </a:lnSpc>
            </a:pPr>
            <a:endParaRPr lang="en-US" altLang="zh-CN" sz="1800" dirty="0" smtClean="0">
              <a:solidFill>
                <a:schemeClr val="bg1"/>
              </a:solidFill>
              <a:latin typeface="微软雅黑" panose="020B0503020204020204" pitchFamily="34" charset="-122"/>
              <a:ea typeface="微软雅黑" panose="020B0503020204020204" pitchFamily="34" charset="-122"/>
            </a:endParaRPr>
          </a:p>
          <a:p>
            <a:pPr>
              <a:lnSpc>
                <a:spcPct val="200000"/>
              </a:lnSpc>
            </a:pPr>
            <a:endParaRPr lang="zh-CN" altLang="en-US" sz="1800" dirty="0" smtClean="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3057523" y="1780548"/>
            <a:ext cx="3000380" cy="1608133"/>
          </a:xfrm>
          <a:prstGeom prst="rect">
            <a:avLst/>
          </a:prstGeom>
          <a:noFill/>
        </p:spPr>
        <p:txBody>
          <a:bodyPr wrap="square" lIns="68580" tIns="34290" rIns="68580" bIns="34290" rtlCol="0">
            <a:spAutoFit/>
          </a:bodyPr>
          <a:lstStyle/>
          <a:p>
            <a:pPr algn="ctr"/>
            <a:r>
              <a:rPr lang="zh-CN" altLang="en-US" sz="5000" dirty="0" smtClean="0">
                <a:solidFill>
                  <a:schemeClr val="bg1"/>
                </a:solidFill>
                <a:latin typeface="隶书" pitchFamily="49" charset="-122"/>
                <a:ea typeface="隶书" pitchFamily="49" charset="-122"/>
              </a:rPr>
              <a:t>结束</a:t>
            </a:r>
            <a:endParaRPr lang="en-US" altLang="zh-CN" sz="5000" dirty="0" smtClean="0">
              <a:solidFill>
                <a:schemeClr val="bg1"/>
              </a:solidFill>
              <a:latin typeface="隶书" pitchFamily="49" charset="-122"/>
              <a:ea typeface="隶书" pitchFamily="49" charset="-122"/>
            </a:endParaRPr>
          </a:p>
          <a:p>
            <a:pPr algn="ctr"/>
            <a:r>
              <a:rPr lang="zh-CN" altLang="en-US" sz="5000" dirty="0" smtClean="0">
                <a:solidFill>
                  <a:schemeClr val="bg1"/>
                </a:solidFill>
                <a:latin typeface="隶书" pitchFamily="49" charset="-122"/>
                <a:ea typeface="隶书" pitchFamily="49" charset="-122"/>
              </a:rPr>
              <a:t>感谢聆听</a:t>
            </a:r>
            <a:endParaRPr lang="zh-CN" altLang="en-US" sz="5000" dirty="0">
              <a:solidFill>
                <a:schemeClr val="bg1"/>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53459"/>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9807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1801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892969" y="1435894"/>
            <a:ext cx="7258050" cy="1577355"/>
          </a:xfrm>
          <a:prstGeom prst="rect">
            <a:avLst/>
          </a:prstGeom>
          <a:noFill/>
        </p:spPr>
        <p:txBody>
          <a:bodyPr wrap="square" lIns="68580" tIns="34290" rIns="68580" bIns="34290" rtlCol="0">
            <a:spAutoFit/>
          </a:bodyPr>
          <a:lstStyle/>
          <a:p>
            <a:pPr>
              <a:buFont typeface="Wingdings" pitchFamily="2" charset="2"/>
              <a:buChar char="l"/>
            </a:pPr>
            <a:r>
              <a:rPr lang="zh-CN" altLang="en-US" b="1" dirty="0" smtClean="0">
                <a:solidFill>
                  <a:srgbClr val="089DA3"/>
                </a:solidFill>
                <a:latin typeface="微软雅黑" pitchFamily="34" charset="-122"/>
                <a:ea typeface="微软雅黑" pitchFamily="34" charset="-122"/>
              </a:rPr>
              <a:t>商标法及其实施条例中的相关规定</a:t>
            </a:r>
            <a:endParaRPr lang="en-US" altLang="zh-CN" b="1" dirty="0" smtClean="0">
              <a:solidFill>
                <a:srgbClr val="089DA3"/>
              </a:solidFill>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商标法之第四十九</a:t>
            </a:r>
            <a:r>
              <a:rPr lang="zh-CN" altLang="en-US" dirty="0" smtClean="0">
                <a:solidFill>
                  <a:srgbClr val="089DA3"/>
                </a:solidFill>
                <a:latin typeface="微软雅黑" pitchFamily="34" charset="-122"/>
                <a:ea typeface="微软雅黑" pitchFamily="34" charset="-122"/>
              </a:rPr>
              <a:t>条第二款</a:t>
            </a:r>
            <a:r>
              <a:rPr lang="zh-CN" altLang="en-US" dirty="0" smtClean="0">
                <a:latin typeface="微软雅黑" pitchFamily="34" charset="-122"/>
                <a:ea typeface="微软雅黑" pitchFamily="34" charset="-122"/>
              </a:rPr>
              <a:t>（撤销制度）</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注册商标成为其核定使用的商品的通用名称或者没有正当理由连续三年不使用的，</a:t>
            </a:r>
            <a:r>
              <a:rPr lang="zh-CN" altLang="en-US" dirty="0" smtClean="0">
                <a:solidFill>
                  <a:srgbClr val="089DA3"/>
                </a:solidFill>
                <a:latin typeface="微软雅黑" pitchFamily="34" charset="-122"/>
                <a:ea typeface="微软雅黑" pitchFamily="34" charset="-122"/>
              </a:rPr>
              <a:t>任何单位或者个人</a:t>
            </a:r>
            <a:r>
              <a:rPr lang="zh-CN" altLang="en-US" dirty="0" smtClean="0">
                <a:latin typeface="微软雅黑" pitchFamily="34" charset="-122"/>
                <a:ea typeface="微软雅黑" pitchFamily="34" charset="-122"/>
              </a:rPr>
              <a:t>可以向商标局申请撤销该注册商标。商标局应当自收到申请之日起</a:t>
            </a:r>
            <a:r>
              <a:rPr lang="zh-CN" altLang="en-US" dirty="0" smtClean="0">
                <a:solidFill>
                  <a:srgbClr val="089DA3"/>
                </a:solidFill>
                <a:latin typeface="微软雅黑" pitchFamily="34" charset="-122"/>
                <a:ea typeface="微软雅黑" pitchFamily="34" charset="-122"/>
              </a:rPr>
              <a:t>九个月</a:t>
            </a:r>
            <a:r>
              <a:rPr lang="zh-CN" altLang="en-US" dirty="0" smtClean="0">
                <a:latin typeface="微软雅黑" pitchFamily="34" charset="-122"/>
                <a:ea typeface="微软雅黑" pitchFamily="34" charset="-122"/>
              </a:rPr>
              <a:t>内做出决定。有特殊情况需要延长的，经国务院工商行政管理部门批准，可以延长三个月。</a:t>
            </a:r>
            <a:endParaRPr lang="en-US" altLang="zh-CN" dirty="0" smtClean="0">
              <a:latin typeface="微软雅黑" pitchFamily="34" charset="-122"/>
              <a:ea typeface="微软雅黑" pitchFamily="34" charset="-122"/>
            </a:endParaRPr>
          </a:p>
          <a:p>
            <a:endParaRPr lang="zh-CN" altLang="en-US" dirty="0">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305337" y="270934"/>
            <a:ext cx="1527090" cy="778932"/>
          </a:xfrm>
          <a:prstGeom prst="rect">
            <a:avLst/>
          </a:prstGeom>
          <a:noFill/>
          <a:ln w="9525">
            <a:noFill/>
            <a:miter lim="800000"/>
            <a:headEnd/>
            <a:tailEnd/>
          </a:ln>
          <a:effectLst/>
        </p:spPr>
      </p:pic>
      <p:graphicFrame>
        <p:nvGraphicFramePr>
          <p:cNvPr id="10" name="图表 9"/>
          <p:cNvGraphicFramePr/>
          <p:nvPr/>
        </p:nvGraphicFramePr>
        <p:xfrm>
          <a:off x="785786" y="2847108"/>
          <a:ext cx="5746632" cy="172490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6759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33325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900113" y="1428750"/>
            <a:ext cx="7315200" cy="2870016"/>
          </a:xfrm>
          <a:prstGeom prst="rect">
            <a:avLst/>
          </a:prstGeom>
          <a:noFill/>
        </p:spPr>
        <p:txBody>
          <a:bodyPr wrap="square" lIns="68580" tIns="34290" rIns="68580" bIns="34290" rtlCol="0">
            <a:spAutoFit/>
          </a:bodyPr>
          <a:lstStyle/>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商标法之第五十四条</a:t>
            </a:r>
            <a:r>
              <a:rPr lang="zh-CN" altLang="en-US" dirty="0" smtClean="0">
                <a:latin typeface="微软雅黑" pitchFamily="34" charset="-122"/>
                <a:ea typeface="微软雅黑" pitchFamily="34" charset="-122"/>
              </a:rPr>
              <a:t> （撤销救济）</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对商标局撤销或者不予撤销注册商标的决定，当事人不服的，可以自收到通知之日起</a:t>
            </a:r>
            <a:r>
              <a:rPr lang="zh-CN" altLang="en-US" dirty="0" smtClean="0">
                <a:solidFill>
                  <a:srgbClr val="089DA3"/>
                </a:solidFill>
                <a:latin typeface="微软雅黑" pitchFamily="34" charset="-122"/>
                <a:ea typeface="微软雅黑" pitchFamily="34" charset="-122"/>
              </a:rPr>
              <a:t>十五日</a:t>
            </a:r>
            <a:r>
              <a:rPr lang="zh-CN" altLang="en-US" dirty="0" smtClean="0">
                <a:latin typeface="微软雅黑" pitchFamily="34" charset="-122"/>
                <a:ea typeface="微软雅黑" pitchFamily="34" charset="-122"/>
              </a:rPr>
              <a:t>内向商标评审委员会申请复审。商标评审委员会应当自收到申请之日起</a:t>
            </a:r>
            <a:r>
              <a:rPr lang="zh-CN" altLang="en-US" dirty="0" smtClean="0">
                <a:solidFill>
                  <a:srgbClr val="089DA3"/>
                </a:solidFill>
                <a:latin typeface="微软雅黑" pitchFamily="34" charset="-122"/>
                <a:ea typeface="微软雅黑" pitchFamily="34" charset="-122"/>
              </a:rPr>
              <a:t>九个月</a:t>
            </a:r>
            <a:r>
              <a:rPr lang="zh-CN" altLang="en-US" dirty="0" smtClean="0">
                <a:latin typeface="微软雅黑" pitchFamily="34" charset="-122"/>
                <a:ea typeface="微软雅黑" pitchFamily="34" charset="-122"/>
              </a:rPr>
              <a:t>内做出决定，并书面通知当事人。有特殊情况需要延长的，经国务院工商行政管理部门批准，可以延长三个月。当事人对商标评审委员会的决定不服的，可以自收到通知之日起</a:t>
            </a:r>
            <a:r>
              <a:rPr lang="zh-CN" altLang="en-US" dirty="0" smtClean="0">
                <a:solidFill>
                  <a:srgbClr val="089DA3"/>
                </a:solidFill>
                <a:latin typeface="微软雅黑" pitchFamily="34" charset="-122"/>
                <a:ea typeface="微软雅黑" pitchFamily="34" charset="-122"/>
              </a:rPr>
              <a:t>三十日</a:t>
            </a:r>
            <a:r>
              <a:rPr lang="zh-CN" altLang="en-US" dirty="0" smtClean="0">
                <a:latin typeface="微软雅黑" pitchFamily="34" charset="-122"/>
                <a:ea typeface="微软雅黑" pitchFamily="34" charset="-122"/>
              </a:rPr>
              <a:t>内向人民法院起诉。</a:t>
            </a:r>
            <a:endParaRPr lang="en-US" altLang="zh-CN" dirty="0" smtClean="0">
              <a:latin typeface="微软雅黑" pitchFamily="34" charset="-122"/>
              <a:ea typeface="微软雅黑" pitchFamily="34" charset="-122"/>
            </a:endParaRPr>
          </a:p>
          <a:p>
            <a:endParaRPr lang="zh-CN" altLang="en-US"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商标法之第五十五条</a:t>
            </a:r>
            <a:r>
              <a:rPr lang="zh-CN" altLang="en-US" dirty="0" smtClean="0">
                <a:latin typeface="微软雅黑" pitchFamily="34" charset="-122"/>
                <a:ea typeface="微软雅黑" pitchFamily="34" charset="-122"/>
              </a:rPr>
              <a:t> （撤销决定的生效）</a:t>
            </a:r>
            <a:endParaRPr lang="en-US" altLang="zh-CN" dirty="0" smtClean="0">
              <a:latin typeface="微软雅黑" pitchFamily="34" charset="-122"/>
              <a:ea typeface="微软雅黑" pitchFamily="34" charset="-122"/>
            </a:endParaRPr>
          </a:p>
          <a:p>
            <a:r>
              <a:rPr lang="zh-CN" altLang="en-US" dirty="0" smtClean="0">
                <a:latin typeface="微软雅黑" pitchFamily="34" charset="-122"/>
                <a:ea typeface="微软雅黑" pitchFamily="34" charset="-122"/>
              </a:rPr>
              <a:t>       法定期限届满，当事人对商标局做出的撤销注册商标的决定不申请复审或者对商标评审委员会做出的复审决定不向人民法院起诉的，撤销注册商标的决定、复审决定生效。</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被撤销的注册商标，由商标局予以公告，该注册商标专用权自公告之日起终止。</a:t>
            </a:r>
          </a:p>
          <a:p>
            <a:endParaRPr lang="zh-CN" altLang="en-US" dirty="0">
              <a:latin typeface="微软雅黑" pitchFamily="34" charset="-122"/>
              <a:ea typeface="微软雅黑" pitchFamily="34" charset="-122"/>
            </a:endParaRPr>
          </a:p>
        </p:txBody>
      </p:sp>
      <p:pic>
        <p:nvPicPr>
          <p:cNvPr id="8" name="Picture 2"/>
          <p:cNvPicPr>
            <a:picLocks noChangeAspect="1" noChangeArrowheads="1"/>
          </p:cNvPicPr>
          <p:nvPr/>
        </p:nvPicPr>
        <p:blipFill>
          <a:blip r:embed="rId2" cstate="print"/>
          <a:srcRect/>
          <a:stretch>
            <a:fillRect/>
          </a:stretch>
        </p:blipFill>
        <p:spPr bwMode="auto">
          <a:xfrm>
            <a:off x="7290097" y="29379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00040" y="274891"/>
            <a:ext cx="8543925" cy="4619120"/>
          </a:xfrm>
          <a:prstGeom prst="rect">
            <a:avLst/>
          </a:prstGeom>
          <a:solidFill>
            <a:schemeClr val="bg1"/>
          </a:solidFill>
          <a:ln>
            <a:noFill/>
          </a:ln>
          <a:effectLst>
            <a:outerShdw blurRad="50800" dist="25400" sx="102000" sy="102000" algn="ctr" rotWithShape="0">
              <a:schemeClr val="tx1">
                <a:lumMod val="65000"/>
                <a:lumOff val="35000"/>
                <a:alpha val="3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5" name="矩形 34"/>
          <p:cNvSpPr/>
          <p:nvPr/>
        </p:nvSpPr>
        <p:spPr>
          <a:xfrm>
            <a:off x="1269983" y="380254"/>
            <a:ext cx="3086117" cy="500137"/>
          </a:xfrm>
          <a:prstGeom prst="rect">
            <a:avLst/>
          </a:prstGeom>
        </p:spPr>
        <p:txBody>
          <a:bodyPr wrap="square" lIns="68580" tIns="34290" rIns="68580" bIns="34290">
            <a:spAutoFit/>
          </a:bodyPr>
          <a:lstStyle/>
          <a:p>
            <a:pPr>
              <a:lnSpc>
                <a:spcPct val="200000"/>
              </a:lnSpc>
            </a:pPr>
            <a:r>
              <a:rPr lang="en-US" altLang="zh-CN" dirty="0" smtClean="0">
                <a:solidFill>
                  <a:schemeClr val="bg1"/>
                </a:solidFill>
                <a:latin typeface="微软雅黑" panose="020B0503020204020204" pitchFamily="34" charset="-122"/>
                <a:ea typeface="微软雅黑" panose="020B0503020204020204" pitchFamily="34" charset="-122"/>
              </a:rPr>
              <a:t>01.</a:t>
            </a:r>
            <a:r>
              <a:rPr lang="zh-CN" altLang="en-US" dirty="0" smtClean="0">
                <a:solidFill>
                  <a:schemeClr val="bg1"/>
                </a:solidFill>
                <a:latin typeface="微软雅黑" panose="020B0503020204020204" pitchFamily="34" charset="-122"/>
                <a:ea typeface="微软雅黑" panose="020B0503020204020204" pitchFamily="34" charset="-122"/>
              </a:rPr>
              <a:t>综述</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文件生命周期理论</a:t>
            </a:r>
            <a:r>
              <a:rPr lang="en-US" altLang="zh-CN" dirty="0" smtClean="0">
                <a:solidFill>
                  <a:schemeClr val="bg1"/>
                </a:solidFill>
                <a:latin typeface="微软雅黑" panose="020B0503020204020204" pitchFamily="34" charset="-122"/>
                <a:ea typeface="微软雅黑" panose="020B0503020204020204" pitchFamily="34" charset="-122"/>
              </a:rPr>
              <a:t>—</a:t>
            </a:r>
            <a:r>
              <a:rPr lang="zh-CN" altLang="en-US" dirty="0" smtClean="0">
                <a:solidFill>
                  <a:schemeClr val="bg1"/>
                </a:solidFill>
                <a:latin typeface="微软雅黑" panose="020B0503020204020204" pitchFamily="34" charset="-122"/>
                <a:ea typeface="微软雅黑" panose="020B0503020204020204" pitchFamily="34" charset="-122"/>
              </a:rPr>
              <a:t>内容</a:t>
            </a:r>
            <a:endParaRPr lang="en-US" altLang="zh-CN" dirty="0" smtClean="0">
              <a:solidFill>
                <a:schemeClr val="bg1"/>
              </a:solidFill>
              <a:latin typeface="微软雅黑" panose="020B0503020204020204" pitchFamily="34" charset="-122"/>
              <a:ea typeface="微软雅黑" panose="020B0503020204020204" pitchFamily="34" charset="-122"/>
            </a:endParaRPr>
          </a:p>
        </p:txBody>
      </p:sp>
      <p:sp>
        <p:nvSpPr>
          <p:cNvPr id="27" name="六边形 26"/>
          <p:cNvSpPr/>
          <p:nvPr/>
        </p:nvSpPr>
        <p:spPr>
          <a:xfrm>
            <a:off x="732536" y="527959"/>
            <a:ext cx="576943" cy="497365"/>
          </a:xfrm>
          <a:prstGeom prst="hexagon">
            <a:avLst/>
          </a:pr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dirty="0"/>
          </a:p>
        </p:txBody>
      </p:sp>
      <p:sp>
        <p:nvSpPr>
          <p:cNvPr id="29" name="任意多边形 28"/>
          <p:cNvSpPr/>
          <p:nvPr/>
        </p:nvSpPr>
        <p:spPr>
          <a:xfrm>
            <a:off x="1225490" y="527959"/>
            <a:ext cx="4375210" cy="497365"/>
          </a:xfrm>
          <a:custGeom>
            <a:avLst/>
            <a:gdLst>
              <a:gd name="connsiteX0" fmla="*/ 0 w 3153856"/>
              <a:gd name="connsiteY0" fmla="*/ 0 h 663153"/>
              <a:gd name="connsiteX1" fmla="*/ 3153856 w 3153856"/>
              <a:gd name="connsiteY1" fmla="*/ 0 h 663153"/>
              <a:gd name="connsiteX2" fmla="*/ 3153856 w 3153856"/>
              <a:gd name="connsiteY2" fmla="*/ 663153 h 663153"/>
              <a:gd name="connsiteX3" fmla="*/ 84132 w 3153856"/>
              <a:gd name="connsiteY3" fmla="*/ 663153 h 663153"/>
              <a:gd name="connsiteX4" fmla="*/ 249919 w 3153856"/>
              <a:gd name="connsiteY4" fmla="*/ 331578 h 663153"/>
              <a:gd name="connsiteX5" fmla="*/ 84131 w 3153856"/>
              <a:gd name="connsiteY5" fmla="*/ 1 h 663153"/>
              <a:gd name="connsiteX6" fmla="*/ 0 w 3153856"/>
              <a:gd name="connsiteY6" fmla="*/ 1 h 663153"/>
              <a:gd name="connsiteX7" fmla="*/ 0 w 3153856"/>
              <a:gd name="connsiteY7" fmla="*/ 0 h 663153"/>
              <a:gd name="connsiteX0-1" fmla="*/ 0 w 3153856"/>
              <a:gd name="connsiteY0-2" fmla="*/ 1 h 663153"/>
              <a:gd name="connsiteX1-3" fmla="*/ 3153856 w 3153856"/>
              <a:gd name="connsiteY1-4" fmla="*/ 0 h 663153"/>
              <a:gd name="connsiteX2-5" fmla="*/ 3153856 w 3153856"/>
              <a:gd name="connsiteY2-6" fmla="*/ 663153 h 663153"/>
              <a:gd name="connsiteX3-7" fmla="*/ 84132 w 3153856"/>
              <a:gd name="connsiteY3-8" fmla="*/ 663153 h 663153"/>
              <a:gd name="connsiteX4-9" fmla="*/ 249919 w 3153856"/>
              <a:gd name="connsiteY4-10" fmla="*/ 331578 h 663153"/>
              <a:gd name="connsiteX5-11" fmla="*/ 84131 w 3153856"/>
              <a:gd name="connsiteY5-12" fmla="*/ 1 h 663153"/>
              <a:gd name="connsiteX6-13" fmla="*/ 0 w 3153856"/>
              <a:gd name="connsiteY6-14" fmla="*/ 1 h 663153"/>
              <a:gd name="connsiteX0-15" fmla="*/ 0 w 3069725"/>
              <a:gd name="connsiteY0-16" fmla="*/ 1 h 663153"/>
              <a:gd name="connsiteX1-17" fmla="*/ 3069725 w 3069725"/>
              <a:gd name="connsiteY1-18" fmla="*/ 0 h 663153"/>
              <a:gd name="connsiteX2-19" fmla="*/ 3069725 w 3069725"/>
              <a:gd name="connsiteY2-20" fmla="*/ 663153 h 663153"/>
              <a:gd name="connsiteX3-21" fmla="*/ 1 w 3069725"/>
              <a:gd name="connsiteY3-22" fmla="*/ 663153 h 663153"/>
              <a:gd name="connsiteX4-23" fmla="*/ 165788 w 3069725"/>
              <a:gd name="connsiteY4-24" fmla="*/ 331578 h 663153"/>
              <a:gd name="connsiteX5-25" fmla="*/ 0 w 3069725"/>
              <a:gd name="connsiteY5-26" fmla="*/ 1 h 6631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069725" h="663153">
                <a:moveTo>
                  <a:pt x="0" y="1"/>
                </a:moveTo>
                <a:lnTo>
                  <a:pt x="3069725" y="0"/>
                </a:lnTo>
                <a:lnTo>
                  <a:pt x="3069725" y="663153"/>
                </a:lnTo>
                <a:lnTo>
                  <a:pt x="1" y="663153"/>
                </a:lnTo>
                <a:lnTo>
                  <a:pt x="165788" y="331578"/>
                </a:lnTo>
                <a:lnTo>
                  <a:pt x="0" y="1"/>
                </a:lnTo>
                <a:close/>
              </a:path>
            </a:pathLst>
          </a:custGeom>
          <a:solidFill>
            <a:srgbClr val="089DA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1" name="矩形 30"/>
          <p:cNvSpPr/>
          <p:nvPr/>
        </p:nvSpPr>
        <p:spPr>
          <a:xfrm>
            <a:off x="1396980" y="412002"/>
            <a:ext cx="4554239" cy="623248"/>
          </a:xfrm>
          <a:prstGeom prst="rect">
            <a:avLst/>
          </a:prstGeom>
        </p:spPr>
        <p:txBody>
          <a:bodyPr wrap="square" lIns="68580" tIns="34290" rIns="68580" bIns="34290">
            <a:spAutoFit/>
          </a:bodyPr>
          <a:lstStyle/>
          <a:p>
            <a:pPr>
              <a:lnSpc>
                <a:spcPct val="200000"/>
              </a:lnSpc>
            </a:pPr>
            <a:r>
              <a:rPr lang="zh-CN" altLang="en-US" sz="1800" dirty="0" smtClean="0">
                <a:solidFill>
                  <a:schemeClr val="bg1"/>
                </a:solidFill>
                <a:latin typeface="微软雅黑" panose="020B0503020204020204" pitchFamily="34" charset="-122"/>
                <a:ea typeface="微软雅黑" panose="020B0503020204020204" pitchFamily="34" charset="-122"/>
              </a:rPr>
              <a:t>撤销连续三年不使用注册商标的法律规定</a:t>
            </a:r>
            <a:endParaRPr lang="en-US" altLang="zh-CN" sz="1800" dirty="0" smtClean="0">
              <a:solidFill>
                <a:schemeClr val="bg1"/>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756763" y="945088"/>
            <a:ext cx="7572375" cy="3731791"/>
          </a:xfrm>
          <a:prstGeom prst="rect">
            <a:avLst/>
          </a:prstGeom>
          <a:noFill/>
        </p:spPr>
        <p:txBody>
          <a:bodyPr wrap="square" lIns="68580" tIns="34290" rIns="68580" bIns="34290" rtlCol="0">
            <a:spAutoFit/>
          </a:bodyPr>
          <a:lstStyle/>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实施条例之第四十九条第一款 </a:t>
            </a:r>
            <a:r>
              <a:rPr lang="zh-CN" altLang="en-US" dirty="0" smtClean="0">
                <a:latin typeface="微软雅黑" pitchFamily="34" charset="-122"/>
                <a:ea typeface="微软雅黑" pitchFamily="34" charset="-122"/>
              </a:rPr>
              <a:t>（国际商标撤销）</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依照商标法第四十九条第二款规定申请撤销国际注册商标，应当自该商标国际注册申请的</a:t>
            </a:r>
            <a:r>
              <a:rPr lang="zh-CN" altLang="en-US" dirty="0" smtClean="0">
                <a:solidFill>
                  <a:srgbClr val="067A80"/>
                </a:solidFill>
                <a:latin typeface="微软雅黑" pitchFamily="34" charset="-122"/>
                <a:ea typeface="微软雅黑" pitchFamily="34" charset="-122"/>
              </a:rPr>
              <a:t>驳回期限届满之日</a:t>
            </a:r>
            <a:r>
              <a:rPr lang="zh-CN" altLang="en-US" dirty="0" smtClean="0">
                <a:latin typeface="微软雅黑" pitchFamily="34" charset="-122"/>
                <a:ea typeface="微软雅黑" pitchFamily="34" charset="-122"/>
              </a:rPr>
              <a:t>起满</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年后向商标局提出申请；驳回期限届满时仍处在驳回复审或者异议相关程序的，应当自商标局或者商标评审委员会作出的准予注册决定生效之日起满</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年后向商标局提出申请。</a:t>
            </a:r>
            <a:endParaRPr lang="en-US" altLang="zh-CN" dirty="0" smtClean="0">
              <a:latin typeface="微软雅黑" pitchFamily="34" charset="-122"/>
              <a:ea typeface="微软雅黑" pitchFamily="34" charset="-122"/>
            </a:endParaRPr>
          </a:p>
          <a:p>
            <a:endParaRPr lang="en-US" altLang="zh-CN" dirty="0" smtClean="0">
              <a:latin typeface="微软雅黑" pitchFamily="34" charset="-122"/>
              <a:ea typeface="微软雅黑" pitchFamily="34" charset="-122"/>
            </a:endParaRPr>
          </a:p>
          <a:p>
            <a:r>
              <a:rPr lang="zh-CN" altLang="en-US" dirty="0" smtClean="0">
                <a:solidFill>
                  <a:srgbClr val="067A80"/>
                </a:solidFill>
                <a:latin typeface="微软雅黑" pitchFamily="34" charset="-122"/>
                <a:ea typeface="微软雅黑" pitchFamily="34" charset="-122"/>
              </a:rPr>
              <a:t>实施条例之第六十六条 </a:t>
            </a:r>
            <a:r>
              <a:rPr lang="zh-CN" altLang="en-US" dirty="0" smtClean="0">
                <a:latin typeface="微软雅黑" pitchFamily="34" charset="-122"/>
                <a:ea typeface="微软雅黑" pitchFamily="34" charset="-122"/>
              </a:rPr>
              <a:t>（撤三申请及答辩）</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有商标法第四十九条规定的注册商标无正当理由连续</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年不使用情形的，任何单位或者个人可以向商标局申请撤销该注册商标，提交申请时应当说明有关情况。商标局受理后应当通知商标注册人，限其自收到通知之日起</a:t>
            </a:r>
            <a:r>
              <a:rPr lang="en-US" dirty="0" smtClean="0">
                <a:solidFill>
                  <a:srgbClr val="089DA3"/>
                </a:solidFill>
                <a:latin typeface="微软雅黑" pitchFamily="34" charset="-122"/>
                <a:ea typeface="微软雅黑" pitchFamily="34" charset="-122"/>
              </a:rPr>
              <a:t>2</a:t>
            </a:r>
            <a:r>
              <a:rPr lang="zh-CN" altLang="en-US" dirty="0" smtClean="0">
                <a:solidFill>
                  <a:srgbClr val="089DA3"/>
                </a:solidFill>
                <a:latin typeface="微软雅黑" pitchFamily="34" charset="-122"/>
                <a:ea typeface="微软雅黑" pitchFamily="34" charset="-122"/>
              </a:rPr>
              <a:t>个月</a:t>
            </a:r>
            <a:r>
              <a:rPr lang="zh-CN" altLang="en-US" dirty="0" smtClean="0">
                <a:latin typeface="微软雅黑" pitchFamily="34" charset="-122"/>
                <a:ea typeface="微软雅黑" pitchFamily="34" charset="-122"/>
              </a:rPr>
              <a:t>内提交该商标在撤销申请提出前使用的证据材料或者说明不使用的正当理由；期满未提供使用的证据材料或者证据材料无效并没有正当理由的，由商标局撤销其注册商标。</a:t>
            </a:r>
            <a:endParaRPr lang="en-US" altLang="zh-CN" dirty="0" smtClean="0">
              <a:latin typeface="微软雅黑" pitchFamily="34" charset="-122"/>
              <a:ea typeface="微软雅黑" pitchFamily="34" charset="-122"/>
            </a:endParaRPr>
          </a:p>
          <a:p>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前款所称使用的证据材料，包括商标注册人使用注册商标的证据材料和商标注册人许可他人使用注册商标的证据材料。</a:t>
            </a:r>
          </a:p>
          <a:p>
            <a:r>
              <a:rPr lang="zh-CN" altLang="en-US" dirty="0" smtClean="0">
                <a:latin typeface="微软雅黑" pitchFamily="34" charset="-122"/>
                <a:ea typeface="微软雅黑" pitchFamily="34" charset="-122"/>
              </a:rPr>
              <a:t>       以无正当理由连续</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年不使用为由申请撤销注册商标的，应当自该注册商标</a:t>
            </a:r>
            <a:r>
              <a:rPr lang="zh-CN" altLang="en-US" dirty="0" smtClean="0">
                <a:solidFill>
                  <a:srgbClr val="067A80"/>
                </a:solidFill>
                <a:latin typeface="微软雅黑" pitchFamily="34" charset="-122"/>
                <a:ea typeface="微软雅黑" pitchFamily="34" charset="-122"/>
              </a:rPr>
              <a:t>注册公告之日</a:t>
            </a:r>
            <a:r>
              <a:rPr lang="zh-CN" altLang="en-US" dirty="0" smtClean="0">
                <a:latin typeface="微软雅黑" pitchFamily="34" charset="-122"/>
                <a:ea typeface="微软雅黑" pitchFamily="34" charset="-122"/>
              </a:rPr>
              <a:t>起满</a:t>
            </a:r>
            <a:r>
              <a:rPr lang="en-US" dirty="0" smtClean="0">
                <a:latin typeface="微软雅黑" pitchFamily="34" charset="-122"/>
                <a:ea typeface="微软雅黑" pitchFamily="34" charset="-122"/>
              </a:rPr>
              <a:t>3</a:t>
            </a:r>
            <a:r>
              <a:rPr lang="zh-CN" altLang="en-US" dirty="0" smtClean="0">
                <a:latin typeface="微软雅黑" pitchFamily="34" charset="-122"/>
                <a:ea typeface="微软雅黑" pitchFamily="34" charset="-122"/>
              </a:rPr>
              <a:t>年后提出申请。</a:t>
            </a:r>
          </a:p>
        </p:txBody>
      </p:sp>
      <p:pic>
        <p:nvPicPr>
          <p:cNvPr id="8" name="Picture 2"/>
          <p:cNvPicPr>
            <a:picLocks noChangeAspect="1" noChangeArrowheads="1"/>
          </p:cNvPicPr>
          <p:nvPr/>
        </p:nvPicPr>
        <p:blipFill>
          <a:blip r:embed="rId2" cstate="print"/>
          <a:srcRect/>
          <a:stretch>
            <a:fillRect/>
          </a:stretch>
        </p:blipFill>
        <p:spPr bwMode="auto">
          <a:xfrm>
            <a:off x="7282477" y="316654"/>
            <a:ext cx="1527090" cy="77893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4416</TotalTime>
  <Words>7524</Words>
  <Application>Microsoft Office PowerPoint</Application>
  <PresentationFormat>全屏显示(16:9)</PresentationFormat>
  <Paragraphs>604</Paragraphs>
  <Slides>65</Slides>
  <Notes>0</Notes>
  <HiddenSlides>0</HiddenSlides>
  <MMClips>0</MMClips>
  <ScaleCrop>false</ScaleCrop>
  <HeadingPairs>
    <vt:vector size="4" baseType="variant">
      <vt:variant>
        <vt:lpstr>主题</vt:lpstr>
      </vt:variant>
      <vt:variant>
        <vt:i4>1</vt:i4>
      </vt:variant>
      <vt:variant>
        <vt:lpstr>幻灯片标题</vt:lpstr>
      </vt:variant>
      <vt:variant>
        <vt:i4>65</vt:i4>
      </vt:variant>
    </vt:vector>
  </HeadingPairs>
  <TitlesOfParts>
    <vt:vector size="6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WWW</dc:creator>
  <cp:lastModifiedBy>付勇军</cp:lastModifiedBy>
  <cp:revision>368</cp:revision>
  <dcterms:created xsi:type="dcterms:W3CDTF">2017-06-20T06:49:00Z</dcterms:created>
  <dcterms:modified xsi:type="dcterms:W3CDTF">2021-10-09T07:52:41Z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