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diagrams/quickStyle3.xml" ContentType="application/vnd.openxmlformats-officedocument.drawingml.diagramStyl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3.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notesSlides/notesSlide48.xml" ContentType="application/vnd.openxmlformats-officedocument.presentationml.notesSlide+xml"/>
  <Override PartName="/ppt/diagrams/drawing1.xml" ContentType="application/vnd.ms-office.drawingml.diagramDrawing+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charts/chart4.xml" ContentType="application/vnd.openxmlformats-officedocument.drawingml.chart+xml"/>
  <Override PartName="/ppt/diagrams/data3.xml" ContentType="application/vnd.openxmlformats-officedocument.drawingml.diagramData+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4"/>
  </p:notesMasterIdLst>
  <p:handoutMasterIdLst>
    <p:handoutMasterId r:id="rId135"/>
  </p:handoutMasterIdLst>
  <p:sldIdLst>
    <p:sldId id="300" r:id="rId2"/>
    <p:sldId id="532" r:id="rId3"/>
    <p:sldId id="371" r:id="rId4"/>
    <p:sldId id="374" r:id="rId5"/>
    <p:sldId id="446" r:id="rId6"/>
    <p:sldId id="444" r:id="rId7"/>
    <p:sldId id="432" r:id="rId8"/>
    <p:sldId id="372" r:id="rId9"/>
    <p:sldId id="380" r:id="rId10"/>
    <p:sldId id="420" r:id="rId11"/>
    <p:sldId id="421" r:id="rId12"/>
    <p:sldId id="422" r:id="rId13"/>
    <p:sldId id="423" r:id="rId14"/>
    <p:sldId id="424" r:id="rId15"/>
    <p:sldId id="425" r:id="rId16"/>
    <p:sldId id="426" r:id="rId17"/>
    <p:sldId id="427" r:id="rId18"/>
    <p:sldId id="428" r:id="rId19"/>
    <p:sldId id="429" r:id="rId20"/>
    <p:sldId id="431" r:id="rId21"/>
    <p:sldId id="373" r:id="rId22"/>
    <p:sldId id="384" r:id="rId23"/>
    <p:sldId id="411" r:id="rId24"/>
    <p:sldId id="433"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90" r:id="rId46"/>
    <p:sldId id="291" r:id="rId47"/>
    <p:sldId id="292" r:id="rId48"/>
    <p:sldId id="293" r:id="rId49"/>
    <p:sldId id="294" r:id="rId50"/>
    <p:sldId id="295" r:id="rId51"/>
    <p:sldId id="296" r:id="rId52"/>
    <p:sldId id="297" r:id="rId53"/>
    <p:sldId id="298" r:id="rId54"/>
    <p:sldId id="299" r:id="rId55"/>
    <p:sldId id="305" r:id="rId56"/>
    <p:sldId id="306" r:id="rId57"/>
    <p:sldId id="307" r:id="rId58"/>
    <p:sldId id="308" r:id="rId59"/>
    <p:sldId id="309" r:id="rId60"/>
    <p:sldId id="325" r:id="rId61"/>
    <p:sldId id="324" r:id="rId62"/>
    <p:sldId id="359" r:id="rId63"/>
    <p:sldId id="310" r:id="rId64"/>
    <p:sldId id="311" r:id="rId65"/>
    <p:sldId id="312" r:id="rId66"/>
    <p:sldId id="330" r:id="rId67"/>
    <p:sldId id="329" r:id="rId68"/>
    <p:sldId id="313" r:id="rId69"/>
    <p:sldId id="314" r:id="rId70"/>
    <p:sldId id="328" r:id="rId71"/>
    <p:sldId id="327" r:id="rId72"/>
    <p:sldId id="315" r:id="rId73"/>
    <p:sldId id="316" r:id="rId74"/>
    <p:sldId id="317" r:id="rId75"/>
    <p:sldId id="318" r:id="rId76"/>
    <p:sldId id="319" r:id="rId77"/>
    <p:sldId id="320" r:id="rId78"/>
    <p:sldId id="321" r:id="rId79"/>
    <p:sldId id="322" r:id="rId80"/>
    <p:sldId id="323" r:id="rId81"/>
    <p:sldId id="340" r:id="rId82"/>
    <p:sldId id="341" r:id="rId83"/>
    <p:sldId id="344" r:id="rId84"/>
    <p:sldId id="345" r:id="rId85"/>
    <p:sldId id="350" r:id="rId86"/>
    <p:sldId id="348" r:id="rId87"/>
    <p:sldId id="351" r:id="rId88"/>
    <p:sldId id="349" r:id="rId89"/>
    <p:sldId id="354" r:id="rId90"/>
    <p:sldId id="355" r:id="rId91"/>
    <p:sldId id="356" r:id="rId92"/>
    <p:sldId id="357" r:id="rId93"/>
    <p:sldId id="460" r:id="rId94"/>
    <p:sldId id="474" r:id="rId95"/>
    <p:sldId id="475" r:id="rId96"/>
    <p:sldId id="476" r:id="rId97"/>
    <p:sldId id="477" r:id="rId98"/>
    <p:sldId id="478" r:id="rId99"/>
    <p:sldId id="479" r:id="rId100"/>
    <p:sldId id="480" r:id="rId101"/>
    <p:sldId id="481" r:id="rId102"/>
    <p:sldId id="482" r:id="rId103"/>
    <p:sldId id="483" r:id="rId104"/>
    <p:sldId id="484" r:id="rId105"/>
    <p:sldId id="487" r:id="rId106"/>
    <p:sldId id="488" r:id="rId107"/>
    <p:sldId id="489" r:id="rId108"/>
    <p:sldId id="490" r:id="rId109"/>
    <p:sldId id="491" r:id="rId110"/>
    <p:sldId id="492" r:id="rId111"/>
    <p:sldId id="494" r:id="rId112"/>
    <p:sldId id="495" r:id="rId113"/>
    <p:sldId id="497" r:id="rId114"/>
    <p:sldId id="498" r:id="rId115"/>
    <p:sldId id="502" r:id="rId116"/>
    <p:sldId id="503" r:id="rId117"/>
    <p:sldId id="504" r:id="rId118"/>
    <p:sldId id="505" r:id="rId119"/>
    <p:sldId id="506" r:id="rId120"/>
    <p:sldId id="507" r:id="rId121"/>
    <p:sldId id="508" r:id="rId122"/>
    <p:sldId id="509" r:id="rId123"/>
    <p:sldId id="512" r:id="rId124"/>
    <p:sldId id="514" r:id="rId125"/>
    <p:sldId id="516" r:id="rId126"/>
    <p:sldId id="518" r:id="rId127"/>
    <p:sldId id="519" r:id="rId128"/>
    <p:sldId id="521" r:id="rId129"/>
    <p:sldId id="523" r:id="rId130"/>
    <p:sldId id="524" r:id="rId131"/>
    <p:sldId id="527" r:id="rId132"/>
    <p:sldId id="338" r:id="rId1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6">
          <p15:clr>
            <a:srgbClr val="A4A3A4"/>
          </p15:clr>
        </p15:guide>
        <p15:guide id="2" pos="3809">
          <p15:clr>
            <a:srgbClr val="A4A3A4"/>
          </p15:clr>
        </p15:guide>
      </p15:sldGuideLst>
    </p:ext>
    <p:ext uri="{2D200454-40CA-4A62-9FC3-DE9A4176ACB9}">
      <p15:notesGuideLst xmlns="" xmlns:p15="http://schemas.microsoft.com/office/powerpoint/2012/main">
        <p15:guide id="1" orient="horz" pos="2848">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42" autoAdjust="0"/>
  </p:normalViewPr>
  <p:slideViewPr>
    <p:cSldViewPr>
      <p:cViewPr varScale="1">
        <p:scale>
          <a:sx n="109" d="100"/>
          <a:sy n="109" d="100"/>
        </p:scale>
        <p:origin x="-594" y="-78"/>
      </p:cViewPr>
      <p:guideLst>
        <p:guide orient="horz" pos="2136"/>
        <p:guide pos="3809"/>
      </p:guideLst>
    </p:cSldViewPr>
  </p:slideViewPr>
  <p:notesTextViewPr>
    <p:cViewPr>
      <p:scale>
        <a:sx n="100" d="100"/>
        <a:sy n="100" d="100"/>
      </p:scale>
      <p:origin x="0" y="0"/>
    </p:cViewPr>
  </p:notesTextViewPr>
  <p:notesViewPr>
    <p:cSldViewPr>
      <p:cViewPr varScale="1">
        <p:scale>
          <a:sx n="86" d="100"/>
          <a:sy n="86" d="100"/>
        </p:scale>
        <p:origin x="-3846" y="-78"/>
      </p:cViewPr>
      <p:guideLst>
        <p:guide orient="horz" pos="2848"/>
        <p:guide pos="2142"/>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44.xlsx"/></Relationships>
</file>

<file path=ppt/charts/chart1.xml><?xml version="1.0" encoding="utf-8"?>
<c:chartSpace xmlns:c="http://schemas.openxmlformats.org/drawingml/2006/chart" xmlns:a="http://schemas.openxmlformats.org/drawingml/2006/main" xmlns:r="http://schemas.openxmlformats.org/officeDocument/2006/relationships">
  <c:lang val="zh-CN"/>
  <c:style val="4"/>
  <c:chart>
    <c:title>
      <c:txPr>
        <a:bodyPr rot="0" spcFirstLastPara="0" vertOverflow="ellipsis" vert="horz" wrap="square" anchor="ctr" anchorCtr="1"/>
        <a:lstStyle/>
        <a:p>
          <a:pPr>
            <a:defRPr lang="zh-CN" sz="1800" b="1" i="0" u="none" strike="noStrike" kern="1200" baseline="0">
              <a:solidFill>
                <a:schemeClr val="tx1"/>
              </a:solidFill>
              <a:latin typeface="+mn-lt"/>
              <a:ea typeface="+mn-ea"/>
              <a:cs typeface="+mn-cs"/>
            </a:defRPr>
          </a:pPr>
          <a:endParaRPr lang="zh-CN"/>
        </a:p>
      </c:txPr>
    </c:title>
    <c:plotArea>
      <c:layout>
        <c:manualLayout>
          <c:layoutTarget val="inner"/>
          <c:xMode val="edge"/>
          <c:yMode val="edge"/>
          <c:x val="2.4733538748859319E-4"/>
          <c:y val="0.28770414398400213"/>
          <c:w val="0.97296246427493782"/>
          <c:h val="0.61990715211709424"/>
        </c:manualLayout>
      </c:layout>
      <c:lineChart>
        <c:grouping val="stacked"/>
        <c:ser>
          <c:idx val="0"/>
          <c:order val="0"/>
          <c:tx>
            <c:strRef>
              <c:f>Sheet1!$B$1</c:f>
              <c:strCache>
                <c:ptCount val="1"/>
                <c:pt idx="0">
                  <c:v>异议申请量</c:v>
                </c:pt>
              </c:strCache>
            </c:strRef>
          </c:tx>
          <c:marker>
            <c:symbol val="none"/>
          </c:marker>
          <c:dLbls>
            <c:dLbl>
              <c:idx val="5"/>
              <c:tx>
                <c:rich>
                  <a:bodyPr/>
                  <a:lstStyle/>
                  <a:p>
                    <a:r>
                      <a:rPr lang="en-US" altLang="zh-CN" dirty="0"/>
                      <a:t>135614</a:t>
                    </a:r>
                  </a:p>
                </c:rich>
              </c:tx>
              <c:dLblPos val="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78EE-49E6-98D9-F30B89910B40}"/>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2015年</c:v>
                </c:pt>
                <c:pt idx="1">
                  <c:v>2016年</c:v>
                </c:pt>
                <c:pt idx="2">
                  <c:v>2017年</c:v>
                </c:pt>
                <c:pt idx="3">
                  <c:v>2018年</c:v>
                </c:pt>
                <c:pt idx="4">
                  <c:v>2019年</c:v>
                </c:pt>
                <c:pt idx="5">
                  <c:v>2020年</c:v>
                </c:pt>
              </c:strCache>
            </c:strRef>
          </c:cat>
          <c:val>
            <c:numRef>
              <c:f>Sheet1!$B$2:$B$7</c:f>
              <c:numCache>
                <c:formatCode>General</c:formatCode>
                <c:ptCount val="6"/>
                <c:pt idx="0">
                  <c:v>57999</c:v>
                </c:pt>
                <c:pt idx="1">
                  <c:v>57180</c:v>
                </c:pt>
                <c:pt idx="2">
                  <c:v>72575</c:v>
                </c:pt>
                <c:pt idx="3">
                  <c:v>118132</c:v>
                </c:pt>
                <c:pt idx="4">
                  <c:v>136436</c:v>
                </c:pt>
                <c:pt idx="5">
                  <c:v>135614</c:v>
                </c:pt>
              </c:numCache>
            </c:numRef>
          </c:val>
          <c:extLst xmlns:c16r2="http://schemas.microsoft.com/office/drawing/2015/06/chart">
            <c:ext xmlns:c16="http://schemas.microsoft.com/office/drawing/2014/chart" uri="{C3380CC4-5D6E-409C-BE32-E72D297353CC}">
              <c16:uniqueId val="{00000001-78EE-49E6-98D9-F30B89910B40}"/>
            </c:ext>
          </c:extLst>
        </c:ser>
        <c:dLbls>
          <c:showVal val="1"/>
        </c:dLbls>
        <c:marker val="1"/>
        <c:axId val="181884416"/>
        <c:axId val="181885952"/>
      </c:lineChart>
      <c:catAx>
        <c:axId val="181884416"/>
        <c:scaling>
          <c:orientation val="minMax"/>
        </c:scaling>
        <c:axPos val="b"/>
        <c:numFmt formatCode="General" sourceLinked="0"/>
        <c:maj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81885952"/>
        <c:crosses val="autoZero"/>
        <c:auto val="1"/>
        <c:lblAlgn val="ctr"/>
        <c:lblOffset val="100"/>
      </c:catAx>
      <c:valAx>
        <c:axId val="181885952"/>
        <c:scaling>
          <c:orientation val="minMax"/>
        </c:scaling>
        <c:delete val="1"/>
        <c:axPos val="l"/>
        <c:numFmt formatCode="General" sourceLinked="1"/>
        <c:majorTickMark val="none"/>
        <c:tickLblPos val="none"/>
        <c:crossAx val="181884416"/>
        <c:crosses val="autoZero"/>
        <c:crossBetween val="between"/>
      </c:valAx>
    </c:plotArea>
    <c:legend>
      <c:legendPos val="t"/>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legend>
    <c:plotVisOnly val="1"/>
    <c:dispBlanksAs val="zero"/>
  </c:chart>
  <c:txPr>
    <a:bodyPr/>
    <a:lstStyle/>
    <a:p>
      <a:pPr>
        <a:defRPr lang="zh-CN"/>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style val="4"/>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cs"/>
              </a:defRPr>
            </a:pPr>
            <a:r>
              <a:rPr lang="zh-CN" altLang="en-US" dirty="0"/>
              <a:t>异议审查量</a:t>
            </a:r>
          </a:p>
        </c:rich>
      </c:tx>
    </c:title>
    <c:plotArea>
      <c:layout>
        <c:manualLayout>
          <c:layoutTarget val="inner"/>
          <c:xMode val="edge"/>
          <c:yMode val="edge"/>
          <c:x val="2.4733538748859319E-4"/>
          <c:y val="0.28770414398400213"/>
          <c:w val="0.97296246427493782"/>
          <c:h val="0.61990715211709424"/>
        </c:manualLayout>
      </c:layout>
      <c:lineChart>
        <c:grouping val="stacked"/>
        <c:ser>
          <c:idx val="0"/>
          <c:order val="0"/>
          <c:tx>
            <c:strRef>
              <c:f>Sheet1!$B$1</c:f>
              <c:strCache>
                <c:ptCount val="1"/>
                <c:pt idx="0">
                  <c:v>异议审查量</c:v>
                </c:pt>
              </c:strCache>
            </c:strRef>
          </c:tx>
          <c:marker>
            <c:symbol val="none"/>
          </c:marker>
          <c:dLbls>
            <c:dLbl>
              <c:idx val="5"/>
              <c:tx>
                <c:rich>
                  <a:bodyPr/>
                  <a:lstStyle/>
                  <a:p>
                    <a:r>
                      <a:rPr lang="en-US" altLang="zh-CN" dirty="0"/>
                      <a:t>151188</a:t>
                    </a:r>
                  </a:p>
                </c:rich>
              </c:tx>
              <c:dLblPos val="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CCBD-4E25-9F2E-B4B8DD9FCC5D}"/>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r"/>
            <c:showVal val="1"/>
            <c:extLst xmlns:c16r2="http://schemas.microsoft.com/office/drawing/2015/06/chart">
              <c:ext xmlns:c15="http://schemas.microsoft.com/office/drawing/2012/chart" uri="{CE6537A1-D6FC-4f65-9D91-7224C49458BB}">
                <c15:showLeaderLines val="0"/>
              </c:ext>
            </c:extLst>
          </c:dLbls>
          <c:cat>
            <c:strRef>
              <c:f>Sheet1!$A$2:$A$7</c:f>
              <c:strCache>
                <c:ptCount val="6"/>
                <c:pt idx="0">
                  <c:v>2015年</c:v>
                </c:pt>
                <c:pt idx="1">
                  <c:v>2016年</c:v>
                </c:pt>
                <c:pt idx="2">
                  <c:v>2017年</c:v>
                </c:pt>
                <c:pt idx="3">
                  <c:v>2018年</c:v>
                </c:pt>
                <c:pt idx="4">
                  <c:v>2019年</c:v>
                </c:pt>
                <c:pt idx="5">
                  <c:v>2020年</c:v>
                </c:pt>
              </c:strCache>
            </c:strRef>
          </c:cat>
          <c:val>
            <c:numRef>
              <c:f>Sheet1!$B$2:$B$7</c:f>
              <c:numCache>
                <c:formatCode>General</c:formatCode>
                <c:ptCount val="6"/>
                <c:pt idx="0">
                  <c:v>66182</c:v>
                </c:pt>
                <c:pt idx="1">
                  <c:v>48190</c:v>
                </c:pt>
                <c:pt idx="2">
                  <c:v>63004</c:v>
                </c:pt>
                <c:pt idx="3">
                  <c:v>68839</c:v>
                </c:pt>
                <c:pt idx="4">
                  <c:v>93884</c:v>
                </c:pt>
                <c:pt idx="5">
                  <c:v>151188</c:v>
                </c:pt>
              </c:numCache>
            </c:numRef>
          </c:val>
          <c:extLst xmlns:c16r2="http://schemas.microsoft.com/office/drawing/2015/06/chart">
            <c:ext xmlns:c16="http://schemas.microsoft.com/office/drawing/2014/chart" uri="{C3380CC4-5D6E-409C-BE32-E72D297353CC}">
              <c16:uniqueId val="{00000001-CCBD-4E25-9F2E-B4B8DD9FCC5D}"/>
            </c:ext>
          </c:extLst>
        </c:ser>
        <c:dLbls>
          <c:showVal val="1"/>
        </c:dLbls>
        <c:marker val="1"/>
        <c:axId val="182666368"/>
        <c:axId val="182667904"/>
      </c:lineChart>
      <c:catAx>
        <c:axId val="182666368"/>
        <c:scaling>
          <c:orientation val="minMax"/>
        </c:scaling>
        <c:axPos val="b"/>
        <c:numFmt formatCode="General" sourceLinked="0"/>
        <c:maj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82667904"/>
        <c:crosses val="autoZero"/>
        <c:auto val="1"/>
        <c:lblAlgn val="ctr"/>
        <c:lblOffset val="100"/>
      </c:catAx>
      <c:valAx>
        <c:axId val="182667904"/>
        <c:scaling>
          <c:orientation val="minMax"/>
        </c:scaling>
        <c:delete val="1"/>
        <c:axPos val="l"/>
        <c:numFmt formatCode="General" sourceLinked="1"/>
        <c:majorTickMark val="none"/>
        <c:tickLblPos val="none"/>
        <c:crossAx val="182666368"/>
        <c:crosses val="autoZero"/>
        <c:crossBetween val="between"/>
      </c:valAx>
    </c:plotArea>
    <c:legend>
      <c:legendPos val="t"/>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legend>
    <c:plotVisOnly val="1"/>
    <c:dispBlanksAs val="zero"/>
  </c:chart>
  <c:txPr>
    <a:bodyPr/>
    <a:lstStyle/>
    <a:p>
      <a:pPr>
        <a:defRPr lang="zh-CN"/>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0.11765602598104703"/>
          <c:y val="3.6236243001814522E-2"/>
          <c:w val="0.74482049392953642"/>
          <c:h val="0.75222813364546126"/>
        </c:manualLayout>
      </c:layout>
      <c:lineChart>
        <c:grouping val="stacked"/>
        <c:ser>
          <c:idx val="0"/>
          <c:order val="0"/>
          <c:tx>
            <c:strRef>
              <c:f>Sheet1!$B$1</c:f>
              <c:strCache>
                <c:ptCount val="1"/>
                <c:pt idx="0">
                  <c:v>列1</c:v>
                </c:pt>
              </c:strCache>
            </c:strRef>
          </c:tx>
          <c:dLbls>
            <c:dLbl>
              <c:idx val="3"/>
              <c:layout>
                <c:manualLayout>
                  <c:x val="4.372837578426014E-17"/>
                  <c:y val="-3.4334763948497798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743-4B2F-9077-6CCC8AA439F4}"/>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endParaRPr lang="zh-CN"/>
              </a:p>
            </c:txPr>
            <c:dLblPos val="r"/>
            <c:showVal val="1"/>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pt idx="0">
                  <c:v>2015</c:v>
                </c:pt>
                <c:pt idx="1">
                  <c:v>2016</c:v>
                </c:pt>
                <c:pt idx="2">
                  <c:v>2017</c:v>
                </c:pt>
                <c:pt idx="3">
                  <c:v>2018</c:v>
                </c:pt>
                <c:pt idx="4">
                  <c:v>2019</c:v>
                </c:pt>
              </c:numCache>
            </c:numRef>
          </c:cat>
          <c:val>
            <c:numRef>
              <c:f>Sheet1!$B$2:$B$6</c:f>
              <c:numCache>
                <c:formatCode>0.00%</c:formatCode>
                <c:ptCount val="5"/>
                <c:pt idx="0">
                  <c:v>3.8399999999999997E-2</c:v>
                </c:pt>
                <c:pt idx="1">
                  <c:v>2.3900000000000001E-2</c:v>
                </c:pt>
                <c:pt idx="2">
                  <c:v>2.2500000000000006E-2</c:v>
                </c:pt>
                <c:pt idx="3">
                  <c:v>2.5000000000000001E-2</c:v>
                </c:pt>
                <c:pt idx="4">
                  <c:v>1.9000000000000107E-2</c:v>
                </c:pt>
              </c:numCache>
            </c:numRef>
          </c:val>
          <c:extLst xmlns:c16r2="http://schemas.microsoft.com/office/drawing/2015/06/chart">
            <c:ext xmlns:c16="http://schemas.microsoft.com/office/drawing/2014/chart" uri="{C3380CC4-5D6E-409C-BE32-E72D297353CC}">
              <c16:uniqueId val="{00000001-C743-4B2F-9077-6CCC8AA439F4}"/>
            </c:ext>
          </c:extLst>
        </c:ser>
        <c:dLbls>
          <c:showVal val="1"/>
        </c:dLbls>
        <c:marker val="1"/>
        <c:axId val="185502720"/>
        <c:axId val="185082624"/>
      </c:lineChart>
      <c:catAx>
        <c:axId val="185502720"/>
        <c:scaling>
          <c:orientation val="minMax"/>
        </c:scaling>
        <c:axPos val="b"/>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85082624"/>
        <c:crosses val="autoZero"/>
        <c:auto val="1"/>
        <c:lblAlgn val="ctr"/>
        <c:lblOffset val="100"/>
      </c:catAx>
      <c:valAx>
        <c:axId val="185082624"/>
        <c:scaling>
          <c:orientation val="minMax"/>
        </c:scaling>
        <c:axPos val="l"/>
        <c:majorGridlines/>
        <c:numFmt formatCode="0.00%"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endParaRPr lang="zh-CN"/>
          </a:p>
        </c:txPr>
        <c:crossAx val="185502720"/>
        <c:crosses val="autoZero"/>
        <c:crossBetween val="between"/>
      </c:valAx>
    </c:plotArea>
    <c:plotVisOnly val="1"/>
    <c:dispBlanksAs val="zero"/>
  </c:chart>
  <c:spPr>
    <a:ln w="9525" cap="flat" cmpd="sng" algn="ctr">
      <a:noFill/>
      <a:prstDash val="solid"/>
      <a:round/>
    </a:ln>
  </c:spPr>
  <c:txPr>
    <a:bodyPr/>
    <a:lstStyle/>
    <a:p>
      <a:pPr>
        <a:defRPr lang="zh-CN"/>
      </a:pPr>
      <a:endParaRPr lang="zh-CN"/>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6.8165350797547888E-2"/>
          <c:y val="4.3456485966074702E-2"/>
          <c:w val="0.84844842682600818"/>
          <c:h val="0.49276575492035102"/>
        </c:manualLayout>
      </c:layout>
      <c:barChart>
        <c:barDir val="col"/>
        <c:grouping val="clustered"/>
        <c:ser>
          <c:idx val="0"/>
          <c:order val="0"/>
          <c:tx>
            <c:strRef>
              <c:f>Sheet1!$B$1</c:f>
              <c:strCache>
                <c:ptCount val="1"/>
                <c:pt idx="0">
                  <c:v>2016</c:v>
                </c:pt>
              </c:strCache>
            </c:strRef>
          </c:tx>
          <c:cat>
            <c:strRef>
              <c:f>Sheet1!$A$2:$A$7</c:f>
              <c:strCache>
                <c:ptCount val="6"/>
                <c:pt idx="0">
                  <c:v>无明确异议理由和事实依据</c:v>
                </c:pt>
                <c:pt idx="1">
                  <c:v>主体资格不符合《商标法》33条规定</c:v>
                </c:pt>
                <c:pt idx="2">
                  <c:v>未在法定异议期限内提出</c:v>
                </c:pt>
                <c:pt idx="3">
                  <c:v>未按规定补正</c:v>
                </c:pt>
                <c:pt idx="4">
                  <c:v>未按规定缴费</c:v>
                </c:pt>
                <c:pt idx="5">
                  <c:v>其他</c:v>
                </c:pt>
              </c:strCache>
            </c:strRef>
          </c:cat>
          <c:val>
            <c:numRef>
              <c:f>Sheet1!$B$2:$B$7</c:f>
              <c:numCache>
                <c:formatCode>0.00%</c:formatCode>
                <c:ptCount val="6"/>
                <c:pt idx="0">
                  <c:v>1.0699999999999998E-2</c:v>
                </c:pt>
                <c:pt idx="1">
                  <c:v>0.57940000000000003</c:v>
                </c:pt>
                <c:pt idx="2">
                  <c:v>0.12659999999999999</c:v>
                </c:pt>
                <c:pt idx="3">
                  <c:v>5.4400000000000226E-2</c:v>
                </c:pt>
                <c:pt idx="4">
                  <c:v>1.7899999999999999E-2</c:v>
                </c:pt>
                <c:pt idx="5">
                  <c:v>0.19309999999999999</c:v>
                </c:pt>
              </c:numCache>
            </c:numRef>
          </c:val>
          <c:extLst xmlns:c16r2="http://schemas.microsoft.com/office/drawing/2015/06/chart">
            <c:ext xmlns:c16="http://schemas.microsoft.com/office/drawing/2014/chart" uri="{C3380CC4-5D6E-409C-BE32-E72D297353CC}">
              <c16:uniqueId val="{00000000-45D4-46B1-8ED2-1E48AD5F1A57}"/>
            </c:ext>
          </c:extLst>
        </c:ser>
        <c:ser>
          <c:idx val="1"/>
          <c:order val="1"/>
          <c:tx>
            <c:strRef>
              <c:f>Sheet1!$C$1</c:f>
              <c:strCache>
                <c:ptCount val="1"/>
                <c:pt idx="0">
                  <c:v>2017</c:v>
                </c:pt>
              </c:strCache>
            </c:strRef>
          </c:tx>
          <c:cat>
            <c:strRef>
              <c:f>Sheet1!$A$2:$A$7</c:f>
              <c:strCache>
                <c:ptCount val="6"/>
                <c:pt idx="0">
                  <c:v>无明确异议理由和事实依据</c:v>
                </c:pt>
                <c:pt idx="1">
                  <c:v>主体资格不符合《商标法》33条规定</c:v>
                </c:pt>
                <c:pt idx="2">
                  <c:v>未在法定异议期限内提出</c:v>
                </c:pt>
                <c:pt idx="3">
                  <c:v>未按规定补正</c:v>
                </c:pt>
                <c:pt idx="4">
                  <c:v>未按规定缴费</c:v>
                </c:pt>
                <c:pt idx="5">
                  <c:v>其他</c:v>
                </c:pt>
              </c:strCache>
            </c:strRef>
          </c:cat>
          <c:val>
            <c:numRef>
              <c:f>Sheet1!$C$2:$C$7</c:f>
              <c:numCache>
                <c:formatCode>0.00%</c:formatCode>
                <c:ptCount val="6"/>
                <c:pt idx="0">
                  <c:v>2.47E-2</c:v>
                </c:pt>
                <c:pt idx="1">
                  <c:v>0.49780000000000113</c:v>
                </c:pt>
                <c:pt idx="2">
                  <c:v>0.1265</c:v>
                </c:pt>
                <c:pt idx="3">
                  <c:v>6.6400000000000001E-2</c:v>
                </c:pt>
                <c:pt idx="4">
                  <c:v>6.8300000000000013E-2</c:v>
                </c:pt>
                <c:pt idx="5">
                  <c:v>0.21630000000000005</c:v>
                </c:pt>
              </c:numCache>
            </c:numRef>
          </c:val>
          <c:extLst xmlns:c16r2="http://schemas.microsoft.com/office/drawing/2015/06/chart">
            <c:ext xmlns:c16="http://schemas.microsoft.com/office/drawing/2014/chart" uri="{C3380CC4-5D6E-409C-BE32-E72D297353CC}">
              <c16:uniqueId val="{00000001-45D4-46B1-8ED2-1E48AD5F1A57}"/>
            </c:ext>
          </c:extLst>
        </c:ser>
        <c:ser>
          <c:idx val="2"/>
          <c:order val="2"/>
          <c:tx>
            <c:strRef>
              <c:f>Sheet1!$D$1</c:f>
              <c:strCache>
                <c:ptCount val="1"/>
                <c:pt idx="0">
                  <c:v>2018</c:v>
                </c:pt>
              </c:strCache>
            </c:strRef>
          </c:tx>
          <c:cat>
            <c:strRef>
              <c:f>Sheet1!$A$2:$A$7</c:f>
              <c:strCache>
                <c:ptCount val="6"/>
                <c:pt idx="0">
                  <c:v>无明确异议理由和事实依据</c:v>
                </c:pt>
                <c:pt idx="1">
                  <c:v>主体资格不符合《商标法》33条规定</c:v>
                </c:pt>
                <c:pt idx="2">
                  <c:v>未在法定异议期限内提出</c:v>
                </c:pt>
                <c:pt idx="3">
                  <c:v>未按规定补正</c:v>
                </c:pt>
                <c:pt idx="4">
                  <c:v>未按规定缴费</c:v>
                </c:pt>
                <c:pt idx="5">
                  <c:v>其他</c:v>
                </c:pt>
              </c:strCache>
            </c:strRef>
          </c:cat>
          <c:val>
            <c:numRef>
              <c:f>Sheet1!$D$2:$D$7</c:f>
              <c:numCache>
                <c:formatCode>0.00%</c:formatCode>
                <c:ptCount val="6"/>
                <c:pt idx="0">
                  <c:v>9.5000000000000154E-3</c:v>
                </c:pt>
                <c:pt idx="1">
                  <c:v>0.44990000000000002</c:v>
                </c:pt>
                <c:pt idx="2">
                  <c:v>8.7500000000000008E-2</c:v>
                </c:pt>
                <c:pt idx="3">
                  <c:v>9.7100000000000006E-2</c:v>
                </c:pt>
                <c:pt idx="4">
                  <c:v>2.1800000000000114E-2</c:v>
                </c:pt>
                <c:pt idx="5">
                  <c:v>0.33420000000000111</c:v>
                </c:pt>
              </c:numCache>
            </c:numRef>
          </c:val>
          <c:extLst xmlns:c16r2="http://schemas.microsoft.com/office/drawing/2015/06/chart">
            <c:ext xmlns:c16="http://schemas.microsoft.com/office/drawing/2014/chart" uri="{C3380CC4-5D6E-409C-BE32-E72D297353CC}">
              <c16:uniqueId val="{00000002-45D4-46B1-8ED2-1E48AD5F1A57}"/>
            </c:ext>
          </c:extLst>
        </c:ser>
        <c:ser>
          <c:idx val="3"/>
          <c:order val="3"/>
          <c:tx>
            <c:strRef>
              <c:f>Sheet1!$E$1</c:f>
              <c:strCache>
                <c:ptCount val="1"/>
                <c:pt idx="0">
                  <c:v>2019</c:v>
                </c:pt>
              </c:strCache>
            </c:strRef>
          </c:tx>
          <c:cat>
            <c:strRef>
              <c:f>Sheet1!$A$2:$A$7</c:f>
              <c:strCache>
                <c:ptCount val="6"/>
                <c:pt idx="0">
                  <c:v>无明确异议理由和事实依据</c:v>
                </c:pt>
                <c:pt idx="1">
                  <c:v>主体资格不符合《商标法》33条规定</c:v>
                </c:pt>
                <c:pt idx="2">
                  <c:v>未在法定异议期限内提出</c:v>
                </c:pt>
                <c:pt idx="3">
                  <c:v>未按规定补正</c:v>
                </c:pt>
                <c:pt idx="4">
                  <c:v>未按规定缴费</c:v>
                </c:pt>
                <c:pt idx="5">
                  <c:v>其他</c:v>
                </c:pt>
              </c:strCache>
            </c:strRef>
          </c:cat>
          <c:val>
            <c:numRef>
              <c:f>Sheet1!$E$2:$E$7</c:f>
              <c:numCache>
                <c:formatCode>0.00%</c:formatCode>
                <c:ptCount val="6"/>
                <c:pt idx="0">
                  <c:v>1.4E-2</c:v>
                </c:pt>
                <c:pt idx="1">
                  <c:v>0.37700000000000111</c:v>
                </c:pt>
                <c:pt idx="2">
                  <c:v>9.1000000000000025E-2</c:v>
                </c:pt>
                <c:pt idx="3">
                  <c:v>8.9000000000000135E-2</c:v>
                </c:pt>
                <c:pt idx="4">
                  <c:v>7.9000000000000223E-2</c:v>
                </c:pt>
                <c:pt idx="5" formatCode="0%">
                  <c:v>0.38000000000000111</c:v>
                </c:pt>
              </c:numCache>
            </c:numRef>
          </c:val>
          <c:extLst xmlns:c16r2="http://schemas.microsoft.com/office/drawing/2015/06/chart">
            <c:ext xmlns:c16="http://schemas.microsoft.com/office/drawing/2014/chart" uri="{C3380CC4-5D6E-409C-BE32-E72D297353CC}">
              <c16:uniqueId val="{00000003-45D4-46B1-8ED2-1E48AD5F1A57}"/>
            </c:ext>
          </c:extLst>
        </c:ser>
        <c:axId val="186665600"/>
        <c:axId val="186700160"/>
      </c:barChart>
      <c:catAx>
        <c:axId val="186665600"/>
        <c:scaling>
          <c:orientation val="minMax"/>
        </c:scaling>
        <c:axPos val="b"/>
        <c:numFmt formatCode="General" sourceLinked="0"/>
        <c:tickLblPos val="nextTo"/>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crossAx val="186700160"/>
        <c:crosses val="autoZero"/>
        <c:auto val="1"/>
        <c:lblAlgn val="ctr"/>
        <c:lblOffset val="100"/>
      </c:catAx>
      <c:valAx>
        <c:axId val="186700160"/>
        <c:scaling>
          <c:orientation val="minMax"/>
        </c:scaling>
        <c:axPos val="l"/>
        <c:majorGridlines/>
        <c:numFmt formatCode="0.00%" sourceLinked="1"/>
        <c:tickLblPos val="nextTo"/>
        <c:txPr>
          <a:bodyPr rot="-6000000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crossAx val="186665600"/>
        <c:crosses val="autoZero"/>
        <c:crossBetween val="between"/>
      </c:valAx>
    </c:plotArea>
    <c:legend>
      <c:legendPos val="r"/>
      <c:layout>
        <c:manualLayout>
          <c:xMode val="edge"/>
          <c:yMode val="edge"/>
          <c:x val="0.92803061922431795"/>
          <c:y val="4.6668906371025699E-2"/>
          <c:w val="5.5659607060308404E-2"/>
          <c:h val="0.26666666666666711"/>
        </c:manualLayout>
      </c:layout>
      <c:txPr>
        <a:bodyPr rot="0" spcFirstLastPara="0" vertOverflow="ellipsis" vert="horz" wrap="square" anchor="ctr" anchorCtr="1"/>
        <a:lstStyle/>
        <a:p>
          <a:pPr>
            <a:defRPr lang="zh-CN" sz="900" b="0" i="0" u="none" strike="noStrike" kern="1200" baseline="0">
              <a:solidFill>
                <a:schemeClr val="tx1"/>
              </a:solidFill>
              <a:latin typeface="+mn-lt"/>
              <a:ea typeface="+mn-ea"/>
              <a:cs typeface="+mn-cs"/>
            </a:defRPr>
          </a:pPr>
          <a:endParaRPr lang="zh-CN"/>
        </a:p>
      </c:txPr>
    </c:legend>
    <c:plotVisOnly val="1"/>
    <c:dispBlanksAs val="gap"/>
  </c:chart>
  <c:txPr>
    <a:bodyPr/>
    <a:lstStyle/>
    <a:p>
      <a:pPr>
        <a:defRPr lang="zh-CN" sz="900"/>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5AD5F9-514D-44BA-B736-17F3857F7B62}" type="doc">
      <dgm:prSet loTypeId="urn:microsoft.com/office/officeart/2005/8/layout/radial4#1" loCatId="relationship" qsTypeId="urn:microsoft.com/office/officeart/2005/8/quickstyle/3d1#1" qsCatId="3D" csTypeId="urn:microsoft.com/office/officeart/2005/8/colors/colorful1#1" csCatId="colorful" phldr="1"/>
      <dgm:spPr/>
      <dgm:t>
        <a:bodyPr/>
        <a:lstStyle/>
        <a:p>
          <a:endParaRPr lang="zh-CN" altLang="en-US"/>
        </a:p>
      </dgm:t>
    </dgm:pt>
    <dgm:pt modelId="{611D7AA8-808C-4309-A0ED-C6494EE53781}">
      <dgm:prSet phldrT="[文本]"/>
      <dgm:spPr/>
      <dgm:t>
        <a:bodyPr/>
        <a:lstStyle/>
        <a:p>
          <a:r>
            <a:rPr lang="zh-CN" altLang="en-US"/>
            <a:t>网上申请</a:t>
          </a:r>
        </a:p>
      </dgm:t>
    </dgm:pt>
    <dgm:pt modelId="{1E1F990E-F4CC-4488-80DA-54065B6CCB7E}" type="parTrans" cxnId="{FBC622C2-F616-4EB6-95EF-5EEEDE11F32B}">
      <dgm:prSet/>
      <dgm:spPr/>
      <dgm:t>
        <a:bodyPr/>
        <a:lstStyle/>
        <a:p>
          <a:endParaRPr lang="zh-CN" altLang="en-US"/>
        </a:p>
      </dgm:t>
    </dgm:pt>
    <dgm:pt modelId="{5E6D1495-BD0D-4074-87B8-26C63557EFB8}" type="sibTrans" cxnId="{FBC622C2-F616-4EB6-95EF-5EEEDE11F32B}">
      <dgm:prSet/>
      <dgm:spPr/>
      <dgm:t>
        <a:bodyPr/>
        <a:lstStyle/>
        <a:p>
          <a:endParaRPr lang="zh-CN" altLang="en-US"/>
        </a:p>
      </dgm:t>
    </dgm:pt>
    <dgm:pt modelId="{35A1FDED-6D42-4B1D-BC90-4D73A64324B6}">
      <dgm:prSet phldrT="[文本]"/>
      <dgm:spPr/>
      <dgm:t>
        <a:bodyPr/>
        <a:lstStyle/>
        <a:p>
          <a:r>
            <a:rPr lang="zh-CN" altLang="en-US"/>
            <a:t>省</a:t>
          </a:r>
        </a:p>
      </dgm:t>
    </dgm:pt>
    <dgm:pt modelId="{9543BC25-1DF2-4F3C-BB66-3BBBE54EBE9B}" type="parTrans" cxnId="{EA9627DB-59CD-435E-9E9D-1C48D8CF1058}">
      <dgm:prSet/>
      <dgm:spPr/>
      <dgm:t>
        <a:bodyPr/>
        <a:lstStyle/>
        <a:p>
          <a:endParaRPr lang="zh-CN" altLang="en-US"/>
        </a:p>
      </dgm:t>
    </dgm:pt>
    <dgm:pt modelId="{1CC1F63F-C3D1-40CD-B816-29F5469E238F}" type="sibTrans" cxnId="{EA9627DB-59CD-435E-9E9D-1C48D8CF1058}">
      <dgm:prSet/>
      <dgm:spPr/>
      <dgm:t>
        <a:bodyPr/>
        <a:lstStyle/>
        <a:p>
          <a:endParaRPr lang="zh-CN" altLang="en-US"/>
        </a:p>
      </dgm:t>
    </dgm:pt>
    <dgm:pt modelId="{1306CB9D-2B10-482E-82AE-F0A4FC01A94C}">
      <dgm:prSet phldrT="[文本]"/>
      <dgm:spPr/>
      <dgm:t>
        <a:bodyPr/>
        <a:lstStyle/>
        <a:p>
          <a:r>
            <a:rPr lang="zh-CN" altLang="en-US"/>
            <a:t>快</a:t>
          </a:r>
        </a:p>
      </dgm:t>
    </dgm:pt>
    <dgm:pt modelId="{1A9C5755-E8B5-4798-85A0-D94021E0A8D8}" type="parTrans" cxnId="{149858FB-0068-4C48-9D50-F0B5AC9061FA}">
      <dgm:prSet/>
      <dgm:spPr/>
      <dgm:t>
        <a:bodyPr/>
        <a:lstStyle/>
        <a:p>
          <a:endParaRPr lang="zh-CN" altLang="en-US"/>
        </a:p>
      </dgm:t>
    </dgm:pt>
    <dgm:pt modelId="{634E1242-C265-4CF7-AB89-6FE449C718DA}" type="sibTrans" cxnId="{149858FB-0068-4C48-9D50-F0B5AC9061FA}">
      <dgm:prSet/>
      <dgm:spPr/>
      <dgm:t>
        <a:bodyPr/>
        <a:lstStyle/>
        <a:p>
          <a:endParaRPr lang="zh-CN" altLang="en-US"/>
        </a:p>
      </dgm:t>
    </dgm:pt>
    <dgm:pt modelId="{DBFB23BD-2F79-4E63-9B86-DD27FE64233C}">
      <dgm:prSet phldrT="[文本]"/>
      <dgm:spPr/>
      <dgm:t>
        <a:bodyPr/>
        <a:lstStyle/>
        <a:p>
          <a:r>
            <a:rPr lang="zh-CN" altLang="en-US"/>
            <a:t>稳</a:t>
          </a:r>
        </a:p>
      </dgm:t>
    </dgm:pt>
    <dgm:pt modelId="{6F81C96A-3142-4378-9328-2096BDE44BEF}" type="parTrans" cxnId="{A1375ED4-1E88-421F-AB2D-67AEF5A9BE37}">
      <dgm:prSet/>
      <dgm:spPr/>
      <dgm:t>
        <a:bodyPr/>
        <a:lstStyle/>
        <a:p>
          <a:endParaRPr lang="zh-CN" altLang="en-US"/>
        </a:p>
      </dgm:t>
    </dgm:pt>
    <dgm:pt modelId="{D9DEBE2E-36FA-434E-8605-63BE8A784EA5}" type="sibTrans" cxnId="{A1375ED4-1E88-421F-AB2D-67AEF5A9BE37}">
      <dgm:prSet/>
      <dgm:spPr/>
      <dgm:t>
        <a:bodyPr/>
        <a:lstStyle/>
        <a:p>
          <a:endParaRPr lang="zh-CN" altLang="en-US"/>
        </a:p>
      </dgm:t>
    </dgm:pt>
    <dgm:pt modelId="{88A9B0A8-FBC8-4BF5-BF3F-270C8DA45FA0}" type="pres">
      <dgm:prSet presAssocID="{F95AD5F9-514D-44BA-B736-17F3857F7B62}" presName="cycle" presStyleCnt="0">
        <dgm:presLayoutVars>
          <dgm:chMax val="1"/>
          <dgm:dir/>
          <dgm:animLvl val="ctr"/>
          <dgm:resizeHandles val="exact"/>
        </dgm:presLayoutVars>
      </dgm:prSet>
      <dgm:spPr/>
      <dgm:t>
        <a:bodyPr/>
        <a:lstStyle/>
        <a:p>
          <a:endParaRPr lang="zh-CN" altLang="en-US"/>
        </a:p>
      </dgm:t>
    </dgm:pt>
    <dgm:pt modelId="{F8B3EBE5-2766-4E2A-BFE0-3FAFCDF31A6D}" type="pres">
      <dgm:prSet presAssocID="{611D7AA8-808C-4309-A0ED-C6494EE53781}" presName="centerShape" presStyleLbl="node0" presStyleIdx="0" presStyleCnt="1"/>
      <dgm:spPr/>
      <dgm:t>
        <a:bodyPr/>
        <a:lstStyle/>
        <a:p>
          <a:endParaRPr lang="zh-CN" altLang="en-US"/>
        </a:p>
      </dgm:t>
    </dgm:pt>
    <dgm:pt modelId="{43807F68-8137-4A7E-B7E9-65C2F548BE21}" type="pres">
      <dgm:prSet presAssocID="{9543BC25-1DF2-4F3C-BB66-3BBBE54EBE9B}" presName="parTrans" presStyleLbl="bgSibTrans2D1" presStyleIdx="0" presStyleCnt="3" custScaleX="49583" custLinFactNeighborX="24308" custLinFactNeighborY="85959"/>
      <dgm:spPr/>
      <dgm:t>
        <a:bodyPr/>
        <a:lstStyle/>
        <a:p>
          <a:endParaRPr lang="zh-CN" altLang="en-US"/>
        </a:p>
      </dgm:t>
    </dgm:pt>
    <dgm:pt modelId="{B85F9808-E627-4F89-A22E-87DBA356507F}" type="pres">
      <dgm:prSet presAssocID="{35A1FDED-6D42-4B1D-BC90-4D73A64324B6}" presName="node" presStyleLbl="node1" presStyleIdx="0" presStyleCnt="3" custRadScaleRad="124132" custRadScaleInc="-8539">
        <dgm:presLayoutVars>
          <dgm:bulletEnabled val="1"/>
        </dgm:presLayoutVars>
      </dgm:prSet>
      <dgm:spPr/>
      <dgm:t>
        <a:bodyPr/>
        <a:lstStyle/>
        <a:p>
          <a:endParaRPr lang="zh-CN" altLang="en-US"/>
        </a:p>
      </dgm:t>
    </dgm:pt>
    <dgm:pt modelId="{2DC3C435-5645-4E64-9A48-4FEC80C37BD3}" type="pres">
      <dgm:prSet presAssocID="{1A9C5755-E8B5-4798-85A0-D94021E0A8D8}" presName="parTrans" presStyleLbl="bgSibTrans2D1" presStyleIdx="1" presStyleCnt="3" custScaleX="54413" custLinFactNeighborX="-2230" custLinFactNeighborY="84928"/>
      <dgm:spPr/>
      <dgm:t>
        <a:bodyPr/>
        <a:lstStyle/>
        <a:p>
          <a:endParaRPr lang="zh-CN" altLang="en-US"/>
        </a:p>
      </dgm:t>
    </dgm:pt>
    <dgm:pt modelId="{DE48D72B-9B6D-489F-A936-2DFA4BDF9811}" type="pres">
      <dgm:prSet presAssocID="{1306CB9D-2B10-482E-82AE-F0A4FC01A94C}" presName="node" presStyleLbl="node1" presStyleIdx="1" presStyleCnt="3">
        <dgm:presLayoutVars>
          <dgm:bulletEnabled val="1"/>
        </dgm:presLayoutVars>
      </dgm:prSet>
      <dgm:spPr/>
      <dgm:t>
        <a:bodyPr/>
        <a:lstStyle/>
        <a:p>
          <a:endParaRPr lang="zh-CN" altLang="en-US"/>
        </a:p>
      </dgm:t>
    </dgm:pt>
    <dgm:pt modelId="{EA0325AC-444B-4A99-B1A9-1646743E8DAE}" type="pres">
      <dgm:prSet presAssocID="{6F81C96A-3142-4378-9328-2096BDE44BEF}" presName="parTrans" presStyleLbl="bgSibTrans2D1" presStyleIdx="2" presStyleCnt="3" custScaleX="39428" custLinFactNeighborX="-24991" custLinFactNeighborY="76409"/>
      <dgm:spPr/>
      <dgm:t>
        <a:bodyPr/>
        <a:lstStyle/>
        <a:p>
          <a:endParaRPr lang="zh-CN" altLang="en-US"/>
        </a:p>
      </dgm:t>
    </dgm:pt>
    <dgm:pt modelId="{A5A78400-D9BE-4978-A97F-A6231F7526E3}" type="pres">
      <dgm:prSet presAssocID="{DBFB23BD-2F79-4E63-9B86-DD27FE64233C}" presName="node" presStyleLbl="node1" presStyleIdx="2" presStyleCnt="3" custRadScaleRad="105996" custRadScaleInc="-1146">
        <dgm:presLayoutVars>
          <dgm:bulletEnabled val="1"/>
        </dgm:presLayoutVars>
      </dgm:prSet>
      <dgm:spPr/>
      <dgm:t>
        <a:bodyPr/>
        <a:lstStyle/>
        <a:p>
          <a:endParaRPr lang="zh-CN" altLang="en-US"/>
        </a:p>
      </dgm:t>
    </dgm:pt>
  </dgm:ptLst>
  <dgm:cxnLst>
    <dgm:cxn modelId="{FBC622C2-F616-4EB6-95EF-5EEEDE11F32B}" srcId="{F95AD5F9-514D-44BA-B736-17F3857F7B62}" destId="{611D7AA8-808C-4309-A0ED-C6494EE53781}" srcOrd="0" destOrd="0" parTransId="{1E1F990E-F4CC-4488-80DA-54065B6CCB7E}" sibTransId="{5E6D1495-BD0D-4074-87B8-26C63557EFB8}"/>
    <dgm:cxn modelId="{EA9627DB-59CD-435E-9E9D-1C48D8CF1058}" srcId="{611D7AA8-808C-4309-A0ED-C6494EE53781}" destId="{35A1FDED-6D42-4B1D-BC90-4D73A64324B6}" srcOrd="0" destOrd="0" parTransId="{9543BC25-1DF2-4F3C-BB66-3BBBE54EBE9B}" sibTransId="{1CC1F63F-C3D1-40CD-B816-29F5469E238F}"/>
    <dgm:cxn modelId="{A1375ED4-1E88-421F-AB2D-67AEF5A9BE37}" srcId="{611D7AA8-808C-4309-A0ED-C6494EE53781}" destId="{DBFB23BD-2F79-4E63-9B86-DD27FE64233C}" srcOrd="2" destOrd="0" parTransId="{6F81C96A-3142-4378-9328-2096BDE44BEF}" sibTransId="{D9DEBE2E-36FA-434E-8605-63BE8A784EA5}"/>
    <dgm:cxn modelId="{C66CE060-73D0-472D-AD24-43027067E378}" type="presOf" srcId="{6F81C96A-3142-4378-9328-2096BDE44BEF}" destId="{EA0325AC-444B-4A99-B1A9-1646743E8DAE}" srcOrd="0" destOrd="0" presId="urn:microsoft.com/office/officeart/2005/8/layout/radial4#1"/>
    <dgm:cxn modelId="{ADD56A5C-D5A8-4248-A817-A27654625177}" type="presOf" srcId="{35A1FDED-6D42-4B1D-BC90-4D73A64324B6}" destId="{B85F9808-E627-4F89-A22E-87DBA356507F}" srcOrd="0" destOrd="0" presId="urn:microsoft.com/office/officeart/2005/8/layout/radial4#1"/>
    <dgm:cxn modelId="{5CD0E826-E27B-40BE-906B-93D0AA70371C}" type="presOf" srcId="{F95AD5F9-514D-44BA-B736-17F3857F7B62}" destId="{88A9B0A8-FBC8-4BF5-BF3F-270C8DA45FA0}" srcOrd="0" destOrd="0" presId="urn:microsoft.com/office/officeart/2005/8/layout/radial4#1"/>
    <dgm:cxn modelId="{149858FB-0068-4C48-9D50-F0B5AC9061FA}" srcId="{611D7AA8-808C-4309-A0ED-C6494EE53781}" destId="{1306CB9D-2B10-482E-82AE-F0A4FC01A94C}" srcOrd="1" destOrd="0" parTransId="{1A9C5755-E8B5-4798-85A0-D94021E0A8D8}" sibTransId="{634E1242-C265-4CF7-AB89-6FE449C718DA}"/>
    <dgm:cxn modelId="{E2405E9C-D7BD-4A12-A133-88D2512B712A}" type="presOf" srcId="{1306CB9D-2B10-482E-82AE-F0A4FC01A94C}" destId="{DE48D72B-9B6D-489F-A936-2DFA4BDF9811}" srcOrd="0" destOrd="0" presId="urn:microsoft.com/office/officeart/2005/8/layout/radial4#1"/>
    <dgm:cxn modelId="{9F74906A-D4BA-4BE4-B071-DA0FA0EF58FC}" type="presOf" srcId="{611D7AA8-808C-4309-A0ED-C6494EE53781}" destId="{F8B3EBE5-2766-4E2A-BFE0-3FAFCDF31A6D}" srcOrd="0" destOrd="0" presId="urn:microsoft.com/office/officeart/2005/8/layout/radial4#1"/>
    <dgm:cxn modelId="{4F309A9E-88F8-405B-BD41-365FE4DF3429}" type="presOf" srcId="{9543BC25-1DF2-4F3C-BB66-3BBBE54EBE9B}" destId="{43807F68-8137-4A7E-B7E9-65C2F548BE21}" srcOrd="0" destOrd="0" presId="urn:microsoft.com/office/officeart/2005/8/layout/radial4#1"/>
    <dgm:cxn modelId="{F8634B32-0924-4553-90BD-A0C8E218289F}" type="presOf" srcId="{1A9C5755-E8B5-4798-85A0-D94021E0A8D8}" destId="{2DC3C435-5645-4E64-9A48-4FEC80C37BD3}" srcOrd="0" destOrd="0" presId="urn:microsoft.com/office/officeart/2005/8/layout/radial4#1"/>
    <dgm:cxn modelId="{00E6D222-C2E0-4B82-8DD5-4AACAD5277A3}" type="presOf" srcId="{DBFB23BD-2F79-4E63-9B86-DD27FE64233C}" destId="{A5A78400-D9BE-4978-A97F-A6231F7526E3}" srcOrd="0" destOrd="0" presId="urn:microsoft.com/office/officeart/2005/8/layout/radial4#1"/>
    <dgm:cxn modelId="{3296E811-0488-4981-B0E1-E19F0C9D075B}" type="presParOf" srcId="{88A9B0A8-FBC8-4BF5-BF3F-270C8DA45FA0}" destId="{F8B3EBE5-2766-4E2A-BFE0-3FAFCDF31A6D}" srcOrd="0" destOrd="0" presId="urn:microsoft.com/office/officeart/2005/8/layout/radial4#1"/>
    <dgm:cxn modelId="{731DCCE3-5477-4890-9677-9B3E8C9AF366}" type="presParOf" srcId="{88A9B0A8-FBC8-4BF5-BF3F-270C8DA45FA0}" destId="{43807F68-8137-4A7E-B7E9-65C2F548BE21}" srcOrd="1" destOrd="0" presId="urn:microsoft.com/office/officeart/2005/8/layout/radial4#1"/>
    <dgm:cxn modelId="{C4AA6937-699C-4ECD-8812-3D243264579E}" type="presParOf" srcId="{88A9B0A8-FBC8-4BF5-BF3F-270C8DA45FA0}" destId="{B85F9808-E627-4F89-A22E-87DBA356507F}" srcOrd="2" destOrd="0" presId="urn:microsoft.com/office/officeart/2005/8/layout/radial4#1"/>
    <dgm:cxn modelId="{DE0665B0-0599-432A-BAC9-2EEB30716D34}" type="presParOf" srcId="{88A9B0A8-FBC8-4BF5-BF3F-270C8DA45FA0}" destId="{2DC3C435-5645-4E64-9A48-4FEC80C37BD3}" srcOrd="3" destOrd="0" presId="urn:microsoft.com/office/officeart/2005/8/layout/radial4#1"/>
    <dgm:cxn modelId="{5296CEC2-AE44-4072-A74C-76C94CF7F24F}" type="presParOf" srcId="{88A9B0A8-FBC8-4BF5-BF3F-270C8DA45FA0}" destId="{DE48D72B-9B6D-489F-A936-2DFA4BDF9811}" srcOrd="4" destOrd="0" presId="urn:microsoft.com/office/officeart/2005/8/layout/radial4#1"/>
    <dgm:cxn modelId="{12BF8AEA-884E-4299-B7B7-DE7E036ED7CD}" type="presParOf" srcId="{88A9B0A8-FBC8-4BF5-BF3F-270C8DA45FA0}" destId="{EA0325AC-444B-4A99-B1A9-1646743E8DAE}" srcOrd="5" destOrd="0" presId="urn:microsoft.com/office/officeart/2005/8/layout/radial4#1"/>
    <dgm:cxn modelId="{57191AA6-F060-4FDE-9CF4-23C69ED14023}" type="presParOf" srcId="{88A9B0A8-FBC8-4BF5-BF3F-270C8DA45FA0}" destId="{A5A78400-D9BE-4978-A97F-A6231F7526E3}" srcOrd="6" destOrd="0" presId="urn:microsoft.com/office/officeart/2005/8/layout/radial4#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735026-F6C1-497C-8F7A-6E364D508BDE}" type="doc">
      <dgm:prSet loTypeId="urn:microsoft.com/office/officeart/2005/8/layout/vList5" loCatId="list" qsTypeId="urn:microsoft.com/office/officeart/2005/8/quickstyle/simple1#1" qsCatId="simple" csTypeId="urn:microsoft.com/office/officeart/2005/8/colors/colorful2#1" csCatId="colorful" phldr="1"/>
      <dgm:spPr/>
      <dgm:t>
        <a:bodyPr/>
        <a:lstStyle/>
        <a:p>
          <a:endParaRPr lang="zh-CN" altLang="en-US"/>
        </a:p>
      </dgm:t>
    </dgm:pt>
    <dgm:pt modelId="{A5AD3046-4C73-4E3B-A6B3-9C2C0B76B9B1}">
      <dgm:prSet phldrT="[文本]"/>
      <dgm:spPr/>
      <dgm:t>
        <a:bodyPr/>
        <a:lstStyle/>
        <a:p>
          <a:r>
            <a:rPr lang="zh-CN" altLang="en-US"/>
            <a:t>申请快</a:t>
          </a:r>
        </a:p>
      </dgm:t>
    </dgm:pt>
    <dgm:pt modelId="{EAC2B65F-3FE7-4AF1-A86F-0CACB2ECBE51}" type="parTrans" cxnId="{48B24F6B-8BE4-442C-AD83-ED99961D1134}">
      <dgm:prSet/>
      <dgm:spPr/>
      <dgm:t>
        <a:bodyPr/>
        <a:lstStyle/>
        <a:p>
          <a:endParaRPr lang="zh-CN" altLang="en-US"/>
        </a:p>
      </dgm:t>
    </dgm:pt>
    <dgm:pt modelId="{D727FFE8-FB71-42FE-AA21-180DD138DEBD}" type="sibTrans" cxnId="{48B24F6B-8BE4-442C-AD83-ED99961D1134}">
      <dgm:prSet/>
      <dgm:spPr/>
      <dgm:t>
        <a:bodyPr/>
        <a:lstStyle/>
        <a:p>
          <a:endParaRPr lang="zh-CN" altLang="en-US"/>
        </a:p>
      </dgm:t>
    </dgm:pt>
    <dgm:pt modelId="{249EF339-0D5E-4BF5-918A-C2F5924157FF}">
      <dgm:prSet phldrT="[文本]"/>
      <dgm:spPr/>
      <dgm:t>
        <a:bodyPr/>
        <a:lstStyle/>
        <a:p>
          <a:r>
            <a:rPr lang="zh-CN" altLang="en-US"/>
            <a:t>不用制作文件</a:t>
          </a:r>
        </a:p>
      </dgm:t>
    </dgm:pt>
    <dgm:pt modelId="{B9E1D342-6FEE-4207-86B6-54010255E966}" type="parTrans" cxnId="{A435AEDF-A645-4C54-96D4-7710FBB65E82}">
      <dgm:prSet/>
      <dgm:spPr/>
      <dgm:t>
        <a:bodyPr/>
        <a:lstStyle/>
        <a:p>
          <a:endParaRPr lang="zh-CN" altLang="en-US"/>
        </a:p>
      </dgm:t>
    </dgm:pt>
    <dgm:pt modelId="{9C20ACDE-7135-45DC-91B9-D088CE78BDD7}" type="sibTrans" cxnId="{A435AEDF-A645-4C54-96D4-7710FBB65E82}">
      <dgm:prSet/>
      <dgm:spPr/>
      <dgm:t>
        <a:bodyPr/>
        <a:lstStyle/>
        <a:p>
          <a:endParaRPr lang="zh-CN" altLang="en-US"/>
        </a:p>
      </dgm:t>
    </dgm:pt>
    <dgm:pt modelId="{EBDE2788-8D12-4D97-ADC5-49CF0A33EE77}">
      <dgm:prSet phldrT="[文本]"/>
      <dgm:spPr/>
      <dgm:t>
        <a:bodyPr/>
        <a:lstStyle/>
        <a:p>
          <a:r>
            <a:rPr lang="zh-CN" altLang="en-US"/>
            <a:t>处理快</a:t>
          </a:r>
        </a:p>
      </dgm:t>
    </dgm:pt>
    <dgm:pt modelId="{1099B3EA-CA7E-4777-A773-B35F2E08D305}" type="parTrans" cxnId="{A88813C2-B2AC-4E75-B5CB-D4307A3F5F56}">
      <dgm:prSet/>
      <dgm:spPr/>
      <dgm:t>
        <a:bodyPr/>
        <a:lstStyle/>
        <a:p>
          <a:endParaRPr lang="zh-CN" altLang="en-US"/>
        </a:p>
      </dgm:t>
    </dgm:pt>
    <dgm:pt modelId="{B94AE751-FB7B-45A0-8191-92A0AC4A2066}" type="sibTrans" cxnId="{A88813C2-B2AC-4E75-B5CB-D4307A3F5F56}">
      <dgm:prSet/>
      <dgm:spPr/>
      <dgm:t>
        <a:bodyPr/>
        <a:lstStyle/>
        <a:p>
          <a:endParaRPr lang="zh-CN" altLang="en-US"/>
        </a:p>
      </dgm:t>
    </dgm:pt>
    <dgm:pt modelId="{26466CC2-7988-441D-9039-1251F5385A0C}">
      <dgm:prSet phldrT="[文本]"/>
      <dgm:spPr/>
      <dgm:t>
        <a:bodyPr/>
        <a:lstStyle/>
        <a:p>
          <a:r>
            <a:rPr lang="zh-CN" altLang="en-US"/>
            <a:t>无需扫描录入</a:t>
          </a:r>
        </a:p>
      </dgm:t>
    </dgm:pt>
    <dgm:pt modelId="{C3733396-BFCF-41C2-909D-E5F7BD4BB500}" type="parTrans" cxnId="{95337475-C85D-4872-A043-A5D7C17D9718}">
      <dgm:prSet/>
      <dgm:spPr/>
      <dgm:t>
        <a:bodyPr/>
        <a:lstStyle/>
        <a:p>
          <a:endParaRPr lang="zh-CN" altLang="en-US"/>
        </a:p>
      </dgm:t>
    </dgm:pt>
    <dgm:pt modelId="{8A884DDC-E025-4321-A188-4442C4DCD124}" type="sibTrans" cxnId="{95337475-C85D-4872-A043-A5D7C17D9718}">
      <dgm:prSet/>
      <dgm:spPr/>
      <dgm:t>
        <a:bodyPr/>
        <a:lstStyle/>
        <a:p>
          <a:endParaRPr lang="zh-CN" altLang="en-US"/>
        </a:p>
      </dgm:t>
    </dgm:pt>
    <dgm:pt modelId="{919D328E-3FC5-415F-898F-9C14D48C9845}">
      <dgm:prSet phldrT="[文本]"/>
      <dgm:spPr/>
      <dgm:t>
        <a:bodyPr/>
        <a:lstStyle/>
        <a:p>
          <a:r>
            <a:rPr lang="zh-CN" altLang="en-US"/>
            <a:t>后续快</a:t>
          </a:r>
        </a:p>
      </dgm:t>
    </dgm:pt>
    <dgm:pt modelId="{A893C521-7A25-4C26-8322-2D37490FFEB7}" type="parTrans" cxnId="{69033D49-D341-4119-8967-2CF6928824E0}">
      <dgm:prSet/>
      <dgm:spPr/>
      <dgm:t>
        <a:bodyPr/>
        <a:lstStyle/>
        <a:p>
          <a:endParaRPr lang="zh-CN" altLang="en-US"/>
        </a:p>
      </dgm:t>
    </dgm:pt>
    <dgm:pt modelId="{F6B68275-D653-459F-B3F3-595C3074CBFD}" type="sibTrans" cxnId="{69033D49-D341-4119-8967-2CF6928824E0}">
      <dgm:prSet/>
      <dgm:spPr/>
      <dgm:t>
        <a:bodyPr/>
        <a:lstStyle/>
        <a:p>
          <a:endParaRPr lang="zh-CN" altLang="en-US"/>
        </a:p>
      </dgm:t>
    </dgm:pt>
    <dgm:pt modelId="{4488C012-C41A-4B6D-924E-8F487C69386D}">
      <dgm:prSet phldrT="[文本]"/>
      <dgm:spPr/>
      <dgm:t>
        <a:bodyPr/>
        <a:lstStyle/>
        <a:p>
          <a:r>
            <a:rPr lang="zh-CN" altLang="en-US"/>
            <a:t>补正消失</a:t>
          </a:r>
          <a:r>
            <a:rPr lang="en-US" altLang="zh-CN"/>
            <a:t>/</a:t>
          </a:r>
          <a:r>
            <a:rPr lang="zh-CN" altLang="en-US"/>
            <a:t>加快</a:t>
          </a:r>
        </a:p>
      </dgm:t>
    </dgm:pt>
    <dgm:pt modelId="{F10D5989-0D1B-429C-B49D-BD25E598DD60}" type="parTrans" cxnId="{AD20F88F-BB2B-420A-9E07-1F4146C185F8}">
      <dgm:prSet/>
      <dgm:spPr/>
      <dgm:t>
        <a:bodyPr/>
        <a:lstStyle/>
        <a:p>
          <a:endParaRPr lang="zh-CN" altLang="en-US"/>
        </a:p>
      </dgm:t>
    </dgm:pt>
    <dgm:pt modelId="{3BC8D32B-FE38-469D-944F-44A5B173971F}" type="sibTrans" cxnId="{AD20F88F-BB2B-420A-9E07-1F4146C185F8}">
      <dgm:prSet/>
      <dgm:spPr/>
      <dgm:t>
        <a:bodyPr/>
        <a:lstStyle/>
        <a:p>
          <a:endParaRPr lang="zh-CN" altLang="en-US"/>
        </a:p>
      </dgm:t>
    </dgm:pt>
    <dgm:pt modelId="{30E44CAD-6F25-434F-96BE-F2DA0BECF2A2}">
      <dgm:prSet phldrT="[文本]"/>
      <dgm:spPr/>
      <dgm:t>
        <a:bodyPr/>
        <a:lstStyle/>
        <a:p>
          <a:r>
            <a:rPr lang="zh-CN" altLang="en-US"/>
            <a:t>节省时间约四周</a:t>
          </a:r>
        </a:p>
      </dgm:t>
    </dgm:pt>
    <dgm:pt modelId="{9C9CCCE1-1F60-4C3C-91D8-A8BB60808EB6}" type="parTrans" cxnId="{0A612F0F-BF74-46A6-9A60-0B0177FDD811}">
      <dgm:prSet/>
      <dgm:spPr/>
      <dgm:t>
        <a:bodyPr/>
        <a:lstStyle/>
        <a:p>
          <a:endParaRPr lang="zh-CN" altLang="en-US"/>
        </a:p>
      </dgm:t>
    </dgm:pt>
    <dgm:pt modelId="{1C1365B6-D55C-4AF6-8F25-070E98F2A1B0}" type="sibTrans" cxnId="{0A612F0F-BF74-46A6-9A60-0B0177FDD811}">
      <dgm:prSet/>
      <dgm:spPr/>
      <dgm:t>
        <a:bodyPr/>
        <a:lstStyle/>
        <a:p>
          <a:endParaRPr lang="zh-CN" altLang="en-US"/>
        </a:p>
      </dgm:t>
    </dgm:pt>
    <dgm:pt modelId="{F2AA8E34-EC09-43DC-AA09-0C00E2931A9D}">
      <dgm:prSet/>
      <dgm:spPr/>
      <dgm:t>
        <a:bodyPr/>
        <a:lstStyle/>
        <a:p>
          <a:r>
            <a:rPr lang="zh-CN" altLang="en-US"/>
            <a:t>节省时间约两周</a:t>
          </a:r>
        </a:p>
      </dgm:t>
    </dgm:pt>
    <dgm:pt modelId="{6BA8EE57-25E8-4884-AE2F-F86E426F3F1F}" type="parTrans" cxnId="{D0B1B92D-CFC4-4023-9F3A-4088307D8DD3}">
      <dgm:prSet/>
      <dgm:spPr/>
      <dgm:t>
        <a:bodyPr/>
        <a:lstStyle/>
        <a:p>
          <a:endParaRPr lang="zh-CN" altLang="en-US"/>
        </a:p>
      </dgm:t>
    </dgm:pt>
    <dgm:pt modelId="{3463B30C-2E8F-452A-8EC6-B64B83CD88D4}" type="sibTrans" cxnId="{D0B1B92D-CFC4-4023-9F3A-4088307D8DD3}">
      <dgm:prSet/>
      <dgm:spPr/>
      <dgm:t>
        <a:bodyPr/>
        <a:lstStyle/>
        <a:p>
          <a:endParaRPr lang="zh-CN" altLang="en-US"/>
        </a:p>
      </dgm:t>
    </dgm:pt>
    <dgm:pt modelId="{9FA770D5-3D94-4CBC-AF6F-2EEAC5C4C197}">
      <dgm:prSet phldrT="[文本]"/>
      <dgm:spPr/>
      <dgm:t>
        <a:bodyPr/>
        <a:lstStyle/>
        <a:p>
          <a:r>
            <a:rPr lang="zh-CN" altLang="en-US"/>
            <a:t>按照要求填写上传即可</a:t>
          </a:r>
        </a:p>
      </dgm:t>
    </dgm:pt>
    <dgm:pt modelId="{F917E757-5B95-4765-A197-498E7DE408F4}" type="parTrans" cxnId="{C5D2FE8F-F9C8-4DEE-B53C-14FACB364D5F}">
      <dgm:prSet/>
      <dgm:spPr/>
      <dgm:t>
        <a:bodyPr/>
        <a:lstStyle/>
        <a:p>
          <a:endParaRPr lang="zh-CN" altLang="en-US"/>
        </a:p>
      </dgm:t>
    </dgm:pt>
    <dgm:pt modelId="{C402497E-6194-464E-B88E-25FAE5254413}" type="sibTrans" cxnId="{C5D2FE8F-F9C8-4DEE-B53C-14FACB364D5F}">
      <dgm:prSet/>
      <dgm:spPr/>
      <dgm:t>
        <a:bodyPr/>
        <a:lstStyle/>
        <a:p>
          <a:endParaRPr lang="zh-CN" altLang="en-US"/>
        </a:p>
      </dgm:t>
    </dgm:pt>
    <dgm:pt modelId="{C67E09BC-A775-43F6-B430-E0BA7C078137}" type="pres">
      <dgm:prSet presAssocID="{CA735026-F6C1-497C-8F7A-6E364D508BDE}" presName="Name0" presStyleCnt="0">
        <dgm:presLayoutVars>
          <dgm:dir/>
          <dgm:animLvl val="lvl"/>
          <dgm:resizeHandles val="exact"/>
        </dgm:presLayoutVars>
      </dgm:prSet>
      <dgm:spPr/>
      <dgm:t>
        <a:bodyPr/>
        <a:lstStyle/>
        <a:p>
          <a:endParaRPr lang="zh-CN" altLang="en-US"/>
        </a:p>
      </dgm:t>
    </dgm:pt>
    <dgm:pt modelId="{A5B048FA-A1BA-4DA1-B242-4C16C4C40A79}" type="pres">
      <dgm:prSet presAssocID="{A5AD3046-4C73-4E3B-A6B3-9C2C0B76B9B1}" presName="linNode" presStyleCnt="0"/>
      <dgm:spPr/>
    </dgm:pt>
    <dgm:pt modelId="{8A01E4EF-C24B-4923-A6BA-8CDFFE9EE5D9}" type="pres">
      <dgm:prSet presAssocID="{A5AD3046-4C73-4E3B-A6B3-9C2C0B76B9B1}" presName="parentText" presStyleLbl="node1" presStyleIdx="0" presStyleCnt="3">
        <dgm:presLayoutVars>
          <dgm:chMax val="1"/>
          <dgm:bulletEnabled val="1"/>
        </dgm:presLayoutVars>
      </dgm:prSet>
      <dgm:spPr/>
      <dgm:t>
        <a:bodyPr/>
        <a:lstStyle/>
        <a:p>
          <a:endParaRPr lang="zh-CN" altLang="en-US"/>
        </a:p>
      </dgm:t>
    </dgm:pt>
    <dgm:pt modelId="{4C9BF875-56CB-4189-930F-B64E4C032D11}" type="pres">
      <dgm:prSet presAssocID="{A5AD3046-4C73-4E3B-A6B3-9C2C0B76B9B1}" presName="descendantText" presStyleLbl="alignAccFollowNode1" presStyleIdx="0" presStyleCnt="3">
        <dgm:presLayoutVars>
          <dgm:bulletEnabled val="1"/>
        </dgm:presLayoutVars>
      </dgm:prSet>
      <dgm:spPr/>
      <dgm:t>
        <a:bodyPr/>
        <a:lstStyle/>
        <a:p>
          <a:endParaRPr lang="zh-CN" altLang="en-US"/>
        </a:p>
      </dgm:t>
    </dgm:pt>
    <dgm:pt modelId="{FEEA1C56-4A12-4067-AB11-C3315FD67ECF}" type="pres">
      <dgm:prSet presAssocID="{D727FFE8-FB71-42FE-AA21-180DD138DEBD}" presName="sp" presStyleCnt="0"/>
      <dgm:spPr/>
    </dgm:pt>
    <dgm:pt modelId="{AF5D9187-7B01-4056-98BF-420A222638B0}" type="pres">
      <dgm:prSet presAssocID="{EBDE2788-8D12-4D97-ADC5-49CF0A33EE77}" presName="linNode" presStyleCnt="0"/>
      <dgm:spPr/>
    </dgm:pt>
    <dgm:pt modelId="{F867069C-7784-4800-99A5-7AC0F1C86BE9}" type="pres">
      <dgm:prSet presAssocID="{EBDE2788-8D12-4D97-ADC5-49CF0A33EE77}" presName="parentText" presStyleLbl="node1" presStyleIdx="1" presStyleCnt="3">
        <dgm:presLayoutVars>
          <dgm:chMax val="1"/>
          <dgm:bulletEnabled val="1"/>
        </dgm:presLayoutVars>
      </dgm:prSet>
      <dgm:spPr/>
      <dgm:t>
        <a:bodyPr/>
        <a:lstStyle/>
        <a:p>
          <a:endParaRPr lang="zh-CN" altLang="en-US"/>
        </a:p>
      </dgm:t>
    </dgm:pt>
    <dgm:pt modelId="{4438156B-48D6-4886-B3A0-FEEEA2A5A8FE}" type="pres">
      <dgm:prSet presAssocID="{EBDE2788-8D12-4D97-ADC5-49CF0A33EE77}" presName="descendantText" presStyleLbl="alignAccFollowNode1" presStyleIdx="1" presStyleCnt="3">
        <dgm:presLayoutVars>
          <dgm:bulletEnabled val="1"/>
        </dgm:presLayoutVars>
      </dgm:prSet>
      <dgm:spPr/>
      <dgm:t>
        <a:bodyPr/>
        <a:lstStyle/>
        <a:p>
          <a:endParaRPr lang="zh-CN" altLang="en-US"/>
        </a:p>
      </dgm:t>
    </dgm:pt>
    <dgm:pt modelId="{A3824FF5-37B7-4ACF-89A7-9C6FC80C7C5A}" type="pres">
      <dgm:prSet presAssocID="{B94AE751-FB7B-45A0-8191-92A0AC4A2066}" presName="sp" presStyleCnt="0"/>
      <dgm:spPr/>
    </dgm:pt>
    <dgm:pt modelId="{2D84ADE5-4FDD-483D-82AD-9AC53C6D43C0}" type="pres">
      <dgm:prSet presAssocID="{919D328E-3FC5-415F-898F-9C14D48C9845}" presName="linNode" presStyleCnt="0"/>
      <dgm:spPr/>
    </dgm:pt>
    <dgm:pt modelId="{68F3036E-8BCC-426D-8A70-A5A1C423F974}" type="pres">
      <dgm:prSet presAssocID="{919D328E-3FC5-415F-898F-9C14D48C9845}" presName="parentText" presStyleLbl="node1" presStyleIdx="2" presStyleCnt="3">
        <dgm:presLayoutVars>
          <dgm:chMax val="1"/>
          <dgm:bulletEnabled val="1"/>
        </dgm:presLayoutVars>
      </dgm:prSet>
      <dgm:spPr/>
      <dgm:t>
        <a:bodyPr/>
        <a:lstStyle/>
        <a:p>
          <a:endParaRPr lang="zh-CN" altLang="en-US"/>
        </a:p>
      </dgm:t>
    </dgm:pt>
    <dgm:pt modelId="{3B51BBB3-A33D-4BA9-A2CA-7772392CF624}" type="pres">
      <dgm:prSet presAssocID="{919D328E-3FC5-415F-898F-9C14D48C9845}" presName="descendantText" presStyleLbl="alignAccFollowNode1" presStyleIdx="2" presStyleCnt="3">
        <dgm:presLayoutVars>
          <dgm:bulletEnabled val="1"/>
        </dgm:presLayoutVars>
      </dgm:prSet>
      <dgm:spPr/>
      <dgm:t>
        <a:bodyPr/>
        <a:lstStyle/>
        <a:p>
          <a:endParaRPr lang="zh-CN" altLang="en-US"/>
        </a:p>
      </dgm:t>
    </dgm:pt>
  </dgm:ptLst>
  <dgm:cxnLst>
    <dgm:cxn modelId="{32593EB2-6784-4348-BDB1-632FCDA492E8}" type="presOf" srcId="{4488C012-C41A-4B6D-924E-8F487C69386D}" destId="{3B51BBB3-A33D-4BA9-A2CA-7772392CF624}" srcOrd="0" destOrd="0" presId="urn:microsoft.com/office/officeart/2005/8/layout/vList5"/>
    <dgm:cxn modelId="{D0B1B92D-CFC4-4023-9F3A-4088307D8DD3}" srcId="{EBDE2788-8D12-4D97-ADC5-49CF0A33EE77}" destId="{F2AA8E34-EC09-43DC-AA09-0C00E2931A9D}" srcOrd="1" destOrd="0" parTransId="{6BA8EE57-25E8-4884-AE2F-F86E426F3F1F}" sibTransId="{3463B30C-2E8F-452A-8EC6-B64B83CD88D4}"/>
    <dgm:cxn modelId="{48B24F6B-8BE4-442C-AD83-ED99961D1134}" srcId="{CA735026-F6C1-497C-8F7A-6E364D508BDE}" destId="{A5AD3046-4C73-4E3B-A6B3-9C2C0B76B9B1}" srcOrd="0" destOrd="0" parTransId="{EAC2B65F-3FE7-4AF1-A86F-0CACB2ECBE51}" sibTransId="{D727FFE8-FB71-42FE-AA21-180DD138DEBD}"/>
    <dgm:cxn modelId="{A9879C75-7ED0-4872-84C0-814EB9038E84}" type="presOf" srcId="{9FA770D5-3D94-4CBC-AF6F-2EEAC5C4C197}" destId="{4C9BF875-56CB-4189-930F-B64E4C032D11}" srcOrd="0" destOrd="1" presId="urn:microsoft.com/office/officeart/2005/8/layout/vList5"/>
    <dgm:cxn modelId="{C09A7221-9C5B-4B2E-956B-3805B8553C61}" type="presOf" srcId="{30E44CAD-6F25-434F-96BE-F2DA0BECF2A2}" destId="{3B51BBB3-A33D-4BA9-A2CA-7772392CF624}" srcOrd="0" destOrd="1" presId="urn:microsoft.com/office/officeart/2005/8/layout/vList5"/>
    <dgm:cxn modelId="{A435AEDF-A645-4C54-96D4-7710FBB65E82}" srcId="{A5AD3046-4C73-4E3B-A6B3-9C2C0B76B9B1}" destId="{249EF339-0D5E-4BF5-918A-C2F5924157FF}" srcOrd="0" destOrd="0" parTransId="{B9E1D342-6FEE-4207-86B6-54010255E966}" sibTransId="{9C20ACDE-7135-45DC-91B9-D088CE78BDD7}"/>
    <dgm:cxn modelId="{2F812F6F-AEE2-41D3-A316-66B67065043C}" type="presOf" srcId="{A5AD3046-4C73-4E3B-A6B3-9C2C0B76B9B1}" destId="{8A01E4EF-C24B-4923-A6BA-8CDFFE9EE5D9}" srcOrd="0" destOrd="0" presId="urn:microsoft.com/office/officeart/2005/8/layout/vList5"/>
    <dgm:cxn modelId="{0A612F0F-BF74-46A6-9A60-0B0177FDD811}" srcId="{919D328E-3FC5-415F-898F-9C14D48C9845}" destId="{30E44CAD-6F25-434F-96BE-F2DA0BECF2A2}" srcOrd="1" destOrd="0" parTransId="{9C9CCCE1-1F60-4C3C-91D8-A8BB60808EB6}" sibTransId="{1C1365B6-D55C-4AF6-8F25-070E98F2A1B0}"/>
    <dgm:cxn modelId="{F06D08A0-F876-447A-8EC1-DF2DE16BE301}" type="presOf" srcId="{26466CC2-7988-441D-9039-1251F5385A0C}" destId="{4438156B-48D6-4886-B3A0-FEEEA2A5A8FE}" srcOrd="0" destOrd="0" presId="urn:microsoft.com/office/officeart/2005/8/layout/vList5"/>
    <dgm:cxn modelId="{EFB8286E-4C32-4BB6-B532-1F135DBF8A85}" type="presOf" srcId="{249EF339-0D5E-4BF5-918A-C2F5924157FF}" destId="{4C9BF875-56CB-4189-930F-B64E4C032D11}" srcOrd="0" destOrd="0" presId="urn:microsoft.com/office/officeart/2005/8/layout/vList5"/>
    <dgm:cxn modelId="{C5D2FE8F-F9C8-4DEE-B53C-14FACB364D5F}" srcId="{A5AD3046-4C73-4E3B-A6B3-9C2C0B76B9B1}" destId="{9FA770D5-3D94-4CBC-AF6F-2EEAC5C4C197}" srcOrd="1" destOrd="0" parTransId="{F917E757-5B95-4765-A197-498E7DE408F4}" sibTransId="{C402497E-6194-464E-B88E-25FAE5254413}"/>
    <dgm:cxn modelId="{AD20F88F-BB2B-420A-9E07-1F4146C185F8}" srcId="{919D328E-3FC5-415F-898F-9C14D48C9845}" destId="{4488C012-C41A-4B6D-924E-8F487C69386D}" srcOrd="0" destOrd="0" parTransId="{F10D5989-0D1B-429C-B49D-BD25E598DD60}" sibTransId="{3BC8D32B-FE38-469D-944F-44A5B173971F}"/>
    <dgm:cxn modelId="{A88813C2-B2AC-4E75-B5CB-D4307A3F5F56}" srcId="{CA735026-F6C1-497C-8F7A-6E364D508BDE}" destId="{EBDE2788-8D12-4D97-ADC5-49CF0A33EE77}" srcOrd="1" destOrd="0" parTransId="{1099B3EA-CA7E-4777-A773-B35F2E08D305}" sibTransId="{B94AE751-FB7B-45A0-8191-92A0AC4A2066}"/>
    <dgm:cxn modelId="{95337475-C85D-4872-A043-A5D7C17D9718}" srcId="{EBDE2788-8D12-4D97-ADC5-49CF0A33EE77}" destId="{26466CC2-7988-441D-9039-1251F5385A0C}" srcOrd="0" destOrd="0" parTransId="{C3733396-BFCF-41C2-909D-E5F7BD4BB500}" sibTransId="{8A884DDC-E025-4321-A188-4442C4DCD124}"/>
    <dgm:cxn modelId="{948CAF74-8E3A-4330-8DE5-D69DDD1ACC6E}" type="presOf" srcId="{CA735026-F6C1-497C-8F7A-6E364D508BDE}" destId="{C67E09BC-A775-43F6-B430-E0BA7C078137}" srcOrd="0" destOrd="0" presId="urn:microsoft.com/office/officeart/2005/8/layout/vList5"/>
    <dgm:cxn modelId="{FEE4DAB4-B3F7-436E-920D-0B933643C68F}" type="presOf" srcId="{919D328E-3FC5-415F-898F-9C14D48C9845}" destId="{68F3036E-8BCC-426D-8A70-A5A1C423F974}" srcOrd="0" destOrd="0" presId="urn:microsoft.com/office/officeart/2005/8/layout/vList5"/>
    <dgm:cxn modelId="{D38C8637-5695-4400-AB95-DADA1559DD35}" type="presOf" srcId="{EBDE2788-8D12-4D97-ADC5-49CF0A33EE77}" destId="{F867069C-7784-4800-99A5-7AC0F1C86BE9}" srcOrd="0" destOrd="0" presId="urn:microsoft.com/office/officeart/2005/8/layout/vList5"/>
    <dgm:cxn modelId="{B3DB3C87-8F94-4CB3-B776-F0417DE35870}" type="presOf" srcId="{F2AA8E34-EC09-43DC-AA09-0C00E2931A9D}" destId="{4438156B-48D6-4886-B3A0-FEEEA2A5A8FE}" srcOrd="0" destOrd="1" presId="urn:microsoft.com/office/officeart/2005/8/layout/vList5"/>
    <dgm:cxn modelId="{69033D49-D341-4119-8967-2CF6928824E0}" srcId="{CA735026-F6C1-497C-8F7A-6E364D508BDE}" destId="{919D328E-3FC5-415F-898F-9C14D48C9845}" srcOrd="2" destOrd="0" parTransId="{A893C521-7A25-4C26-8322-2D37490FFEB7}" sibTransId="{F6B68275-D653-459F-B3F3-595C3074CBFD}"/>
    <dgm:cxn modelId="{A2B05987-8459-434B-BC43-4BC133E839A3}" type="presParOf" srcId="{C67E09BC-A775-43F6-B430-E0BA7C078137}" destId="{A5B048FA-A1BA-4DA1-B242-4C16C4C40A79}" srcOrd="0" destOrd="0" presId="urn:microsoft.com/office/officeart/2005/8/layout/vList5"/>
    <dgm:cxn modelId="{62C11424-442B-4EEF-BF23-E09925D9CCF2}" type="presParOf" srcId="{A5B048FA-A1BA-4DA1-B242-4C16C4C40A79}" destId="{8A01E4EF-C24B-4923-A6BA-8CDFFE9EE5D9}" srcOrd="0" destOrd="0" presId="urn:microsoft.com/office/officeart/2005/8/layout/vList5"/>
    <dgm:cxn modelId="{4E31B1D5-0C8A-4BDE-8C3E-52CCE8D980BE}" type="presParOf" srcId="{A5B048FA-A1BA-4DA1-B242-4C16C4C40A79}" destId="{4C9BF875-56CB-4189-930F-B64E4C032D11}" srcOrd="1" destOrd="0" presId="urn:microsoft.com/office/officeart/2005/8/layout/vList5"/>
    <dgm:cxn modelId="{03DC5BFE-0EA9-44FF-855E-34A83DBDCB9D}" type="presParOf" srcId="{C67E09BC-A775-43F6-B430-E0BA7C078137}" destId="{FEEA1C56-4A12-4067-AB11-C3315FD67ECF}" srcOrd="1" destOrd="0" presId="urn:microsoft.com/office/officeart/2005/8/layout/vList5"/>
    <dgm:cxn modelId="{84CBA3A2-1216-4D1E-BDBC-E33E29C639D5}" type="presParOf" srcId="{C67E09BC-A775-43F6-B430-E0BA7C078137}" destId="{AF5D9187-7B01-4056-98BF-420A222638B0}" srcOrd="2" destOrd="0" presId="urn:microsoft.com/office/officeart/2005/8/layout/vList5"/>
    <dgm:cxn modelId="{D3E67156-B1F2-4421-BD34-4780CC519454}" type="presParOf" srcId="{AF5D9187-7B01-4056-98BF-420A222638B0}" destId="{F867069C-7784-4800-99A5-7AC0F1C86BE9}" srcOrd="0" destOrd="0" presId="urn:microsoft.com/office/officeart/2005/8/layout/vList5"/>
    <dgm:cxn modelId="{B3C2A3BD-CF10-467D-BFDA-5834AE04E05F}" type="presParOf" srcId="{AF5D9187-7B01-4056-98BF-420A222638B0}" destId="{4438156B-48D6-4886-B3A0-FEEEA2A5A8FE}" srcOrd="1" destOrd="0" presId="urn:microsoft.com/office/officeart/2005/8/layout/vList5"/>
    <dgm:cxn modelId="{E41F6611-E488-4C42-AB96-4AAB7C888890}" type="presParOf" srcId="{C67E09BC-A775-43F6-B430-E0BA7C078137}" destId="{A3824FF5-37B7-4ACF-89A7-9C6FC80C7C5A}" srcOrd="3" destOrd="0" presId="urn:microsoft.com/office/officeart/2005/8/layout/vList5"/>
    <dgm:cxn modelId="{8096F7B3-6AFB-4CDA-9957-B31113F439A6}" type="presParOf" srcId="{C67E09BC-A775-43F6-B430-E0BA7C078137}" destId="{2D84ADE5-4FDD-483D-82AD-9AC53C6D43C0}" srcOrd="4" destOrd="0" presId="urn:microsoft.com/office/officeart/2005/8/layout/vList5"/>
    <dgm:cxn modelId="{D46B3132-1ED5-43F2-9568-B4630C209937}" type="presParOf" srcId="{2D84ADE5-4FDD-483D-82AD-9AC53C6D43C0}" destId="{68F3036E-8BCC-426D-8A70-A5A1C423F974}" srcOrd="0" destOrd="0" presId="urn:microsoft.com/office/officeart/2005/8/layout/vList5"/>
    <dgm:cxn modelId="{B88848AE-1D08-4350-9C3D-39514F2E8F9C}" type="presParOf" srcId="{2D84ADE5-4FDD-483D-82AD-9AC53C6D43C0}" destId="{3B51BBB3-A33D-4BA9-A2CA-7772392CF624}" srcOrd="1" destOrd="0" presId="urn:microsoft.com/office/officeart/2005/8/layout/vList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2E900C-5E68-4CAF-805A-EBA46C6B0D8D}" type="doc">
      <dgm:prSet loTypeId="urn:microsoft.com/office/officeart/2005/8/layout/list1#1" loCatId="list" qsTypeId="urn:microsoft.com/office/officeart/2005/8/quickstyle/simple1#2" qsCatId="simple" csTypeId="urn:microsoft.com/office/officeart/2005/8/colors/colorful5#1" csCatId="colorful" phldr="1"/>
      <dgm:spPr/>
      <dgm:t>
        <a:bodyPr/>
        <a:lstStyle/>
        <a:p>
          <a:endParaRPr lang="zh-CN" altLang="en-US"/>
        </a:p>
      </dgm:t>
    </dgm:pt>
    <dgm:pt modelId="{E238912E-8CD8-41B0-AA6F-C3347F20DB32}">
      <dgm:prSet phldrT="[文本]"/>
      <dgm:spPr/>
      <dgm:t>
        <a:bodyPr/>
        <a:lstStyle/>
        <a:p>
          <a:r>
            <a:rPr lang="zh-CN" altLang="en-US"/>
            <a:t>超异议期：直接不能提交</a:t>
          </a:r>
        </a:p>
      </dgm:t>
    </dgm:pt>
    <dgm:pt modelId="{8CFA11D0-E9A7-4D6D-A81C-0D5F84E992DA}" type="parTrans" cxnId="{5FA128BF-7DD5-428A-A8F1-A4FB69289029}">
      <dgm:prSet/>
      <dgm:spPr/>
      <dgm:t>
        <a:bodyPr/>
        <a:lstStyle/>
        <a:p>
          <a:endParaRPr lang="zh-CN" altLang="en-US"/>
        </a:p>
      </dgm:t>
    </dgm:pt>
    <dgm:pt modelId="{8669268C-9D6C-43E1-9CD9-BDC0C0A83077}" type="sibTrans" cxnId="{5FA128BF-7DD5-428A-A8F1-A4FB69289029}">
      <dgm:prSet/>
      <dgm:spPr/>
      <dgm:t>
        <a:bodyPr/>
        <a:lstStyle/>
        <a:p>
          <a:endParaRPr lang="zh-CN" altLang="en-US"/>
        </a:p>
      </dgm:t>
    </dgm:pt>
    <dgm:pt modelId="{96400476-F261-4E38-8A90-8E86FF9C6CD3}">
      <dgm:prSet phldrT="[文本]"/>
      <dgm:spPr/>
      <dgm:t>
        <a:bodyPr/>
        <a:lstStyle/>
        <a:p>
          <a:r>
            <a:rPr lang="zh-CN" altLang="en-US"/>
            <a:t>写错被异议商标：第一时间发现</a:t>
          </a:r>
        </a:p>
      </dgm:t>
    </dgm:pt>
    <dgm:pt modelId="{134C166B-4E81-4DDD-B374-F570AA5A389A}" type="parTrans" cxnId="{825D8008-8193-4EED-B87C-2CCD4DEB9F27}">
      <dgm:prSet/>
      <dgm:spPr/>
      <dgm:t>
        <a:bodyPr/>
        <a:lstStyle/>
        <a:p>
          <a:endParaRPr lang="zh-CN" altLang="en-US"/>
        </a:p>
      </dgm:t>
    </dgm:pt>
    <dgm:pt modelId="{C2F67BE6-D74F-4A20-AE6B-9EE77C5566B5}" type="sibTrans" cxnId="{825D8008-8193-4EED-B87C-2CCD4DEB9F27}">
      <dgm:prSet/>
      <dgm:spPr/>
      <dgm:t>
        <a:bodyPr/>
        <a:lstStyle/>
        <a:p>
          <a:endParaRPr lang="zh-CN" altLang="en-US"/>
        </a:p>
      </dgm:t>
    </dgm:pt>
    <dgm:pt modelId="{10E227BF-0289-4D84-9E0F-7A21CCE5F48A}">
      <dgm:prSet phldrT="[文本]"/>
      <dgm:spPr/>
      <dgm:t>
        <a:bodyPr/>
        <a:lstStyle/>
        <a:p>
          <a:r>
            <a:rPr lang="zh-CN" altLang="en-US"/>
            <a:t>按照要求准备材料：一定会受理</a:t>
          </a:r>
        </a:p>
      </dgm:t>
    </dgm:pt>
    <dgm:pt modelId="{0BB799B5-20E6-451B-9779-08C4D6F3BBF1}" type="parTrans" cxnId="{BF2AEAD1-89DD-4D06-ADC4-3FF1B207A3D6}">
      <dgm:prSet/>
      <dgm:spPr/>
      <dgm:t>
        <a:bodyPr/>
        <a:lstStyle/>
        <a:p>
          <a:endParaRPr lang="zh-CN" altLang="en-US"/>
        </a:p>
      </dgm:t>
    </dgm:pt>
    <dgm:pt modelId="{59E561BC-4D14-4164-BCCE-72ED3E38A033}" type="sibTrans" cxnId="{BF2AEAD1-89DD-4D06-ADC4-3FF1B207A3D6}">
      <dgm:prSet/>
      <dgm:spPr/>
      <dgm:t>
        <a:bodyPr/>
        <a:lstStyle/>
        <a:p>
          <a:endParaRPr lang="zh-CN" altLang="en-US"/>
        </a:p>
      </dgm:t>
    </dgm:pt>
    <dgm:pt modelId="{5B0576B0-3970-4DD7-B717-F58747B003A9}">
      <dgm:prSet phldrT="[文本]"/>
      <dgm:spPr/>
      <dgm:t>
        <a:bodyPr/>
        <a:lstStyle/>
        <a:p>
          <a:r>
            <a:rPr lang="zh-CN" altLang="en-US"/>
            <a:t>不会错过缴款通知：系统有提示</a:t>
          </a:r>
        </a:p>
      </dgm:t>
    </dgm:pt>
    <dgm:pt modelId="{FF84520F-CB21-4652-AC05-6D0F1996932C}" type="sibTrans" cxnId="{4DDBD897-568E-4DCE-B83D-B9F3B25CA7C5}">
      <dgm:prSet/>
      <dgm:spPr/>
      <dgm:t>
        <a:bodyPr/>
        <a:lstStyle/>
        <a:p>
          <a:endParaRPr lang="zh-CN" altLang="en-US"/>
        </a:p>
      </dgm:t>
    </dgm:pt>
    <dgm:pt modelId="{0F75DE65-D9CD-4845-A73E-598F793607AC}" type="parTrans" cxnId="{4DDBD897-568E-4DCE-B83D-B9F3B25CA7C5}">
      <dgm:prSet/>
      <dgm:spPr/>
      <dgm:t>
        <a:bodyPr/>
        <a:lstStyle/>
        <a:p>
          <a:endParaRPr lang="zh-CN" altLang="en-US"/>
        </a:p>
      </dgm:t>
    </dgm:pt>
    <dgm:pt modelId="{87B5EACB-8048-4C48-9BA4-2944E8E249D0}">
      <dgm:prSet phldrT="[文本]"/>
      <dgm:spPr/>
      <dgm:t>
        <a:bodyPr/>
        <a:lstStyle/>
        <a:p>
          <a:r>
            <a:rPr lang="zh-CN" altLang="en-US"/>
            <a:t>有兜底：在先注册商标号等于异议理由</a:t>
          </a:r>
        </a:p>
      </dgm:t>
    </dgm:pt>
    <dgm:pt modelId="{CBD552F0-DD4F-4E7C-AEF2-81F2101C3309}" type="parTrans" cxnId="{FA4200C6-4A4B-43DD-BA24-A7E6ACA2E64B}">
      <dgm:prSet/>
      <dgm:spPr/>
    </dgm:pt>
    <dgm:pt modelId="{B3E98D95-2A31-4A42-9D0D-CEDD845DF4DA}" type="sibTrans" cxnId="{FA4200C6-4A4B-43DD-BA24-A7E6ACA2E64B}">
      <dgm:prSet/>
      <dgm:spPr/>
    </dgm:pt>
    <dgm:pt modelId="{9D26F934-C9DB-4F8F-96B5-80FCB9D9EC1F}" type="pres">
      <dgm:prSet presAssocID="{F32E900C-5E68-4CAF-805A-EBA46C6B0D8D}" presName="linear" presStyleCnt="0">
        <dgm:presLayoutVars>
          <dgm:dir/>
          <dgm:animLvl val="lvl"/>
          <dgm:resizeHandles val="exact"/>
        </dgm:presLayoutVars>
      </dgm:prSet>
      <dgm:spPr/>
      <dgm:t>
        <a:bodyPr/>
        <a:lstStyle/>
        <a:p>
          <a:endParaRPr lang="zh-CN" altLang="en-US"/>
        </a:p>
      </dgm:t>
    </dgm:pt>
    <dgm:pt modelId="{EE723FB8-6976-489B-9314-C0533278D44C}" type="pres">
      <dgm:prSet presAssocID="{E238912E-8CD8-41B0-AA6F-C3347F20DB32}" presName="parentLin" presStyleCnt="0"/>
      <dgm:spPr/>
    </dgm:pt>
    <dgm:pt modelId="{1ABEFCB0-D702-48C1-8C24-1037108E20A4}" type="pres">
      <dgm:prSet presAssocID="{E238912E-8CD8-41B0-AA6F-C3347F20DB32}" presName="parentLeftMargin" presStyleLbl="node1" presStyleIdx="0" presStyleCnt="5"/>
      <dgm:spPr/>
      <dgm:t>
        <a:bodyPr/>
        <a:lstStyle/>
        <a:p>
          <a:endParaRPr lang="zh-CN" altLang="en-US"/>
        </a:p>
      </dgm:t>
    </dgm:pt>
    <dgm:pt modelId="{C6B74FBE-2D0D-4367-B417-E16561ABFC96}" type="pres">
      <dgm:prSet presAssocID="{E238912E-8CD8-41B0-AA6F-C3347F20DB32}" presName="parentText" presStyleLbl="node1" presStyleIdx="0" presStyleCnt="5">
        <dgm:presLayoutVars>
          <dgm:chMax val="0"/>
          <dgm:bulletEnabled val="1"/>
        </dgm:presLayoutVars>
      </dgm:prSet>
      <dgm:spPr/>
      <dgm:t>
        <a:bodyPr/>
        <a:lstStyle/>
        <a:p>
          <a:endParaRPr lang="zh-CN" altLang="en-US"/>
        </a:p>
      </dgm:t>
    </dgm:pt>
    <dgm:pt modelId="{4ADCA8AC-7A8A-43AF-B842-A854F1338647}" type="pres">
      <dgm:prSet presAssocID="{E238912E-8CD8-41B0-AA6F-C3347F20DB32}" presName="negativeSpace" presStyleCnt="0"/>
      <dgm:spPr/>
    </dgm:pt>
    <dgm:pt modelId="{8218E4DA-22F8-4D64-90D5-C845723E4397}" type="pres">
      <dgm:prSet presAssocID="{E238912E-8CD8-41B0-AA6F-C3347F20DB32}" presName="childText" presStyleLbl="conFgAcc1" presStyleIdx="0" presStyleCnt="5">
        <dgm:presLayoutVars>
          <dgm:bulletEnabled val="1"/>
        </dgm:presLayoutVars>
      </dgm:prSet>
      <dgm:spPr/>
    </dgm:pt>
    <dgm:pt modelId="{953FC1A4-7098-4C78-9152-81DD99A8AD0C}" type="pres">
      <dgm:prSet presAssocID="{8669268C-9D6C-43E1-9CD9-BDC0C0A83077}" presName="spaceBetweenRectangles" presStyleCnt="0"/>
      <dgm:spPr/>
    </dgm:pt>
    <dgm:pt modelId="{C539DD8C-714B-4137-9F22-A2E00709BA93}" type="pres">
      <dgm:prSet presAssocID="{96400476-F261-4E38-8A90-8E86FF9C6CD3}" presName="parentLin" presStyleCnt="0"/>
      <dgm:spPr/>
    </dgm:pt>
    <dgm:pt modelId="{0E08B903-4C42-4F3B-8563-B0ED41ECD213}" type="pres">
      <dgm:prSet presAssocID="{96400476-F261-4E38-8A90-8E86FF9C6CD3}" presName="parentLeftMargin" presStyleLbl="node1" presStyleIdx="0" presStyleCnt="5"/>
      <dgm:spPr/>
      <dgm:t>
        <a:bodyPr/>
        <a:lstStyle/>
        <a:p>
          <a:endParaRPr lang="zh-CN" altLang="en-US"/>
        </a:p>
      </dgm:t>
    </dgm:pt>
    <dgm:pt modelId="{11B86B1F-9D93-4516-8F45-E3C33A2F7440}" type="pres">
      <dgm:prSet presAssocID="{96400476-F261-4E38-8A90-8E86FF9C6CD3}" presName="parentText" presStyleLbl="node1" presStyleIdx="1" presStyleCnt="5">
        <dgm:presLayoutVars>
          <dgm:chMax val="0"/>
          <dgm:bulletEnabled val="1"/>
        </dgm:presLayoutVars>
      </dgm:prSet>
      <dgm:spPr/>
      <dgm:t>
        <a:bodyPr/>
        <a:lstStyle/>
        <a:p>
          <a:endParaRPr lang="zh-CN" altLang="en-US"/>
        </a:p>
      </dgm:t>
    </dgm:pt>
    <dgm:pt modelId="{E85AE028-8F81-4565-B53F-85DDB7D739BB}" type="pres">
      <dgm:prSet presAssocID="{96400476-F261-4E38-8A90-8E86FF9C6CD3}" presName="negativeSpace" presStyleCnt="0"/>
      <dgm:spPr/>
    </dgm:pt>
    <dgm:pt modelId="{36E2ABDB-D81D-43EC-9989-CFD42561BB01}" type="pres">
      <dgm:prSet presAssocID="{96400476-F261-4E38-8A90-8E86FF9C6CD3}" presName="childText" presStyleLbl="conFgAcc1" presStyleIdx="1" presStyleCnt="5">
        <dgm:presLayoutVars>
          <dgm:bulletEnabled val="1"/>
        </dgm:presLayoutVars>
      </dgm:prSet>
      <dgm:spPr/>
    </dgm:pt>
    <dgm:pt modelId="{48EBBAF6-C991-4ACB-888F-B092E2F1DA38}" type="pres">
      <dgm:prSet presAssocID="{C2F67BE6-D74F-4A20-AE6B-9EE77C5566B5}" presName="spaceBetweenRectangles" presStyleCnt="0"/>
      <dgm:spPr/>
    </dgm:pt>
    <dgm:pt modelId="{295699C9-683C-403C-992D-EE8B08A94F0F}" type="pres">
      <dgm:prSet presAssocID="{10E227BF-0289-4D84-9E0F-7A21CCE5F48A}" presName="parentLin" presStyleCnt="0"/>
      <dgm:spPr/>
    </dgm:pt>
    <dgm:pt modelId="{44CDEAE3-8C68-4F4F-9679-1B352129A534}" type="pres">
      <dgm:prSet presAssocID="{10E227BF-0289-4D84-9E0F-7A21CCE5F48A}" presName="parentLeftMargin" presStyleLbl="node1" presStyleIdx="1" presStyleCnt="5"/>
      <dgm:spPr/>
      <dgm:t>
        <a:bodyPr/>
        <a:lstStyle/>
        <a:p>
          <a:endParaRPr lang="zh-CN" altLang="en-US"/>
        </a:p>
      </dgm:t>
    </dgm:pt>
    <dgm:pt modelId="{E82EEEC1-83D8-4A7C-9B00-DE36E2C90208}" type="pres">
      <dgm:prSet presAssocID="{10E227BF-0289-4D84-9E0F-7A21CCE5F48A}" presName="parentText" presStyleLbl="node1" presStyleIdx="2" presStyleCnt="5">
        <dgm:presLayoutVars>
          <dgm:chMax val="0"/>
          <dgm:bulletEnabled val="1"/>
        </dgm:presLayoutVars>
      </dgm:prSet>
      <dgm:spPr/>
      <dgm:t>
        <a:bodyPr/>
        <a:lstStyle/>
        <a:p>
          <a:endParaRPr lang="zh-CN" altLang="en-US"/>
        </a:p>
      </dgm:t>
    </dgm:pt>
    <dgm:pt modelId="{F0B58EE0-CC0A-4D83-AD07-81696BD6A502}" type="pres">
      <dgm:prSet presAssocID="{10E227BF-0289-4D84-9E0F-7A21CCE5F48A}" presName="negativeSpace" presStyleCnt="0"/>
      <dgm:spPr/>
    </dgm:pt>
    <dgm:pt modelId="{65E52DBB-EAAF-4053-830A-3D74D45F9FBF}" type="pres">
      <dgm:prSet presAssocID="{10E227BF-0289-4D84-9E0F-7A21CCE5F48A}" presName="childText" presStyleLbl="conFgAcc1" presStyleIdx="2" presStyleCnt="5">
        <dgm:presLayoutVars>
          <dgm:bulletEnabled val="1"/>
        </dgm:presLayoutVars>
      </dgm:prSet>
      <dgm:spPr/>
    </dgm:pt>
    <dgm:pt modelId="{5C074983-EE99-4C8A-85B5-3B092E873111}" type="pres">
      <dgm:prSet presAssocID="{59E561BC-4D14-4164-BCCE-72ED3E38A033}" presName="spaceBetweenRectangles" presStyleCnt="0"/>
      <dgm:spPr/>
    </dgm:pt>
    <dgm:pt modelId="{B7FE92C2-3334-477D-A2E0-6B4351680BE9}" type="pres">
      <dgm:prSet presAssocID="{5B0576B0-3970-4DD7-B717-F58747B003A9}" presName="parentLin" presStyleCnt="0"/>
      <dgm:spPr/>
    </dgm:pt>
    <dgm:pt modelId="{AE6BBBD5-2676-4828-B40D-D5FDD9717910}" type="pres">
      <dgm:prSet presAssocID="{5B0576B0-3970-4DD7-B717-F58747B003A9}" presName="parentLeftMargin" presStyleLbl="node1" presStyleIdx="2" presStyleCnt="5"/>
      <dgm:spPr/>
      <dgm:t>
        <a:bodyPr/>
        <a:lstStyle/>
        <a:p>
          <a:endParaRPr lang="zh-CN" altLang="en-US"/>
        </a:p>
      </dgm:t>
    </dgm:pt>
    <dgm:pt modelId="{6AC3B719-4D12-4A51-8099-B057A70F3A6B}" type="pres">
      <dgm:prSet presAssocID="{5B0576B0-3970-4DD7-B717-F58747B003A9}" presName="parentText" presStyleLbl="node1" presStyleIdx="3" presStyleCnt="5">
        <dgm:presLayoutVars>
          <dgm:chMax val="0"/>
          <dgm:bulletEnabled val="1"/>
        </dgm:presLayoutVars>
      </dgm:prSet>
      <dgm:spPr/>
      <dgm:t>
        <a:bodyPr/>
        <a:lstStyle/>
        <a:p>
          <a:endParaRPr lang="zh-CN" altLang="en-US"/>
        </a:p>
      </dgm:t>
    </dgm:pt>
    <dgm:pt modelId="{F1456A11-B86F-4001-86C0-08442CCE99A5}" type="pres">
      <dgm:prSet presAssocID="{5B0576B0-3970-4DD7-B717-F58747B003A9}" presName="negativeSpace" presStyleCnt="0"/>
      <dgm:spPr/>
    </dgm:pt>
    <dgm:pt modelId="{20AEEF9D-8EE5-4E54-AB75-D4CD7A6D8FE3}" type="pres">
      <dgm:prSet presAssocID="{5B0576B0-3970-4DD7-B717-F58747B003A9}" presName="childText" presStyleLbl="conFgAcc1" presStyleIdx="3" presStyleCnt="5">
        <dgm:presLayoutVars>
          <dgm:bulletEnabled val="1"/>
        </dgm:presLayoutVars>
      </dgm:prSet>
      <dgm:spPr/>
    </dgm:pt>
    <dgm:pt modelId="{341C38A9-9B2B-41D2-8C3F-E797033C4048}" type="pres">
      <dgm:prSet presAssocID="{FF84520F-CB21-4652-AC05-6D0F1996932C}" presName="spaceBetweenRectangles" presStyleCnt="0"/>
      <dgm:spPr/>
    </dgm:pt>
    <dgm:pt modelId="{F36FCD1D-7E62-473B-8DA6-349EA3AF628E}" type="pres">
      <dgm:prSet presAssocID="{87B5EACB-8048-4C48-9BA4-2944E8E249D0}" presName="parentLin" presStyleCnt="0"/>
      <dgm:spPr/>
    </dgm:pt>
    <dgm:pt modelId="{8BD4F3FE-D83B-41C4-B15B-1F7FFDE7E54E}" type="pres">
      <dgm:prSet presAssocID="{87B5EACB-8048-4C48-9BA4-2944E8E249D0}" presName="parentLeftMargin" presStyleLbl="node1" presStyleIdx="3" presStyleCnt="5"/>
      <dgm:spPr/>
      <dgm:t>
        <a:bodyPr/>
        <a:lstStyle/>
        <a:p>
          <a:endParaRPr lang="zh-CN" altLang="en-US"/>
        </a:p>
      </dgm:t>
    </dgm:pt>
    <dgm:pt modelId="{B932FAD2-0538-4F27-A392-A5927705274B}" type="pres">
      <dgm:prSet presAssocID="{87B5EACB-8048-4C48-9BA4-2944E8E249D0}" presName="parentText" presStyleLbl="node1" presStyleIdx="4" presStyleCnt="5">
        <dgm:presLayoutVars>
          <dgm:chMax val="0"/>
          <dgm:bulletEnabled val="1"/>
        </dgm:presLayoutVars>
      </dgm:prSet>
      <dgm:spPr/>
      <dgm:t>
        <a:bodyPr/>
        <a:lstStyle/>
        <a:p>
          <a:endParaRPr lang="zh-CN" altLang="en-US"/>
        </a:p>
      </dgm:t>
    </dgm:pt>
    <dgm:pt modelId="{8076DC49-E76B-49F7-B054-D32340F76B99}" type="pres">
      <dgm:prSet presAssocID="{87B5EACB-8048-4C48-9BA4-2944E8E249D0}" presName="negativeSpace" presStyleCnt="0"/>
      <dgm:spPr/>
    </dgm:pt>
    <dgm:pt modelId="{BFBA315B-046E-4713-B1DB-868AC9CAA7EE}" type="pres">
      <dgm:prSet presAssocID="{87B5EACB-8048-4C48-9BA4-2944E8E249D0}" presName="childText" presStyleLbl="conFgAcc1" presStyleIdx="4" presStyleCnt="5">
        <dgm:presLayoutVars>
          <dgm:bulletEnabled val="1"/>
        </dgm:presLayoutVars>
      </dgm:prSet>
      <dgm:spPr/>
    </dgm:pt>
  </dgm:ptLst>
  <dgm:cxnLst>
    <dgm:cxn modelId="{15E5F2EA-E788-4796-9139-670741746612}" type="presOf" srcId="{87B5EACB-8048-4C48-9BA4-2944E8E249D0}" destId="{B932FAD2-0538-4F27-A392-A5927705274B}" srcOrd="1" destOrd="0" presId="urn:microsoft.com/office/officeart/2005/8/layout/list1#1"/>
    <dgm:cxn modelId="{5CCF80A2-70EA-4262-B6AE-E017BA8C7FFD}" type="presOf" srcId="{96400476-F261-4E38-8A90-8E86FF9C6CD3}" destId="{0E08B903-4C42-4F3B-8563-B0ED41ECD213}" srcOrd="0" destOrd="0" presId="urn:microsoft.com/office/officeart/2005/8/layout/list1#1"/>
    <dgm:cxn modelId="{985C832F-FA27-47D8-B92F-16F07769F5AD}" type="presOf" srcId="{10E227BF-0289-4D84-9E0F-7A21CCE5F48A}" destId="{44CDEAE3-8C68-4F4F-9679-1B352129A534}" srcOrd="0" destOrd="0" presId="urn:microsoft.com/office/officeart/2005/8/layout/list1#1"/>
    <dgm:cxn modelId="{FA4200C6-4A4B-43DD-BA24-A7E6ACA2E64B}" srcId="{F32E900C-5E68-4CAF-805A-EBA46C6B0D8D}" destId="{87B5EACB-8048-4C48-9BA4-2944E8E249D0}" srcOrd="4" destOrd="0" parTransId="{CBD552F0-DD4F-4E7C-AEF2-81F2101C3309}" sibTransId="{B3E98D95-2A31-4A42-9D0D-CEDD845DF4DA}"/>
    <dgm:cxn modelId="{825D8008-8193-4EED-B87C-2CCD4DEB9F27}" srcId="{F32E900C-5E68-4CAF-805A-EBA46C6B0D8D}" destId="{96400476-F261-4E38-8A90-8E86FF9C6CD3}" srcOrd="1" destOrd="0" parTransId="{134C166B-4E81-4DDD-B374-F570AA5A389A}" sibTransId="{C2F67BE6-D74F-4A20-AE6B-9EE77C5566B5}"/>
    <dgm:cxn modelId="{4DDBD897-568E-4DCE-B83D-B9F3B25CA7C5}" srcId="{F32E900C-5E68-4CAF-805A-EBA46C6B0D8D}" destId="{5B0576B0-3970-4DD7-B717-F58747B003A9}" srcOrd="3" destOrd="0" parTransId="{0F75DE65-D9CD-4845-A73E-598F793607AC}" sibTransId="{FF84520F-CB21-4652-AC05-6D0F1996932C}"/>
    <dgm:cxn modelId="{33FA5519-1107-4DB9-8E35-3E78077AE00D}" type="presOf" srcId="{E238912E-8CD8-41B0-AA6F-C3347F20DB32}" destId="{1ABEFCB0-D702-48C1-8C24-1037108E20A4}" srcOrd="0" destOrd="0" presId="urn:microsoft.com/office/officeart/2005/8/layout/list1#1"/>
    <dgm:cxn modelId="{0145E0B8-FF60-4139-A7D7-2E5E7BD44070}" type="presOf" srcId="{5B0576B0-3970-4DD7-B717-F58747B003A9}" destId="{AE6BBBD5-2676-4828-B40D-D5FDD9717910}" srcOrd="0" destOrd="0" presId="urn:microsoft.com/office/officeart/2005/8/layout/list1#1"/>
    <dgm:cxn modelId="{B092D332-CD6D-4E46-8BD1-5E3C7031E5ED}" type="presOf" srcId="{10E227BF-0289-4D84-9E0F-7A21CCE5F48A}" destId="{E82EEEC1-83D8-4A7C-9B00-DE36E2C90208}" srcOrd="1" destOrd="0" presId="urn:microsoft.com/office/officeart/2005/8/layout/list1#1"/>
    <dgm:cxn modelId="{5FA128BF-7DD5-428A-A8F1-A4FB69289029}" srcId="{F32E900C-5E68-4CAF-805A-EBA46C6B0D8D}" destId="{E238912E-8CD8-41B0-AA6F-C3347F20DB32}" srcOrd="0" destOrd="0" parTransId="{8CFA11D0-E9A7-4D6D-A81C-0D5F84E992DA}" sibTransId="{8669268C-9D6C-43E1-9CD9-BDC0C0A83077}"/>
    <dgm:cxn modelId="{CCAA45AD-5349-4639-B37D-ECDA7AE5B291}" type="presOf" srcId="{5B0576B0-3970-4DD7-B717-F58747B003A9}" destId="{6AC3B719-4D12-4A51-8099-B057A70F3A6B}" srcOrd="1" destOrd="0" presId="urn:microsoft.com/office/officeart/2005/8/layout/list1#1"/>
    <dgm:cxn modelId="{BF2AEAD1-89DD-4D06-ADC4-3FF1B207A3D6}" srcId="{F32E900C-5E68-4CAF-805A-EBA46C6B0D8D}" destId="{10E227BF-0289-4D84-9E0F-7A21CCE5F48A}" srcOrd="2" destOrd="0" parTransId="{0BB799B5-20E6-451B-9779-08C4D6F3BBF1}" sibTransId="{59E561BC-4D14-4164-BCCE-72ED3E38A033}"/>
    <dgm:cxn modelId="{7432AC6B-EA3E-4862-BABD-8EEEDEB24699}" type="presOf" srcId="{F32E900C-5E68-4CAF-805A-EBA46C6B0D8D}" destId="{9D26F934-C9DB-4F8F-96B5-80FCB9D9EC1F}" srcOrd="0" destOrd="0" presId="urn:microsoft.com/office/officeart/2005/8/layout/list1#1"/>
    <dgm:cxn modelId="{88C419AE-199B-443A-B754-2C561A945BDE}" type="presOf" srcId="{E238912E-8CD8-41B0-AA6F-C3347F20DB32}" destId="{C6B74FBE-2D0D-4367-B417-E16561ABFC96}" srcOrd="1" destOrd="0" presId="urn:microsoft.com/office/officeart/2005/8/layout/list1#1"/>
    <dgm:cxn modelId="{6ACE2BA9-B9B6-4FCC-BE21-C83A592D18AD}" type="presOf" srcId="{96400476-F261-4E38-8A90-8E86FF9C6CD3}" destId="{11B86B1F-9D93-4516-8F45-E3C33A2F7440}" srcOrd="1" destOrd="0" presId="urn:microsoft.com/office/officeart/2005/8/layout/list1#1"/>
    <dgm:cxn modelId="{91D8D9EB-F090-462F-9C1C-DB175A61A3E4}" type="presOf" srcId="{87B5EACB-8048-4C48-9BA4-2944E8E249D0}" destId="{8BD4F3FE-D83B-41C4-B15B-1F7FFDE7E54E}" srcOrd="0" destOrd="0" presId="urn:microsoft.com/office/officeart/2005/8/layout/list1#1"/>
    <dgm:cxn modelId="{AA843035-07E4-4DA5-8BDD-463281F33DB9}" type="presParOf" srcId="{9D26F934-C9DB-4F8F-96B5-80FCB9D9EC1F}" destId="{EE723FB8-6976-489B-9314-C0533278D44C}" srcOrd="0" destOrd="0" presId="urn:microsoft.com/office/officeart/2005/8/layout/list1#1"/>
    <dgm:cxn modelId="{C5A0628E-4A76-49D7-95CA-FE154B58BE0A}" type="presParOf" srcId="{EE723FB8-6976-489B-9314-C0533278D44C}" destId="{1ABEFCB0-D702-48C1-8C24-1037108E20A4}" srcOrd="0" destOrd="0" presId="urn:microsoft.com/office/officeart/2005/8/layout/list1#1"/>
    <dgm:cxn modelId="{DD3DC51B-6768-4AA4-9C48-92D09D02AC96}" type="presParOf" srcId="{EE723FB8-6976-489B-9314-C0533278D44C}" destId="{C6B74FBE-2D0D-4367-B417-E16561ABFC96}" srcOrd="1" destOrd="0" presId="urn:microsoft.com/office/officeart/2005/8/layout/list1#1"/>
    <dgm:cxn modelId="{52B4A06F-BB31-472F-8131-B639B7B8186A}" type="presParOf" srcId="{9D26F934-C9DB-4F8F-96B5-80FCB9D9EC1F}" destId="{4ADCA8AC-7A8A-43AF-B842-A854F1338647}" srcOrd="1" destOrd="0" presId="urn:microsoft.com/office/officeart/2005/8/layout/list1#1"/>
    <dgm:cxn modelId="{A162FAB0-2793-4677-8A73-61032C14C5DA}" type="presParOf" srcId="{9D26F934-C9DB-4F8F-96B5-80FCB9D9EC1F}" destId="{8218E4DA-22F8-4D64-90D5-C845723E4397}" srcOrd="2" destOrd="0" presId="urn:microsoft.com/office/officeart/2005/8/layout/list1#1"/>
    <dgm:cxn modelId="{4C42FF8B-C15A-4837-A120-AFCD9AA92DD6}" type="presParOf" srcId="{9D26F934-C9DB-4F8F-96B5-80FCB9D9EC1F}" destId="{953FC1A4-7098-4C78-9152-81DD99A8AD0C}" srcOrd="3" destOrd="0" presId="urn:microsoft.com/office/officeart/2005/8/layout/list1#1"/>
    <dgm:cxn modelId="{C9403CC8-A5B9-4D6E-A7E9-22FAF2670416}" type="presParOf" srcId="{9D26F934-C9DB-4F8F-96B5-80FCB9D9EC1F}" destId="{C539DD8C-714B-4137-9F22-A2E00709BA93}" srcOrd="4" destOrd="0" presId="urn:microsoft.com/office/officeart/2005/8/layout/list1#1"/>
    <dgm:cxn modelId="{DAB10C10-28B3-4B7A-8D9F-733C6B4A9C69}" type="presParOf" srcId="{C539DD8C-714B-4137-9F22-A2E00709BA93}" destId="{0E08B903-4C42-4F3B-8563-B0ED41ECD213}" srcOrd="0" destOrd="0" presId="urn:microsoft.com/office/officeart/2005/8/layout/list1#1"/>
    <dgm:cxn modelId="{D8A3E8CF-3C89-4B59-9ABA-505A87AEFF67}" type="presParOf" srcId="{C539DD8C-714B-4137-9F22-A2E00709BA93}" destId="{11B86B1F-9D93-4516-8F45-E3C33A2F7440}" srcOrd="1" destOrd="0" presId="urn:microsoft.com/office/officeart/2005/8/layout/list1#1"/>
    <dgm:cxn modelId="{78C6BE1C-BC26-47AF-A516-2B6A680B1692}" type="presParOf" srcId="{9D26F934-C9DB-4F8F-96B5-80FCB9D9EC1F}" destId="{E85AE028-8F81-4565-B53F-85DDB7D739BB}" srcOrd="5" destOrd="0" presId="urn:microsoft.com/office/officeart/2005/8/layout/list1#1"/>
    <dgm:cxn modelId="{7D323AF6-06D1-4433-A332-C1B2F22564F3}" type="presParOf" srcId="{9D26F934-C9DB-4F8F-96B5-80FCB9D9EC1F}" destId="{36E2ABDB-D81D-43EC-9989-CFD42561BB01}" srcOrd="6" destOrd="0" presId="urn:microsoft.com/office/officeart/2005/8/layout/list1#1"/>
    <dgm:cxn modelId="{BC1FD3D1-7964-4840-B58E-449F954A6FD5}" type="presParOf" srcId="{9D26F934-C9DB-4F8F-96B5-80FCB9D9EC1F}" destId="{48EBBAF6-C991-4ACB-888F-B092E2F1DA38}" srcOrd="7" destOrd="0" presId="urn:microsoft.com/office/officeart/2005/8/layout/list1#1"/>
    <dgm:cxn modelId="{5C42D7B8-0FA7-4EED-950C-EB23507C2132}" type="presParOf" srcId="{9D26F934-C9DB-4F8F-96B5-80FCB9D9EC1F}" destId="{295699C9-683C-403C-992D-EE8B08A94F0F}" srcOrd="8" destOrd="0" presId="urn:microsoft.com/office/officeart/2005/8/layout/list1#1"/>
    <dgm:cxn modelId="{A228933E-457B-4F51-BFE5-8636D558206E}" type="presParOf" srcId="{295699C9-683C-403C-992D-EE8B08A94F0F}" destId="{44CDEAE3-8C68-4F4F-9679-1B352129A534}" srcOrd="0" destOrd="0" presId="urn:microsoft.com/office/officeart/2005/8/layout/list1#1"/>
    <dgm:cxn modelId="{59D73FD0-F6A6-4A2F-95B3-B0A8047FB10A}" type="presParOf" srcId="{295699C9-683C-403C-992D-EE8B08A94F0F}" destId="{E82EEEC1-83D8-4A7C-9B00-DE36E2C90208}" srcOrd="1" destOrd="0" presId="urn:microsoft.com/office/officeart/2005/8/layout/list1#1"/>
    <dgm:cxn modelId="{096A5F03-0F4E-4148-8CF8-132657DC4A69}" type="presParOf" srcId="{9D26F934-C9DB-4F8F-96B5-80FCB9D9EC1F}" destId="{F0B58EE0-CC0A-4D83-AD07-81696BD6A502}" srcOrd="9" destOrd="0" presId="urn:microsoft.com/office/officeart/2005/8/layout/list1#1"/>
    <dgm:cxn modelId="{843EA7D8-E50C-4E17-B3ED-BE1801BFC840}" type="presParOf" srcId="{9D26F934-C9DB-4F8F-96B5-80FCB9D9EC1F}" destId="{65E52DBB-EAAF-4053-830A-3D74D45F9FBF}" srcOrd="10" destOrd="0" presId="urn:microsoft.com/office/officeart/2005/8/layout/list1#1"/>
    <dgm:cxn modelId="{2E841601-E97E-489D-A469-614B96B2B4F0}" type="presParOf" srcId="{9D26F934-C9DB-4F8F-96B5-80FCB9D9EC1F}" destId="{5C074983-EE99-4C8A-85B5-3B092E873111}" srcOrd="11" destOrd="0" presId="urn:microsoft.com/office/officeart/2005/8/layout/list1#1"/>
    <dgm:cxn modelId="{7BCDEFA1-EDB4-49D8-9E2A-3B0B1A331FE3}" type="presParOf" srcId="{9D26F934-C9DB-4F8F-96B5-80FCB9D9EC1F}" destId="{B7FE92C2-3334-477D-A2E0-6B4351680BE9}" srcOrd="12" destOrd="0" presId="urn:microsoft.com/office/officeart/2005/8/layout/list1#1"/>
    <dgm:cxn modelId="{340A0160-7EE2-4046-B19F-ABAEA547944E}" type="presParOf" srcId="{B7FE92C2-3334-477D-A2E0-6B4351680BE9}" destId="{AE6BBBD5-2676-4828-B40D-D5FDD9717910}" srcOrd="0" destOrd="0" presId="urn:microsoft.com/office/officeart/2005/8/layout/list1#1"/>
    <dgm:cxn modelId="{25B5EA18-A0A1-4F04-8B67-B1271AFBB6EA}" type="presParOf" srcId="{B7FE92C2-3334-477D-A2E0-6B4351680BE9}" destId="{6AC3B719-4D12-4A51-8099-B057A70F3A6B}" srcOrd="1" destOrd="0" presId="urn:microsoft.com/office/officeart/2005/8/layout/list1#1"/>
    <dgm:cxn modelId="{34B86B20-8EB0-4033-90D9-24F00CE9957B}" type="presParOf" srcId="{9D26F934-C9DB-4F8F-96B5-80FCB9D9EC1F}" destId="{F1456A11-B86F-4001-86C0-08442CCE99A5}" srcOrd="13" destOrd="0" presId="urn:microsoft.com/office/officeart/2005/8/layout/list1#1"/>
    <dgm:cxn modelId="{E20F7EEB-3441-4C12-91B3-DE0F59CB936D}" type="presParOf" srcId="{9D26F934-C9DB-4F8F-96B5-80FCB9D9EC1F}" destId="{20AEEF9D-8EE5-4E54-AB75-D4CD7A6D8FE3}" srcOrd="14" destOrd="0" presId="urn:microsoft.com/office/officeart/2005/8/layout/list1#1"/>
    <dgm:cxn modelId="{213C0BB6-64EB-429B-A129-E605B66E2366}" type="presParOf" srcId="{9D26F934-C9DB-4F8F-96B5-80FCB9D9EC1F}" destId="{341C38A9-9B2B-41D2-8C3F-E797033C4048}" srcOrd="15" destOrd="0" presId="urn:microsoft.com/office/officeart/2005/8/layout/list1#1"/>
    <dgm:cxn modelId="{CAF8A1F6-FFA1-40B6-A038-7408EF9FEFA1}" type="presParOf" srcId="{9D26F934-C9DB-4F8F-96B5-80FCB9D9EC1F}" destId="{F36FCD1D-7E62-473B-8DA6-349EA3AF628E}" srcOrd="16" destOrd="0" presId="urn:microsoft.com/office/officeart/2005/8/layout/list1#1"/>
    <dgm:cxn modelId="{712A086B-3CC4-48B9-A0B9-77DF2A978BDE}" type="presParOf" srcId="{F36FCD1D-7E62-473B-8DA6-349EA3AF628E}" destId="{8BD4F3FE-D83B-41C4-B15B-1F7FFDE7E54E}" srcOrd="0" destOrd="0" presId="urn:microsoft.com/office/officeart/2005/8/layout/list1#1"/>
    <dgm:cxn modelId="{B270D0E7-330C-4BBF-A2B4-5A39B2D075E0}" type="presParOf" srcId="{F36FCD1D-7E62-473B-8DA6-349EA3AF628E}" destId="{B932FAD2-0538-4F27-A392-A5927705274B}" srcOrd="1" destOrd="0" presId="urn:microsoft.com/office/officeart/2005/8/layout/list1#1"/>
    <dgm:cxn modelId="{A56BC632-2E93-40A1-AFE9-76E852CBB805}" type="presParOf" srcId="{9D26F934-C9DB-4F8F-96B5-80FCB9D9EC1F}" destId="{8076DC49-E76B-49F7-B054-D32340F76B99}" srcOrd="17" destOrd="0" presId="urn:microsoft.com/office/officeart/2005/8/layout/list1#1"/>
    <dgm:cxn modelId="{AC585ED4-36F9-4173-9CA0-77F61DD2D9A9}" type="presParOf" srcId="{9D26F934-C9DB-4F8F-96B5-80FCB9D9EC1F}" destId="{BFBA315B-046E-4713-B1DB-868AC9CAA7EE}" srcOrd="18" destOrd="0" presId="urn:microsoft.com/office/officeart/2005/8/layout/list1#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drawing1.xml><?xml version="1.0" encoding="utf-8"?>
<c:userShapes xmlns:c="http://schemas.openxmlformats.org/drawingml/2006/chart">
  <cdr:relSizeAnchor xmlns:cdr="http://schemas.openxmlformats.org/drawingml/2006/chartDrawing">
    <cdr:from>
      <cdr:x>0.20273</cdr:x>
      <cdr:y>0.74249</cdr:y>
    </cdr:from>
    <cdr:to>
      <cdr:x>0.24366</cdr:x>
      <cdr:y>0.79828</cdr:y>
    </cdr:to>
    <cdr:sp macro="" textlink="">
      <cdr:nvSpPr>
        <cdr:cNvPr id="2" name="矩形 1"/>
        <cdr:cNvSpPr/>
      </cdr:nvSpPr>
      <cdr:spPr>
        <a:xfrm xmlns:a="http://schemas.openxmlformats.org/drawingml/2006/main">
          <a:off x="990600" y="1647825"/>
          <a:ext cx="200025" cy="123825"/>
        </a:xfrm>
        <a:prstGeom xmlns:a="http://schemas.openxmlformats.org/drawingml/2006/main" prst="rect">
          <a:avLst/>
        </a:prstGeom>
      </cdr:spPr>
      <cdr:txBody>
        <a:bodyPr xmlns:a="http://schemas.openxmlformats.org/drawingml/2006/main" vert="horz" wrap="square" lIns="45720" tIns="45720" rIns="45720" bIns="45720" rtlCol="0" anchor="ctr" anchorCtr="1">
          <a:normAutofit/>
        </a:bodyPr>
        <a:lstStyle xmlns:a="http://schemas.openxmlformats.org/drawingml/2006/main"/>
        <a:p xmlns:a="http://schemas.openxmlformats.org/drawingml/2006/main">
          <a:endParaRPr lang="zh-CN" altLang="en-US" sz="1100"/>
        </a:p>
      </cdr:txBody>
    </cdr:sp>
  </cdr:relSizeAnchor>
  <cdr:relSizeAnchor xmlns:cdr="http://schemas.openxmlformats.org/drawingml/2006/chartDrawing">
    <cdr:from>
      <cdr:x>0.22288</cdr:x>
      <cdr:y>0.63919</cdr:y>
    </cdr:from>
    <cdr:to>
      <cdr:x>0.3106</cdr:x>
      <cdr:y>0.77653</cdr:y>
    </cdr:to>
    <cdr:sp macro="" textlink="">
      <cdr:nvSpPr>
        <cdr:cNvPr id="3" name="矩形 2"/>
        <cdr:cNvSpPr/>
      </cdr:nvSpPr>
      <cdr:spPr>
        <a:xfrm xmlns:a="http://schemas.openxmlformats.org/drawingml/2006/main">
          <a:off x="1173988" y="1613402"/>
          <a:ext cx="462050" cy="346663"/>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p xmlns:a="http://schemas.openxmlformats.org/drawingml/2006/main">
          <a:endParaRPr lang="zh-CN" altLang="en-US" sz="1100"/>
        </a:p>
      </cdr:txBody>
    </cdr:sp>
  </cdr:relSizeAnchor>
  <cdr:relSizeAnchor xmlns:cdr="http://schemas.openxmlformats.org/drawingml/2006/chartDrawing">
    <cdr:from>
      <cdr:x>0.77724</cdr:x>
      <cdr:y>0.6824</cdr:y>
    </cdr:from>
    <cdr:to>
      <cdr:x>0.86106</cdr:x>
      <cdr:y>0.79828</cdr:y>
    </cdr:to>
    <cdr:sp macro="" textlink="">
      <cdr:nvSpPr>
        <cdr:cNvPr id="4" name="矩形 3"/>
        <cdr:cNvSpPr/>
      </cdr:nvSpPr>
      <cdr:spPr>
        <a:xfrm xmlns:a="http://schemas.openxmlformats.org/drawingml/2006/main">
          <a:off x="4093959" y="1722463"/>
          <a:ext cx="441507" cy="292496"/>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p xmlns:a="http://schemas.openxmlformats.org/drawingml/2006/main">
          <a:endParaRPr lang="zh-CN" altLang="en-US" sz="1100"/>
        </a:p>
      </cdr:txBody>
    </cdr:sp>
  </cdr:relSizeAnchor>
  <cdr:relSizeAnchor xmlns:cdr="http://schemas.openxmlformats.org/drawingml/2006/chartDrawing">
    <cdr:from>
      <cdr:x>0.59294</cdr:x>
      <cdr:y>0.69372</cdr:y>
    </cdr:from>
    <cdr:to>
      <cdr:x>0.67677</cdr:x>
      <cdr:y>0.8096</cdr:y>
    </cdr:to>
    <cdr:sp macro="" textlink="">
      <cdr:nvSpPr>
        <cdr:cNvPr id="5" name="矩形 4"/>
        <cdr:cNvSpPr/>
      </cdr:nvSpPr>
      <cdr:spPr>
        <a:xfrm xmlns:a="http://schemas.openxmlformats.org/drawingml/2006/main">
          <a:off x="3123229" y="1751038"/>
          <a:ext cx="441560" cy="292496"/>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p xmlns:a="http://schemas.openxmlformats.org/drawingml/2006/main">
          <a:endParaRPr lang="zh-CN" altLang="en-US" sz="1100"/>
        </a:p>
      </cdr:txBody>
    </cdr:sp>
  </cdr:relSizeAnchor>
  <cdr:relSizeAnchor xmlns:cdr="http://schemas.openxmlformats.org/drawingml/2006/chartDrawing">
    <cdr:from>
      <cdr:x>0.39919</cdr:x>
      <cdr:y>0.7006</cdr:y>
    </cdr:from>
    <cdr:to>
      <cdr:x>0.48496</cdr:x>
      <cdr:y>0.83365</cdr:y>
    </cdr:to>
    <cdr:sp macro="" textlink="">
      <cdr:nvSpPr>
        <cdr:cNvPr id="6" name="矩形 5"/>
        <cdr:cNvSpPr/>
      </cdr:nvSpPr>
      <cdr:spPr>
        <a:xfrm xmlns:a="http://schemas.openxmlformats.org/drawingml/2006/main">
          <a:off x="2102687" y="1768409"/>
          <a:ext cx="451779" cy="335835"/>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p xmlns:a="http://schemas.openxmlformats.org/drawingml/2006/main">
          <a:endParaRPr lang="zh-CN" altLang="en-US" sz="1100"/>
        </a:p>
      </cdr:txBody>
    </cdr:sp>
  </cdr:relSizeAnchor>
  <cdr:relSizeAnchor xmlns:cdr="http://schemas.openxmlformats.org/drawingml/2006/chartDrawing">
    <cdr:from>
      <cdr:x>0.423</cdr:x>
      <cdr:y>0.60515</cdr:y>
    </cdr:from>
    <cdr:to>
      <cdr:x>0.51462</cdr:x>
      <cdr:y>0.72961</cdr:y>
    </cdr:to>
    <cdr:sp macro="" textlink="">
      <cdr:nvSpPr>
        <cdr:cNvPr id="7" name="矩形 6"/>
        <cdr:cNvSpPr/>
      </cdr:nvSpPr>
      <cdr:spPr>
        <a:xfrm xmlns:a="http://schemas.openxmlformats.org/drawingml/2006/main">
          <a:off x="2066925" y="1343024"/>
          <a:ext cx="447675" cy="276225"/>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p xmlns:a="http://schemas.openxmlformats.org/drawingml/2006/main">
          <a:endParaRPr lang="zh-CN" altLang="en-US" sz="1100"/>
        </a:p>
      </cdr:txBody>
    </cdr:sp>
  </cdr:relSizeAnchor>
  <cdr:relSizeAnchor xmlns:cdr="http://schemas.openxmlformats.org/drawingml/2006/chartDrawing">
    <cdr:from>
      <cdr:x>0.29825</cdr:x>
      <cdr:y>0.76824</cdr:y>
    </cdr:from>
    <cdr:to>
      <cdr:x>0.37037</cdr:x>
      <cdr:y>0.87983</cdr:y>
    </cdr:to>
    <cdr:sp macro="" textlink="">
      <cdr:nvSpPr>
        <cdr:cNvPr id="8" name="矩形 7"/>
        <cdr:cNvSpPr/>
      </cdr:nvSpPr>
      <cdr:spPr>
        <a:xfrm xmlns:a="http://schemas.openxmlformats.org/drawingml/2006/main">
          <a:off x="1457325" y="1704976"/>
          <a:ext cx="352425" cy="247650"/>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p xmlns:a="http://schemas.openxmlformats.org/drawingml/2006/main">
          <a:endParaRPr lang="zh-CN" alt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A310A8-9D21-45C5-8C20-002AFABC0D8D}" type="datetimeFigureOut">
              <a:rPr lang="zh-CN" altLang="en-US" smtClean="0"/>
              <a:pPr/>
              <a:t>2021/10/18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10912A-90A8-4F3D-BFE1-9110147B6ACF}" type="slidenum">
              <a:rPr lang="zh-CN" altLang="en-US" smtClean="0"/>
              <a:pPr/>
              <a:t>‹#›</a:t>
            </a:fld>
            <a:endParaRPr lang="zh-CN" altLang="en-US"/>
          </a:p>
        </p:txBody>
      </p:sp>
    </p:spTree>
    <p:extLst>
      <p:ext uri="{BB962C8B-B14F-4D97-AF65-F5344CB8AC3E}">
        <p14:creationId xmlns=""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3DC66-4767-4514-8B89-190E83DE37FF}" type="datetimeFigureOut">
              <a:rPr lang="zh-CN" altLang="en-US" smtClean="0"/>
              <a:pPr/>
              <a:t>2021/10/18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7780A-50B0-4ABF-A678-E570F4B5E0B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BC479857-3E28-4C90-825C-C38A910FF163}"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11</a:t>
            </a:fld>
            <a:endParaRPr lang="ko-KR"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ln>
        </p:spPr>
      </p:sp>
      <p:sp>
        <p:nvSpPr>
          <p:cNvPr id="80899"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80900"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2D0B3B05-1E76-4AFA-A213-165DAE7F4D3B}" type="slidenum">
              <a:rPr lang="ko-KR" altLang="en-US">
                <a:cs typeface="Microsoft YaHei UI" panose="020B0503020204020204" charset="-122"/>
              </a:rPr>
              <a:pPr fontAlgn="base">
                <a:spcBef>
                  <a:spcPct val="0"/>
                </a:spcBef>
                <a:spcAft>
                  <a:spcPct val="0"/>
                </a:spcAft>
              </a:pPr>
              <a:t>109</a:t>
            </a:fld>
            <a:endParaRPr lang="ko-KR" altLang="en-US">
              <a:cs typeface="Microsoft YaHei UI" panose="020B0503020204020204" charset="-122"/>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ln>
        </p:spPr>
      </p:sp>
      <p:sp>
        <p:nvSpPr>
          <p:cNvPr id="81923"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81924"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8C5953F5-A6C2-4000-8513-B67E746F9C21}" type="slidenum">
              <a:rPr lang="ko-KR" altLang="en-US">
                <a:cs typeface="Microsoft YaHei UI" panose="020B0503020204020204" charset="-122"/>
              </a:rPr>
              <a:pPr fontAlgn="base">
                <a:spcBef>
                  <a:spcPct val="0"/>
                </a:spcBef>
                <a:spcAft>
                  <a:spcPct val="0"/>
                </a:spcAft>
              </a:pPr>
              <a:t>110</a:t>
            </a:fld>
            <a:endParaRPr lang="ko-KR" altLang="en-US">
              <a:cs typeface="Microsoft YaHei UI" panose="020B0503020204020204" charset="-122"/>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ln>
        </p:spPr>
      </p:sp>
      <p:sp>
        <p:nvSpPr>
          <p:cNvPr id="83971"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83972"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0AF0AF03-DE92-4733-8CF8-2E93479CD6D5}" type="slidenum">
              <a:rPr lang="ko-KR" altLang="en-US">
                <a:cs typeface="Microsoft YaHei UI" panose="020B0503020204020204" charset="-122"/>
              </a:rPr>
              <a:pPr fontAlgn="base">
                <a:spcBef>
                  <a:spcPct val="0"/>
                </a:spcBef>
                <a:spcAft>
                  <a:spcPct val="0"/>
                </a:spcAft>
              </a:pPr>
              <a:t>111</a:t>
            </a:fld>
            <a:endParaRPr lang="ko-KR" altLang="en-US">
              <a:cs typeface="Microsoft YaHei UI" panose="020B0503020204020204" charset="-122"/>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ln>
        </p:spPr>
      </p:sp>
      <p:sp>
        <p:nvSpPr>
          <p:cNvPr id="84995"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84996"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2ECFE6EE-2B56-4172-88CB-AE0FFC8E972F}" type="slidenum">
              <a:rPr lang="ko-KR" altLang="en-US">
                <a:cs typeface="Microsoft YaHei UI" panose="020B0503020204020204" charset="-122"/>
              </a:rPr>
              <a:pPr fontAlgn="base">
                <a:spcBef>
                  <a:spcPct val="0"/>
                </a:spcBef>
                <a:spcAft>
                  <a:spcPct val="0"/>
                </a:spcAft>
              </a:pPr>
              <a:t>112</a:t>
            </a:fld>
            <a:endParaRPr lang="ko-KR" altLang="en-US">
              <a:cs typeface="Microsoft YaHei UI" panose="020B0503020204020204" charset="-122"/>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ln>
        </p:spPr>
      </p:sp>
      <p:sp>
        <p:nvSpPr>
          <p:cNvPr id="87043"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87044"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335BD2CB-FDDA-4465-8087-D944124A1B56}" type="slidenum">
              <a:rPr lang="ko-KR" altLang="en-US">
                <a:cs typeface="Microsoft YaHei UI" panose="020B0503020204020204" charset="-122"/>
              </a:rPr>
              <a:pPr fontAlgn="base">
                <a:spcBef>
                  <a:spcPct val="0"/>
                </a:spcBef>
                <a:spcAft>
                  <a:spcPct val="0"/>
                </a:spcAft>
              </a:pPr>
              <a:t>113</a:t>
            </a:fld>
            <a:endParaRPr lang="ko-KR" altLang="en-US">
              <a:cs typeface="Microsoft YaHei UI" panose="020B0503020204020204" charset="-122"/>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ln>
        </p:spPr>
      </p:sp>
      <p:sp>
        <p:nvSpPr>
          <p:cNvPr id="88067"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88068"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8E7B24ED-F47F-422C-9ED2-1F06523EA439}" type="slidenum">
              <a:rPr lang="ko-KR" altLang="en-US">
                <a:cs typeface="Microsoft YaHei UI" panose="020B0503020204020204" charset="-122"/>
              </a:rPr>
              <a:pPr fontAlgn="base">
                <a:spcBef>
                  <a:spcPct val="0"/>
                </a:spcBef>
                <a:spcAft>
                  <a:spcPct val="0"/>
                </a:spcAft>
              </a:pPr>
              <a:t>114</a:t>
            </a:fld>
            <a:endParaRPr lang="ko-KR" altLang="en-US">
              <a:cs typeface="Microsoft YaHei UI" panose="020B0503020204020204" charset="-122"/>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ln>
        </p:spPr>
      </p:sp>
      <p:sp>
        <p:nvSpPr>
          <p:cNvPr id="92163"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92164"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E4E6C0B1-ECE2-44E6-B329-9E5779EB196A}" type="slidenum">
              <a:rPr lang="ko-KR" altLang="en-US">
                <a:cs typeface="Microsoft YaHei UI" panose="020B0503020204020204" charset="-122"/>
              </a:rPr>
              <a:pPr fontAlgn="base">
                <a:spcBef>
                  <a:spcPct val="0"/>
                </a:spcBef>
                <a:spcAft>
                  <a:spcPct val="0"/>
                </a:spcAft>
              </a:pPr>
              <a:t>115</a:t>
            </a:fld>
            <a:endParaRPr lang="ko-KR" altLang="en-US">
              <a:cs typeface="Microsoft YaHei UI" panose="020B0503020204020204" charset="-122"/>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ln>
        </p:spPr>
      </p:sp>
      <p:sp>
        <p:nvSpPr>
          <p:cNvPr id="93187"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93188"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0B42CB4B-9595-4006-A573-9B82C507C036}" type="slidenum">
              <a:rPr lang="ko-KR" altLang="en-US">
                <a:cs typeface="Microsoft YaHei UI" panose="020B0503020204020204" charset="-122"/>
              </a:rPr>
              <a:pPr fontAlgn="base">
                <a:spcBef>
                  <a:spcPct val="0"/>
                </a:spcBef>
                <a:spcAft>
                  <a:spcPct val="0"/>
                </a:spcAft>
              </a:pPr>
              <a:t>116</a:t>
            </a:fld>
            <a:endParaRPr lang="ko-KR" altLang="en-US">
              <a:cs typeface="Microsoft YaHei UI" panose="020B0503020204020204" charset="-122"/>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ln>
        </p:spPr>
      </p:sp>
      <p:sp>
        <p:nvSpPr>
          <p:cNvPr id="94211"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94212"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B5BCDDA-107A-49BE-B341-527472B4C2D5}" type="slidenum">
              <a:rPr lang="ko-KR" altLang="en-US">
                <a:cs typeface="Microsoft YaHei UI" panose="020B0503020204020204" charset="-122"/>
              </a:rPr>
              <a:pPr fontAlgn="base">
                <a:spcBef>
                  <a:spcPct val="0"/>
                </a:spcBef>
                <a:spcAft>
                  <a:spcPct val="0"/>
                </a:spcAft>
              </a:pPr>
              <a:t>117</a:t>
            </a:fld>
            <a:endParaRPr lang="ko-KR" altLang="en-US">
              <a:cs typeface="Microsoft YaHei UI" panose="020B0503020204020204" charset="-122"/>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ln>
        </p:spPr>
      </p:sp>
      <p:sp>
        <p:nvSpPr>
          <p:cNvPr id="95235"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95236"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6BBD9C55-BB76-4448-9B6E-164CDDDD7523}" type="slidenum">
              <a:rPr lang="ko-KR" altLang="en-US">
                <a:cs typeface="Microsoft YaHei UI" panose="020B0503020204020204" charset="-122"/>
              </a:rPr>
              <a:pPr fontAlgn="base">
                <a:spcBef>
                  <a:spcPct val="0"/>
                </a:spcBef>
                <a:spcAft>
                  <a:spcPct val="0"/>
                </a:spcAft>
              </a:pPr>
              <a:t>118</a:t>
            </a:fld>
            <a:endParaRPr lang="ko-KR" altLang="en-US">
              <a:cs typeface="Microsoft YaHei UI" panose="020B050302020402020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12</a:t>
            </a:fld>
            <a:endParaRPr lang="ko-KR"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ln>
        </p:spPr>
      </p:sp>
      <p:sp>
        <p:nvSpPr>
          <p:cNvPr id="96259"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96260"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B63C5A5-1FC8-4C73-B5F6-100EDA6A42C7}" type="slidenum">
              <a:rPr lang="ko-KR" altLang="en-US">
                <a:cs typeface="Microsoft YaHei UI" panose="020B0503020204020204" charset="-122"/>
              </a:rPr>
              <a:pPr fontAlgn="base">
                <a:spcBef>
                  <a:spcPct val="0"/>
                </a:spcBef>
                <a:spcAft>
                  <a:spcPct val="0"/>
                </a:spcAft>
              </a:pPr>
              <a:t>119</a:t>
            </a:fld>
            <a:endParaRPr lang="ko-KR" altLang="en-US">
              <a:cs typeface="Microsoft YaHei UI" panose="020B0503020204020204" charset="-122"/>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ln>
        </p:spPr>
      </p:sp>
      <p:sp>
        <p:nvSpPr>
          <p:cNvPr id="97283"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97284"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1136C8A9-BA96-40F5-9B7A-C09C2E4EC378}" type="slidenum">
              <a:rPr lang="ko-KR" altLang="en-US">
                <a:cs typeface="Microsoft YaHei UI" panose="020B0503020204020204" charset="-122"/>
              </a:rPr>
              <a:pPr fontAlgn="base">
                <a:spcBef>
                  <a:spcPct val="0"/>
                </a:spcBef>
                <a:spcAft>
                  <a:spcPct val="0"/>
                </a:spcAft>
              </a:pPr>
              <a:t>120</a:t>
            </a:fld>
            <a:endParaRPr lang="ko-KR" altLang="en-US">
              <a:cs typeface="Microsoft YaHei UI" panose="020B0503020204020204" charset="-122"/>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ln>
        </p:spPr>
      </p:sp>
      <p:sp>
        <p:nvSpPr>
          <p:cNvPr id="98307"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98308"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0BD2D65-0079-4AAD-8F75-54907596E44A}" type="slidenum">
              <a:rPr lang="ko-KR" altLang="en-US">
                <a:cs typeface="Microsoft YaHei UI" panose="020B0503020204020204" charset="-122"/>
              </a:rPr>
              <a:pPr fontAlgn="base">
                <a:spcBef>
                  <a:spcPct val="0"/>
                </a:spcBef>
                <a:spcAft>
                  <a:spcPct val="0"/>
                </a:spcAft>
              </a:pPr>
              <a:t>121</a:t>
            </a:fld>
            <a:endParaRPr lang="ko-KR" altLang="en-US">
              <a:cs typeface="Microsoft YaHei UI" panose="020B0503020204020204" charset="-122"/>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ln>
        </p:spPr>
      </p:sp>
      <p:sp>
        <p:nvSpPr>
          <p:cNvPr id="99331"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99332"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53C7A0AF-F9B9-4A59-AC1A-FF1F86E58D17}" type="slidenum">
              <a:rPr lang="ko-KR" altLang="en-US">
                <a:cs typeface="Microsoft YaHei UI" panose="020B0503020204020204" charset="-122"/>
              </a:rPr>
              <a:pPr fontAlgn="base">
                <a:spcBef>
                  <a:spcPct val="0"/>
                </a:spcBef>
                <a:spcAft>
                  <a:spcPct val="0"/>
                </a:spcAft>
              </a:pPr>
              <a:t>122</a:t>
            </a:fld>
            <a:endParaRPr lang="ko-KR" altLang="en-US">
              <a:cs typeface="Microsoft YaHei UI" panose="020B0503020204020204" charset="-122"/>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ln>
        </p:spPr>
      </p:sp>
      <p:sp>
        <p:nvSpPr>
          <p:cNvPr id="102403"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102404"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22181E82-FD55-4C06-8464-DCD1D4129640}" type="slidenum">
              <a:rPr lang="ko-KR" altLang="en-US">
                <a:cs typeface="Microsoft YaHei UI" panose="020B0503020204020204" charset="-122"/>
              </a:rPr>
              <a:pPr fontAlgn="base">
                <a:spcBef>
                  <a:spcPct val="0"/>
                </a:spcBef>
                <a:spcAft>
                  <a:spcPct val="0"/>
                </a:spcAft>
              </a:pPr>
              <a:t>123</a:t>
            </a:fld>
            <a:endParaRPr lang="ko-KR" altLang="en-US">
              <a:cs typeface="Microsoft YaHei UI" panose="020B0503020204020204" charset="-122"/>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ln>
        </p:spPr>
      </p:sp>
      <p:sp>
        <p:nvSpPr>
          <p:cNvPr id="104451"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104452"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EF94B67D-5722-4766-AFE0-63B89C64F77A}" type="slidenum">
              <a:rPr lang="ko-KR" altLang="en-US">
                <a:cs typeface="Microsoft YaHei UI" panose="020B0503020204020204" charset="-122"/>
              </a:rPr>
              <a:pPr fontAlgn="base">
                <a:spcBef>
                  <a:spcPct val="0"/>
                </a:spcBef>
                <a:spcAft>
                  <a:spcPct val="0"/>
                </a:spcAft>
              </a:pPr>
              <a:t>124</a:t>
            </a:fld>
            <a:endParaRPr lang="ko-KR" altLang="en-US">
              <a:cs typeface="Microsoft YaHei UI" panose="020B0503020204020204" charset="-122"/>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ln>
        </p:spPr>
      </p:sp>
      <p:sp>
        <p:nvSpPr>
          <p:cNvPr id="106499"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106500"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C8934357-E920-4A08-B03C-24891610A16D}" type="slidenum">
              <a:rPr lang="ko-KR" altLang="en-US">
                <a:cs typeface="Microsoft YaHei UI" panose="020B0503020204020204" charset="-122"/>
              </a:rPr>
              <a:pPr fontAlgn="base">
                <a:spcBef>
                  <a:spcPct val="0"/>
                </a:spcBef>
                <a:spcAft>
                  <a:spcPct val="0"/>
                </a:spcAft>
              </a:pPr>
              <a:t>125</a:t>
            </a:fld>
            <a:endParaRPr lang="ko-KR" altLang="en-US">
              <a:cs typeface="Microsoft YaHei UI" panose="020B0503020204020204" charset="-122"/>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ln>
        </p:spPr>
      </p:sp>
      <p:sp>
        <p:nvSpPr>
          <p:cNvPr id="108547"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108548"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136E6084-6C93-4188-B206-3A0A89A52789}" type="slidenum">
              <a:rPr lang="ko-KR" altLang="en-US">
                <a:cs typeface="Microsoft YaHei UI" panose="020B0503020204020204" charset="-122"/>
              </a:rPr>
              <a:pPr fontAlgn="base">
                <a:spcBef>
                  <a:spcPct val="0"/>
                </a:spcBef>
                <a:spcAft>
                  <a:spcPct val="0"/>
                </a:spcAft>
              </a:pPr>
              <a:t>126</a:t>
            </a:fld>
            <a:endParaRPr lang="ko-KR" altLang="en-US">
              <a:cs typeface="Microsoft YaHei UI" panose="020B0503020204020204" charset="-122"/>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ln>
        </p:spPr>
      </p:sp>
      <p:sp>
        <p:nvSpPr>
          <p:cNvPr id="109571"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109572"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FC94BB90-67A9-49B3-B36C-2D47222CA7D1}" type="slidenum">
              <a:rPr lang="ko-KR" altLang="en-US">
                <a:cs typeface="Microsoft YaHei UI" panose="020B0503020204020204" charset="-122"/>
              </a:rPr>
              <a:pPr fontAlgn="base">
                <a:spcBef>
                  <a:spcPct val="0"/>
                </a:spcBef>
                <a:spcAft>
                  <a:spcPct val="0"/>
                </a:spcAft>
              </a:pPr>
              <a:t>127</a:t>
            </a:fld>
            <a:endParaRPr lang="ko-KR" altLang="en-US">
              <a:cs typeface="Microsoft YaHei UI" panose="020B0503020204020204" charset="-122"/>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ln>
        </p:spPr>
      </p:sp>
      <p:sp>
        <p:nvSpPr>
          <p:cNvPr id="111619"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111620"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5B1A1EBE-39C0-45B3-9014-1ECF74D76E33}" type="slidenum">
              <a:rPr lang="ko-KR" altLang="en-US">
                <a:cs typeface="Microsoft YaHei UI" panose="020B0503020204020204" charset="-122"/>
              </a:rPr>
              <a:pPr fontAlgn="base">
                <a:spcBef>
                  <a:spcPct val="0"/>
                </a:spcBef>
                <a:spcAft>
                  <a:spcPct val="0"/>
                </a:spcAft>
              </a:pPr>
              <a:t>128</a:t>
            </a:fld>
            <a:endParaRPr lang="ko-KR" altLang="en-US">
              <a:cs typeface="Microsoft YaHei UI" panose="020B050302020402020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13</a:t>
            </a:fld>
            <a:endParaRPr lang="ko-KR"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ln>
        </p:spPr>
      </p:sp>
      <p:sp>
        <p:nvSpPr>
          <p:cNvPr id="113667"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113668"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780A3CB6-BCAD-41CE-A055-2183B1E2E9A2}" type="slidenum">
              <a:rPr lang="ko-KR" altLang="en-US">
                <a:cs typeface="Microsoft YaHei UI" panose="020B0503020204020204" charset="-122"/>
              </a:rPr>
              <a:pPr fontAlgn="base">
                <a:spcBef>
                  <a:spcPct val="0"/>
                </a:spcBef>
                <a:spcAft>
                  <a:spcPct val="0"/>
                </a:spcAft>
              </a:pPr>
              <a:t>129</a:t>
            </a:fld>
            <a:endParaRPr lang="ko-KR" altLang="en-US">
              <a:cs typeface="Microsoft YaHei UI" panose="020B0503020204020204" charset="-122"/>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ln>
        </p:spPr>
      </p:sp>
      <p:sp>
        <p:nvSpPr>
          <p:cNvPr id="114691"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114692"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08E3F2A9-1A18-40A9-A4E5-09A5FE534E8F}" type="slidenum">
              <a:rPr lang="ko-KR" altLang="en-US">
                <a:cs typeface="Microsoft YaHei UI" panose="020B0503020204020204" charset="-122"/>
              </a:rPr>
              <a:pPr fontAlgn="base">
                <a:spcBef>
                  <a:spcPct val="0"/>
                </a:spcBef>
                <a:spcAft>
                  <a:spcPct val="0"/>
                </a:spcAft>
              </a:pPr>
              <a:t>130</a:t>
            </a:fld>
            <a:endParaRPr lang="ko-KR" altLang="en-US">
              <a:cs typeface="Microsoft YaHei UI" panose="020B0503020204020204" charset="-122"/>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ln>
        </p:spPr>
      </p:sp>
      <p:sp>
        <p:nvSpPr>
          <p:cNvPr id="117763"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117764"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791450CA-BEB6-434F-9C73-A3AFFCAAF836}" type="slidenum">
              <a:rPr lang="ko-KR" altLang="en-US">
                <a:cs typeface="Microsoft YaHei UI" panose="020B0503020204020204" charset="-122"/>
              </a:rPr>
              <a:pPr fontAlgn="base">
                <a:spcBef>
                  <a:spcPct val="0"/>
                </a:spcBef>
                <a:spcAft>
                  <a:spcPct val="0"/>
                </a:spcAft>
              </a:pPr>
              <a:t>131</a:t>
            </a:fld>
            <a:endParaRPr lang="ko-KR" altLang="en-US">
              <a:cs typeface="Microsoft YaHei UI" panose="020B050302020402020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14</a:t>
            </a:fld>
            <a:endParaRPr lang="ko-K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15</a:t>
            </a:fld>
            <a:endParaRPr lang="ko-K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16</a:t>
            </a:fld>
            <a:endParaRPr lang="ko-K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17</a:t>
            </a:fld>
            <a:endParaRPr lang="ko-K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18</a:t>
            </a:fld>
            <a:endParaRPr lang="ko-K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19</a:t>
            </a:fld>
            <a:endParaRPr lang="ko-K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20</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479857-3E28-4C90-825C-C38A910FF163}"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22</a:t>
            </a:fld>
            <a:endParaRPr lang="ko-K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23</a:t>
            </a:fld>
            <a:endParaRPr lang="ko-K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24</a:t>
            </a:fld>
            <a:endParaRPr lang="ko-K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26</a:t>
            </a:fld>
            <a:endParaRPr lang="ko-K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27</a:t>
            </a:fld>
            <a:endParaRPr lang="ko-K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28</a:t>
            </a:fld>
            <a:endParaRPr lang="ko-K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29</a:t>
            </a:fld>
            <a:endParaRPr lang="ko-K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30</a:t>
            </a:fld>
            <a:endParaRPr lang="ko-K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31</a:t>
            </a:fld>
            <a:endParaRPr lang="ko-KR"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32</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4</a:t>
            </a:fld>
            <a:endParaRPr lang="ko-KR"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33</a:t>
            </a:fld>
            <a:endParaRPr lang="ko-KR"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34</a:t>
            </a:fld>
            <a:endParaRPr lang="ko-KR"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35</a:t>
            </a:fld>
            <a:endParaRPr lang="ko-KR"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36</a:t>
            </a:fld>
            <a:endParaRPr lang="ko-KR"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37</a:t>
            </a:fld>
            <a:endParaRPr lang="ko-KR"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38</a:t>
            </a:fld>
            <a:endParaRPr lang="ko-KR"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39</a:t>
            </a:fld>
            <a:endParaRPr lang="ko-KR"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40</a:t>
            </a:fld>
            <a:endParaRPr lang="ko-KR"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41</a:t>
            </a:fld>
            <a:endParaRPr lang="ko-KR"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42</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5</a:t>
            </a:fld>
            <a:endParaRPr lang="ko-KR"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43</a:t>
            </a:fld>
            <a:endParaRPr lang="ko-KR"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44</a:t>
            </a:fld>
            <a:endParaRPr lang="ko-KR"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45</a:t>
            </a:fld>
            <a:endParaRPr lang="ko-KR"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46</a:t>
            </a:fld>
            <a:endParaRPr lang="ko-KR"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47</a:t>
            </a:fld>
            <a:endParaRPr lang="ko-KR"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48</a:t>
            </a:fld>
            <a:endParaRPr lang="ko-KR"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49</a:t>
            </a:fld>
            <a:endParaRPr lang="ko-KR"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50</a:t>
            </a:fld>
            <a:endParaRPr lang="ko-KR"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51</a:t>
            </a:fld>
            <a:endParaRPr lang="ko-KR"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52</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6</a:t>
            </a:fld>
            <a:endParaRPr lang="ko-KR"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53</a:t>
            </a:fld>
            <a:endParaRPr lang="ko-KR"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54</a:t>
            </a:fld>
            <a:endParaRPr lang="ko-KR"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56</a:t>
            </a:fld>
            <a:endParaRPr lang="ko-KR"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57</a:t>
            </a:fld>
            <a:endParaRPr lang="ko-KR"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58</a:t>
            </a:fld>
            <a:endParaRPr lang="ko-KR"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59</a:t>
            </a:fld>
            <a:endParaRPr lang="ko-KR"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60</a:t>
            </a:fld>
            <a:endParaRPr lang="ko-KR"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61</a:t>
            </a:fld>
            <a:endParaRPr lang="ko-KR"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62</a:t>
            </a:fld>
            <a:endParaRPr lang="ko-KR"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64</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7</a:t>
            </a:fld>
            <a:endParaRPr lang="ko-KR"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65</a:t>
            </a:fld>
            <a:endParaRPr lang="ko-KR"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66</a:t>
            </a:fld>
            <a:endParaRPr lang="ko-KR"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67</a:t>
            </a:fld>
            <a:endParaRPr lang="ko-KR"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70</a:t>
            </a:fld>
            <a:endParaRPr lang="ko-KR"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71</a:t>
            </a:fld>
            <a:endParaRPr lang="ko-KR"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72</a:t>
            </a:fld>
            <a:endParaRPr lang="ko-KR"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73</a:t>
            </a:fld>
            <a:endParaRPr lang="ko-KR"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74</a:t>
            </a:fld>
            <a:endParaRPr lang="ko-KR"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75</a:t>
            </a:fld>
            <a:endParaRPr lang="ko-KR"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76</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8</a:t>
            </a:fld>
            <a:endParaRPr lang="ko-KR"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77</a:t>
            </a:fld>
            <a:endParaRPr lang="ko-KR"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78</a:t>
            </a:fld>
            <a:endParaRPr lang="ko-KR"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79</a:t>
            </a:fld>
            <a:endParaRPr lang="ko-KR"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80</a:t>
            </a:fld>
            <a:endParaRPr lang="ko-KR"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82</a:t>
            </a:fld>
            <a:endParaRPr lang="ko-KR"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83</a:t>
            </a:fld>
            <a:endParaRPr lang="ko-KR"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84</a:t>
            </a:fld>
            <a:endParaRPr lang="ko-KR"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85</a:t>
            </a:fld>
            <a:endParaRPr lang="ko-KR"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86</a:t>
            </a:fld>
            <a:endParaRPr lang="ko-KR"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87</a:t>
            </a:fld>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9</a:t>
            </a:fld>
            <a:endParaRPr lang="ko-KR"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88</a:t>
            </a:fld>
            <a:endParaRPr lang="ko-KR"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89</a:t>
            </a:fld>
            <a:endParaRPr lang="ko-KR"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90</a:t>
            </a:fld>
            <a:endParaRPr lang="ko-KR"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91</a:t>
            </a:fld>
            <a:endParaRPr lang="ko-KR"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A64A87B-1402-48B6-AF43-B584EF02056F}" type="slidenum">
              <a:rPr lang="ko-KR" altLang="en-US" smtClean="0"/>
              <a:pPr/>
              <a:t>92</a:t>
            </a:fld>
            <a:endParaRPr lang="ko-KR"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p:spPr>
      </p:sp>
      <p:sp>
        <p:nvSpPr>
          <p:cNvPr id="63491"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63492"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15FFD76-3AA7-4073-82DE-3B83E228E864}" type="slidenum">
              <a:rPr lang="ko-KR" altLang="en-US">
                <a:cs typeface="Microsoft YaHei UI" panose="020B0503020204020204" charset="-122"/>
              </a:rPr>
              <a:pPr fontAlgn="base">
                <a:spcBef>
                  <a:spcPct val="0"/>
                </a:spcBef>
                <a:spcAft>
                  <a:spcPct val="0"/>
                </a:spcAft>
              </a:pPr>
              <a:t>94</a:t>
            </a:fld>
            <a:endParaRPr lang="ko-KR" altLang="en-US">
              <a:cs typeface="Microsoft YaHei UI" panose="020B0503020204020204" charset="-122"/>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ln>
        </p:spPr>
      </p:sp>
      <p:sp>
        <p:nvSpPr>
          <p:cNvPr id="64515"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64516"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31B5537-061F-4C10-AD6C-CB2C90594521}" type="slidenum">
              <a:rPr lang="ko-KR" altLang="en-US">
                <a:cs typeface="Microsoft YaHei UI" panose="020B0503020204020204" charset="-122"/>
              </a:rPr>
              <a:pPr fontAlgn="base">
                <a:spcBef>
                  <a:spcPct val="0"/>
                </a:spcBef>
                <a:spcAft>
                  <a:spcPct val="0"/>
                </a:spcAft>
              </a:pPr>
              <a:t>95</a:t>
            </a:fld>
            <a:endParaRPr lang="ko-KR" altLang="en-US">
              <a:cs typeface="Microsoft YaHei UI" panose="020B0503020204020204" charset="-122"/>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ln>
        </p:spPr>
      </p:sp>
      <p:sp>
        <p:nvSpPr>
          <p:cNvPr id="65539"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65540"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2663304F-D3AE-4E94-8C25-494A9DF8AB64}" type="slidenum">
              <a:rPr lang="ko-KR" altLang="en-US">
                <a:cs typeface="Microsoft YaHei UI" panose="020B0503020204020204" charset="-122"/>
              </a:rPr>
              <a:pPr fontAlgn="base">
                <a:spcBef>
                  <a:spcPct val="0"/>
                </a:spcBef>
                <a:spcAft>
                  <a:spcPct val="0"/>
                </a:spcAft>
              </a:pPr>
              <a:t>96</a:t>
            </a:fld>
            <a:endParaRPr lang="ko-KR" altLang="en-US">
              <a:cs typeface="Microsoft YaHei UI" panose="020B0503020204020204" charset="-122"/>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ln>
        </p:spPr>
      </p:sp>
      <p:sp>
        <p:nvSpPr>
          <p:cNvPr id="66563"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66564"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53BE918C-2BE5-4A85-982F-14A2DE2A86B3}" type="slidenum">
              <a:rPr lang="ko-KR" altLang="en-US">
                <a:cs typeface="Microsoft YaHei UI" panose="020B0503020204020204" charset="-122"/>
              </a:rPr>
              <a:pPr fontAlgn="base">
                <a:spcBef>
                  <a:spcPct val="0"/>
                </a:spcBef>
                <a:spcAft>
                  <a:spcPct val="0"/>
                </a:spcAft>
              </a:pPr>
              <a:t>97</a:t>
            </a:fld>
            <a:endParaRPr lang="ko-KR" altLang="en-US">
              <a:cs typeface="Microsoft YaHei UI" panose="020B0503020204020204" charset="-122"/>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ln>
        </p:spPr>
      </p:sp>
      <p:sp>
        <p:nvSpPr>
          <p:cNvPr id="67587"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67588"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BD6799D-CAAB-43B7-90F9-A580DC413C48}" type="slidenum">
              <a:rPr lang="ko-KR" altLang="en-US">
                <a:cs typeface="Microsoft YaHei UI" panose="020B0503020204020204" charset="-122"/>
              </a:rPr>
              <a:pPr fontAlgn="base">
                <a:spcBef>
                  <a:spcPct val="0"/>
                </a:spcBef>
                <a:spcAft>
                  <a:spcPct val="0"/>
                </a:spcAft>
              </a:pPr>
              <a:t>98</a:t>
            </a:fld>
            <a:endParaRPr lang="ko-KR" altLang="en-US">
              <a:cs typeface="Microsoft YaHei UI" panose="020B050302020402020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o-KR" altLang="en-US"/>
          </a:p>
        </p:txBody>
      </p:sp>
      <p:sp>
        <p:nvSpPr>
          <p:cNvPr id="4" name="Slide Number Placeholder 3"/>
          <p:cNvSpPr>
            <a:spLocks noGrp="1"/>
          </p:cNvSpPr>
          <p:nvPr>
            <p:ph type="sldNum" sz="quarter" idx="10"/>
          </p:nvPr>
        </p:nvSpPr>
        <p:spPr/>
        <p:txBody>
          <a:bodyPr/>
          <a:lstStyle/>
          <a:p>
            <a:fld id="{2A64A87B-1402-48B6-AF43-B584EF02056F}" type="slidenum">
              <a:rPr lang="ko-KR" altLang="en-US" smtClean="0"/>
              <a:pPr/>
              <a:t>10</a:t>
            </a:fld>
            <a:endParaRPr lang="ko-KR"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ln>
        </p:spPr>
      </p:sp>
      <p:sp>
        <p:nvSpPr>
          <p:cNvPr id="68611"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68612"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7AFEC05D-E53E-43AA-906C-491BC3710E45}" type="slidenum">
              <a:rPr lang="ko-KR" altLang="en-US">
                <a:cs typeface="Microsoft YaHei UI" panose="020B0503020204020204" charset="-122"/>
              </a:rPr>
              <a:pPr fontAlgn="base">
                <a:spcBef>
                  <a:spcPct val="0"/>
                </a:spcBef>
                <a:spcAft>
                  <a:spcPct val="0"/>
                </a:spcAft>
              </a:pPr>
              <a:t>99</a:t>
            </a:fld>
            <a:endParaRPr lang="ko-KR" altLang="en-US">
              <a:cs typeface="Microsoft YaHei UI" panose="020B0503020204020204" charset="-122"/>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ln>
        </p:spPr>
      </p:sp>
      <p:sp>
        <p:nvSpPr>
          <p:cNvPr id="69635"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69636"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0A01A02-5E43-42FB-8A95-FFEBDD1C1049}" type="slidenum">
              <a:rPr lang="ko-KR" altLang="en-US">
                <a:cs typeface="Microsoft YaHei UI" panose="020B0503020204020204" charset="-122"/>
              </a:rPr>
              <a:pPr fontAlgn="base">
                <a:spcBef>
                  <a:spcPct val="0"/>
                </a:spcBef>
                <a:spcAft>
                  <a:spcPct val="0"/>
                </a:spcAft>
              </a:pPr>
              <a:t>100</a:t>
            </a:fld>
            <a:endParaRPr lang="ko-KR" altLang="en-US">
              <a:cs typeface="Microsoft YaHei UI" panose="020B0503020204020204" charset="-122"/>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ln>
        </p:spPr>
      </p:sp>
      <p:sp>
        <p:nvSpPr>
          <p:cNvPr id="70659"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70660"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7A7DD5CF-5618-4685-98C1-CAEDEA2072B6}" type="slidenum">
              <a:rPr lang="ko-KR" altLang="en-US">
                <a:cs typeface="Microsoft YaHei UI" panose="020B0503020204020204" charset="-122"/>
              </a:rPr>
              <a:pPr fontAlgn="base">
                <a:spcBef>
                  <a:spcPct val="0"/>
                </a:spcBef>
                <a:spcAft>
                  <a:spcPct val="0"/>
                </a:spcAft>
              </a:pPr>
              <a:t>101</a:t>
            </a:fld>
            <a:endParaRPr lang="ko-KR" altLang="en-US">
              <a:cs typeface="Microsoft YaHei UI" panose="020B0503020204020204" charset="-122"/>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ln>
        </p:spPr>
      </p:sp>
      <p:sp>
        <p:nvSpPr>
          <p:cNvPr id="71683"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71684"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0454A2C-29E4-4681-AAD4-7200C4960677}" type="slidenum">
              <a:rPr lang="ko-KR" altLang="en-US">
                <a:cs typeface="Microsoft YaHei UI" panose="020B0503020204020204" charset="-122"/>
              </a:rPr>
              <a:pPr fontAlgn="base">
                <a:spcBef>
                  <a:spcPct val="0"/>
                </a:spcBef>
                <a:spcAft>
                  <a:spcPct val="0"/>
                </a:spcAft>
              </a:pPr>
              <a:t>102</a:t>
            </a:fld>
            <a:endParaRPr lang="ko-KR" altLang="en-US">
              <a:cs typeface="Microsoft YaHei UI" panose="020B0503020204020204" charset="-122"/>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ln>
        </p:spPr>
      </p:sp>
      <p:sp>
        <p:nvSpPr>
          <p:cNvPr id="72707"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72708"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201FFC46-F186-4439-9A12-C235D6AA7112}" type="slidenum">
              <a:rPr lang="ko-KR" altLang="en-US">
                <a:cs typeface="Microsoft YaHei UI" panose="020B0503020204020204" charset="-122"/>
              </a:rPr>
              <a:pPr fontAlgn="base">
                <a:spcBef>
                  <a:spcPct val="0"/>
                </a:spcBef>
                <a:spcAft>
                  <a:spcPct val="0"/>
                </a:spcAft>
              </a:pPr>
              <a:t>103</a:t>
            </a:fld>
            <a:endParaRPr lang="ko-KR" altLang="en-US">
              <a:cs typeface="Microsoft YaHei UI" panose="020B0503020204020204" charset="-122"/>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ln>
        </p:spPr>
      </p:sp>
      <p:sp>
        <p:nvSpPr>
          <p:cNvPr id="73731"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73732"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224C2776-E04D-4450-AFDC-86D60C9D1C57}" type="slidenum">
              <a:rPr lang="ko-KR" altLang="en-US">
                <a:cs typeface="Microsoft YaHei UI" panose="020B0503020204020204" charset="-122"/>
              </a:rPr>
              <a:pPr fontAlgn="base">
                <a:spcBef>
                  <a:spcPct val="0"/>
                </a:spcBef>
                <a:spcAft>
                  <a:spcPct val="0"/>
                </a:spcAft>
              </a:pPr>
              <a:t>104</a:t>
            </a:fld>
            <a:endParaRPr lang="ko-KR" altLang="en-US">
              <a:cs typeface="Microsoft YaHei UI" panose="020B0503020204020204" charset="-122"/>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ln>
        </p:spPr>
      </p:sp>
      <p:sp>
        <p:nvSpPr>
          <p:cNvPr id="76803"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76804"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134703EE-346E-436F-80B7-67940CF28BD1}" type="slidenum">
              <a:rPr lang="ko-KR" altLang="en-US">
                <a:cs typeface="Microsoft YaHei UI" panose="020B0503020204020204" charset="-122"/>
              </a:rPr>
              <a:pPr fontAlgn="base">
                <a:spcBef>
                  <a:spcPct val="0"/>
                </a:spcBef>
                <a:spcAft>
                  <a:spcPct val="0"/>
                </a:spcAft>
              </a:pPr>
              <a:t>105</a:t>
            </a:fld>
            <a:endParaRPr lang="ko-KR" altLang="en-US">
              <a:cs typeface="Microsoft YaHei UI" panose="020B0503020204020204" charset="-122"/>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ln>
        </p:spPr>
      </p:sp>
      <p:sp>
        <p:nvSpPr>
          <p:cNvPr id="77827"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77828"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D185F6E8-25AA-4472-B0DF-8F7D27F1CD7A}" type="slidenum">
              <a:rPr lang="ko-KR" altLang="en-US">
                <a:cs typeface="Microsoft YaHei UI" panose="020B0503020204020204" charset="-122"/>
              </a:rPr>
              <a:pPr fontAlgn="base">
                <a:spcBef>
                  <a:spcPct val="0"/>
                </a:spcBef>
                <a:spcAft>
                  <a:spcPct val="0"/>
                </a:spcAft>
              </a:pPr>
              <a:t>106</a:t>
            </a:fld>
            <a:endParaRPr lang="ko-KR" altLang="en-US">
              <a:cs typeface="Microsoft YaHei UI" panose="020B0503020204020204" charset="-122"/>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ln>
        </p:spPr>
      </p:sp>
      <p:sp>
        <p:nvSpPr>
          <p:cNvPr id="78851"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78852"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A8F50706-3B51-4C3B-B808-D71E10BE4B95}" type="slidenum">
              <a:rPr lang="ko-KR" altLang="en-US">
                <a:cs typeface="Microsoft YaHei UI" panose="020B0503020204020204" charset="-122"/>
              </a:rPr>
              <a:pPr fontAlgn="base">
                <a:spcBef>
                  <a:spcPct val="0"/>
                </a:spcBef>
                <a:spcAft>
                  <a:spcPct val="0"/>
                </a:spcAft>
              </a:pPr>
              <a:t>107</a:t>
            </a:fld>
            <a:endParaRPr lang="ko-KR" altLang="en-US">
              <a:cs typeface="Microsoft YaHei UI" panose="020B0503020204020204" charset="-122"/>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ln>
        </p:spPr>
      </p:sp>
      <p:sp>
        <p:nvSpPr>
          <p:cNvPr id="79875" name="Notes Placeholder 2"/>
          <p:cNvSpPr>
            <a:spLocks noGrp="1"/>
          </p:cNvSpPr>
          <p:nvPr>
            <p:ph type="body" idx="1"/>
          </p:nvPr>
        </p:nvSpPr>
        <p:spPr bwMode="auto">
          <a:noFill/>
        </p:spPr>
        <p:txBody>
          <a:bodyPr wrap="square" numCol="1" anchor="t" anchorCtr="0" compatLnSpc="1"/>
          <a:lstStyle/>
          <a:p>
            <a:pPr>
              <a:spcBef>
                <a:spcPct val="0"/>
              </a:spcBef>
            </a:pPr>
            <a:endParaRPr lang="ko-KR" altLang="en-US"/>
          </a:p>
        </p:txBody>
      </p:sp>
      <p:sp>
        <p:nvSpPr>
          <p:cNvPr id="79876" name="Slide Number Placeholder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205E834-FC7D-4A31-9962-6069B702CB41}" type="slidenum">
              <a:rPr lang="ko-KR" altLang="en-US">
                <a:cs typeface="Microsoft YaHei UI" panose="020B0503020204020204" charset="-122"/>
              </a:rPr>
              <a:pPr fontAlgn="base">
                <a:spcBef>
                  <a:spcPct val="0"/>
                </a:spcBef>
                <a:spcAft>
                  <a:spcPct val="0"/>
                </a:spcAft>
              </a:pPr>
              <a:t>108</a:t>
            </a:fld>
            <a:endParaRPr lang="ko-KR" altLang="en-US">
              <a:cs typeface="Microsoft YaHei UI"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43070BF-C382-430F-A179-964ADCCED9EF}"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4E2396-62ED-4170-85E3-C1C5A2D65A5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3070BF-C382-430F-A179-964ADCCED9EF}"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3070BF-C382-430F-A179-964ADCCED9EF}"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pic>
        <p:nvPicPr>
          <p:cNvPr id="16" name="图片 15"/>
          <p:cNvPicPr>
            <a:picLocks noChangeAspect="1"/>
          </p:cNvPicPr>
          <p:nvPr userDrawn="1"/>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pic>
        <p:nvPicPr>
          <p:cNvPr id="2" name="图片 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0"/>
            <a:ext cx="12192000" cy="1237488"/>
          </a:xfrm>
          <a:prstGeom prst="rect">
            <a:avLst/>
          </a:prstGeom>
        </p:spPr>
      </p:pic>
      <p:sp>
        <p:nvSpPr>
          <p:cNvPr id="8" name="Text Placeholder 11"/>
          <p:cNvSpPr>
            <a:spLocks noGrp="1"/>
          </p:cNvSpPr>
          <p:nvPr>
            <p:ph type="body" sz="quarter" idx="13" hasCustomPrompt="1"/>
          </p:nvPr>
        </p:nvSpPr>
        <p:spPr>
          <a:xfrm>
            <a:off x="450376" y="184473"/>
            <a:ext cx="11136573" cy="587493"/>
          </a:xfrm>
          <a:prstGeom prst="rect">
            <a:avLst/>
          </a:prstGeom>
        </p:spPr>
        <p:txBody>
          <a:bodyPr/>
          <a:lstStyle>
            <a:lvl1pPr marL="0" indent="0">
              <a:buNone/>
              <a:defRPr sz="3600" baseline="0">
                <a:solidFill>
                  <a:schemeClr val="accent1"/>
                </a:solidFill>
                <a:latin typeface="Calibri" panose="020F0502020204030204" pitchFamily="34" charset="0"/>
              </a:defRPr>
            </a:lvl1pPr>
          </a:lstStyle>
          <a:p>
            <a:pPr lvl="0"/>
            <a:r>
              <a:rPr lang="en-US" altLang="ko-KR"/>
              <a:t>Slide main title</a:t>
            </a:r>
            <a:endParaRPr lang="ko-KR" altLang="en-US"/>
          </a:p>
        </p:txBody>
      </p:sp>
      <p:sp>
        <p:nvSpPr>
          <p:cNvPr id="9" name="Text Placeholder 11"/>
          <p:cNvSpPr>
            <a:spLocks noGrp="1"/>
          </p:cNvSpPr>
          <p:nvPr>
            <p:ph type="body" sz="quarter" idx="14" hasCustomPrompt="1"/>
          </p:nvPr>
        </p:nvSpPr>
        <p:spPr>
          <a:xfrm>
            <a:off x="450376" y="726529"/>
            <a:ext cx="11136573" cy="407203"/>
          </a:xfrm>
          <a:prstGeom prst="rect">
            <a:avLst/>
          </a:prstGeom>
        </p:spPr>
        <p:txBody>
          <a:bodyPr/>
          <a:lstStyle>
            <a:lvl1pPr marL="0" indent="0">
              <a:buNone/>
              <a:defRPr sz="2000" baseline="0">
                <a:solidFill>
                  <a:schemeClr val="tx1">
                    <a:lumMod val="65000"/>
                    <a:lumOff val="35000"/>
                  </a:schemeClr>
                </a:solidFill>
                <a:latin typeface="Calibri" panose="020F0502020204030204" pitchFamily="34" charset="0"/>
              </a:defRPr>
            </a:lvl1pPr>
          </a:lstStyle>
          <a:p>
            <a:pPr lvl="0"/>
            <a:r>
              <a:rPr lang="en-US" altLang="ko-KR"/>
              <a:t>Slide sub title</a:t>
            </a:r>
            <a:endParaRPr lang="ko-KR" altLang="en-US"/>
          </a:p>
        </p:txBody>
      </p:sp>
      <p:cxnSp>
        <p:nvCxnSpPr>
          <p:cNvPr id="6" name="Straight Connector 5"/>
          <p:cNvCxnSpPr/>
          <p:nvPr userDrawn="1"/>
        </p:nvCxnSpPr>
        <p:spPr>
          <a:xfrm>
            <a:off x="550864" y="6407464"/>
            <a:ext cx="1108920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3070BF-C382-430F-A179-964ADCCED9EF}"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4E2396-62ED-4170-85E3-C1C5A2D65A5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43070BF-C382-430F-A179-964ADCCED9EF}" type="datetimeFigureOut">
              <a:rPr lang="zh-CN" altLang="en-US" smtClean="0"/>
              <a:pPr/>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4E2396-62ED-4170-85E3-C1C5A2D65A5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43070BF-C382-430F-A179-964ADCCED9EF}" type="datetimeFigureOut">
              <a:rPr lang="zh-CN" altLang="en-US" smtClean="0"/>
              <a:pPr/>
              <a:t>2021/10/18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4E2396-62ED-4170-85E3-C1C5A2D65A5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43070BF-C382-430F-A179-964ADCCED9EF}" type="datetimeFigureOut">
              <a:rPr lang="zh-CN" altLang="en-US" smtClean="0"/>
              <a:pPr/>
              <a:t>2021/10/18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A4E2396-62ED-4170-85E3-C1C5A2D65A5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43070BF-C382-430F-A179-964ADCCED9EF}" type="datetimeFigureOut">
              <a:rPr lang="zh-CN" altLang="en-US" smtClean="0"/>
              <a:pPr/>
              <a:t>2021/10/18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4E2396-62ED-4170-85E3-C1C5A2D65A5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3070BF-C382-430F-A179-964ADCCED9EF}" type="datetimeFigureOut">
              <a:rPr lang="zh-CN" altLang="en-US" smtClean="0"/>
              <a:pPr/>
              <a:t>2021/10/18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4E2396-62ED-4170-85E3-C1C5A2D65A5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43070BF-C382-430F-A179-964ADCCED9EF}" type="datetimeFigureOut">
              <a:rPr lang="zh-CN" altLang="en-US" smtClean="0"/>
              <a:pPr/>
              <a:t>2021/10/18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4E2396-62ED-4170-85E3-C1C5A2D65A5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43070BF-C382-430F-A179-964ADCCED9EF}" type="datetimeFigureOut">
              <a:rPr lang="zh-CN" altLang="en-US" smtClean="0"/>
              <a:pPr/>
              <a:t>2021/10/18</a:t>
            </a:fld>
            <a:endParaRPr lang="zh-CN" altLang="en-US"/>
          </a:p>
        </p:txBody>
      </p:sp>
      <p:sp>
        <p:nvSpPr>
          <p:cNvPr id="6" name="页脚占位符 5"/>
          <p:cNvSpPr>
            <a:spLocks noGrp="1"/>
          </p:cNvSpPr>
          <p:nvPr>
            <p:ph type="ftr" sz="quarter" idx="11"/>
          </p:nvPr>
        </p:nvSpPr>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070BF-C382-430F-A179-964ADCCED9EF}" type="datetimeFigureOut">
              <a:rPr lang="zh-CN" altLang="en-US" smtClean="0"/>
              <a:pPr/>
              <a:t>2021/10/18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E2396-62ED-4170-85E3-C1C5A2D65A5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9.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png"/></Relationships>
</file>

<file path=ppt/slides/_rels/slide10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8.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1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57.xml"/><Relationship Id="rId1" Type="http://schemas.openxmlformats.org/officeDocument/2006/relationships/slideLayout" Target="../slideLayouts/slideLayout1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0.jpeg"/><Relationship Id="rId4" Type="http://schemas.openxmlformats.org/officeDocument/2006/relationships/image" Target="../media/image6.png"/><Relationship Id="rId9" Type="http://schemas.microsoft.com/office/2007/relationships/diagramDrawing" Target="../diagrams/drawing3.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3.jpeg"/><Relationship Id="rId2" Type="http://schemas.openxmlformats.org/officeDocument/2006/relationships/notesSlide" Target="../notesSlides/notesSlide75.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image" Target="../media/image6.png"/></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8.xml"/><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6.png"/></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1.xml"/><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2.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6.png"/></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4.xml"/><Relationship Id="rId1" Type="http://schemas.openxmlformats.org/officeDocument/2006/relationships/slideLayout" Target="../slideLayouts/slideLayout1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6.png"/></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9" name="Text Placeholder 1"/>
          <p:cNvSpPr txBox="1"/>
          <p:nvPr/>
        </p:nvSpPr>
        <p:spPr>
          <a:xfrm>
            <a:off x="2252481" y="1923759"/>
            <a:ext cx="7648077" cy="18154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4400" b="1" dirty="0">
              <a:latin typeface="+mj-lt"/>
              <a:ea typeface="+mj-ea"/>
              <a:cs typeface="+mj-cs"/>
            </a:endParaRPr>
          </a:p>
          <a:p>
            <a:pPr marL="0" indent="0">
              <a:buNone/>
            </a:pPr>
            <a:r>
              <a:rPr lang="zh-CN" altLang="en-US" sz="4400" b="1" dirty="0">
                <a:latin typeface="+mj-lt"/>
                <a:ea typeface="+mj-ea"/>
                <a:cs typeface="+mj-cs"/>
              </a:rPr>
              <a:t>            商标异议制度概述</a:t>
            </a:r>
            <a:endParaRPr lang="ko-KR" altLang="en-US" sz="4400" b="1" dirty="0">
              <a:solidFill>
                <a:schemeClr val="accent1"/>
              </a:solidFill>
            </a:endParaRPr>
          </a:p>
        </p:txBody>
      </p:sp>
      <p:sp>
        <p:nvSpPr>
          <p:cNvPr id="10" name="Text Placeholder 2"/>
          <p:cNvSpPr txBox="1"/>
          <p:nvPr/>
        </p:nvSpPr>
        <p:spPr>
          <a:xfrm>
            <a:off x="3287688" y="4429133"/>
            <a:ext cx="5956894" cy="15019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dirty="0">
                <a:solidFill>
                  <a:srgbClr val="EEECE1">
                    <a:lumMod val="25000"/>
                  </a:srgbClr>
                </a:solidFill>
                <a:latin typeface="楷体" panose="02010609060101010101" pitchFamily="49" charset="-122"/>
                <a:ea typeface="楷体" panose="02010609060101010101" pitchFamily="49" charset="-122"/>
                <a:cs typeface="Arial" panose="020B0604020202020204" pitchFamily="34" charset="0"/>
              </a:rPr>
              <a:t>国家知识产权局商标局异议形式审查处</a:t>
            </a:r>
            <a:endParaRPr lang="en-US" altLang="zh-CN" sz="2000" dirty="0">
              <a:solidFill>
                <a:srgbClr val="EEECE1">
                  <a:lumMod val="25000"/>
                </a:srgbClr>
              </a:solidFill>
              <a:latin typeface="楷体" panose="02010609060101010101" pitchFamily="49" charset="-122"/>
              <a:ea typeface="楷体" panose="02010609060101010101" pitchFamily="49" charset="-122"/>
              <a:cs typeface="Arial" panose="020B0604020202020204" pitchFamily="34" charset="0"/>
            </a:endParaRPr>
          </a:p>
          <a:p>
            <a:pPr marL="0" indent="0" algn="ctr">
              <a:buNone/>
            </a:pPr>
            <a:r>
              <a:rPr lang="en-US" altLang="zh-CN" sz="2000" smtClean="0">
                <a:solidFill>
                  <a:srgbClr val="EEECE1">
                    <a:lumMod val="25000"/>
                  </a:srgbClr>
                </a:solidFill>
                <a:latin typeface="楷体" panose="02010609060101010101" pitchFamily="49" charset="-122"/>
                <a:ea typeface="楷体" panose="02010609060101010101" pitchFamily="49" charset="-122"/>
                <a:cs typeface="Arial" panose="020B0604020202020204" pitchFamily="34" charset="0"/>
              </a:rPr>
              <a:t>2021.10</a:t>
            </a:r>
            <a:endParaRPr lang="en-US" altLang="zh-CN" sz="2000" dirty="0">
              <a:solidFill>
                <a:srgbClr val="EEECE1">
                  <a:lumMod val="25000"/>
                </a:srgbClr>
              </a:solidFill>
              <a:latin typeface="楷体" panose="02010609060101010101" pitchFamily="49" charset="-122"/>
              <a:ea typeface="楷体" panose="02010609060101010101" pitchFamily="49" charset="-122"/>
              <a:cs typeface="Arial" panose="020B0604020202020204" pitchFamily="34" charset="0"/>
            </a:endParaRPr>
          </a:p>
          <a:p>
            <a:pPr marL="0" indent="0">
              <a:buNone/>
            </a:pPr>
            <a:endParaRPr lang="zh-CN" altLang="en-US" sz="2000" b="1" dirty="0">
              <a:solidFill>
                <a:srgbClr val="EEECE1">
                  <a:lumMod val="25000"/>
                </a:srgbClr>
              </a:solidFill>
              <a:latin typeface="Arial" panose="020B0604020202020204" pitchFamily="34" charset="0"/>
              <a:ea typeface="微软雅黑" panose="020B0503020204020204" pitchFamily="34" charset="-122"/>
              <a:cs typeface="Arial" panose="020B0604020202020204" pitchFamily="34" charset="0"/>
              <a:sym typeface="宋体" panose="02010600030101010101" pitchFamily="2" charset="-122"/>
            </a:endParaRPr>
          </a:p>
          <a:p>
            <a:pPr marL="0" indent="0">
              <a:buNone/>
            </a:pPr>
            <a:endParaRPr lang="ko-KR" altLang="en-US" sz="2000" dirty="0"/>
          </a:p>
        </p:txBody>
      </p:sp>
      <p:pic>
        <p:nvPicPr>
          <p:cNvPr id="1026" name="Picture 2" descr="C:\Users\saic\Desktop\微信图片_20181012111632.png"/>
          <p:cNvPicPr>
            <a:picLocks noChangeAspect="1" noChangeArrowheads="1"/>
          </p:cNvPicPr>
          <p:nvPr/>
        </p:nvPicPr>
        <p:blipFill>
          <a:blip r:embed="rId4" cstate="print"/>
          <a:srcRect/>
          <a:stretch>
            <a:fillRect/>
          </a:stretch>
        </p:blipFill>
        <p:spPr bwMode="auto">
          <a:xfrm>
            <a:off x="1487488" y="548680"/>
            <a:ext cx="1919102" cy="1600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latin typeface="黑体" panose="02010609060101010101" pitchFamily="49" charset="-122"/>
                <a:ea typeface="黑体" panose="02010609060101010101" pitchFamily="49" charset="-122"/>
                <a:sym typeface="+mn-ea"/>
              </a:rPr>
              <a:t>商标异议制度简述</a:t>
            </a: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3"/>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238612" y="1428736"/>
            <a:ext cx="3906840" cy="369332"/>
          </a:xfrm>
          <a:prstGeom prst="rect">
            <a:avLst/>
          </a:prstGeom>
        </p:spPr>
        <p:txBody>
          <a:bodyPr wrap="none">
            <a:spAutoFit/>
          </a:bodyPr>
          <a:lstStyle/>
          <a:p>
            <a:pPr marL="342900" indent="-342900" algn="ctr" eaLnBrk="0" hangingPunct="0">
              <a:spcBef>
                <a:spcPct val="20000"/>
              </a:spcBef>
              <a:buClr>
                <a:schemeClr val="tx2"/>
              </a:buClr>
              <a:defRPr/>
            </a:pPr>
            <a:r>
              <a:rPr lang="en-US" altLang="zh-CN" b="1" kern="0" dirty="0">
                <a:ea typeface="宋体" panose="02010600030101010101" pitchFamily="2" charset="-122"/>
              </a:rPr>
              <a:t>2014</a:t>
            </a:r>
            <a:r>
              <a:rPr lang="zh-CN" altLang="en-US" b="1" kern="0" dirty="0">
                <a:ea typeface="宋体" panose="02010600030101010101" pitchFamily="2" charset="-122"/>
              </a:rPr>
              <a:t>商标法修订后异议程序的新变化</a:t>
            </a:r>
          </a:p>
        </p:txBody>
      </p:sp>
      <p:sp>
        <p:nvSpPr>
          <p:cNvPr id="15" name="矩形 14"/>
          <p:cNvSpPr/>
          <p:nvPr/>
        </p:nvSpPr>
        <p:spPr>
          <a:xfrm>
            <a:off x="3881422" y="2071680"/>
            <a:ext cx="5429288" cy="3139321"/>
          </a:xfrm>
          <a:prstGeom prst="rect">
            <a:avLst/>
          </a:prstGeom>
        </p:spPr>
        <p:txBody>
          <a:bodyPr wrap="square">
            <a:spAutoFit/>
          </a:bodyPr>
          <a:lstStyle/>
          <a:p>
            <a:pPr>
              <a:lnSpc>
                <a:spcPct val="220000"/>
              </a:lnSpc>
              <a:buFont typeface="Wingdings" panose="05000000000000000000" pitchFamily="2" charset="2"/>
              <a:buChar char="Ø"/>
            </a:pPr>
            <a:r>
              <a:rPr lang="zh-CN" altLang="en-US" dirty="0">
                <a:latin typeface="楷体_GB2312" pitchFamily="49" charset="-122"/>
                <a:ea typeface="楷体_GB2312" pitchFamily="49" charset="-122"/>
              </a:rPr>
              <a:t>增加了对异议人主体资格的限制</a:t>
            </a:r>
          </a:p>
          <a:p>
            <a:pPr>
              <a:lnSpc>
                <a:spcPct val="220000"/>
              </a:lnSpc>
              <a:buFont typeface="Wingdings" panose="05000000000000000000" pitchFamily="2" charset="2"/>
              <a:buChar char="Ø"/>
            </a:pPr>
            <a:r>
              <a:rPr lang="zh-CN" altLang="en-US" dirty="0">
                <a:latin typeface="楷体_GB2312" pitchFamily="49" charset="-122"/>
                <a:ea typeface="楷体_GB2312" pitchFamily="49" charset="-122"/>
              </a:rPr>
              <a:t>明确了提出异议申请的理由</a:t>
            </a:r>
          </a:p>
          <a:p>
            <a:pPr>
              <a:lnSpc>
                <a:spcPct val="220000"/>
              </a:lnSpc>
              <a:buFont typeface="Wingdings" panose="05000000000000000000" pitchFamily="2" charset="2"/>
              <a:buChar char="Ø"/>
            </a:pPr>
            <a:r>
              <a:rPr lang="zh-CN" altLang="en-US" dirty="0">
                <a:latin typeface="楷体_GB2312" pitchFamily="49" charset="-122"/>
                <a:ea typeface="楷体_GB2312" pitchFamily="49" charset="-122"/>
              </a:rPr>
              <a:t>简化了商标异议确权程序</a:t>
            </a:r>
          </a:p>
          <a:p>
            <a:pPr>
              <a:lnSpc>
                <a:spcPct val="220000"/>
              </a:lnSpc>
              <a:buFont typeface="Wingdings" panose="05000000000000000000" pitchFamily="2" charset="2"/>
              <a:buChar char="Ø"/>
            </a:pPr>
            <a:r>
              <a:rPr lang="zh-CN" altLang="en-US" dirty="0">
                <a:latin typeface="楷体_GB2312" pitchFamily="49" charset="-122"/>
                <a:ea typeface="楷体_GB2312" pitchFamily="49" charset="-122"/>
              </a:rPr>
              <a:t>突出了诚实信用原则，加强了对恶意抢注的防范</a:t>
            </a:r>
          </a:p>
          <a:p>
            <a:pPr>
              <a:lnSpc>
                <a:spcPct val="220000"/>
              </a:lnSpc>
              <a:buFont typeface="Wingdings" panose="05000000000000000000" pitchFamily="2" charset="2"/>
              <a:buChar char="Ø"/>
            </a:pPr>
            <a:r>
              <a:rPr lang="zh-CN" altLang="en-US" dirty="0">
                <a:latin typeface="楷体_GB2312" pitchFamily="49" charset="-122"/>
                <a:ea typeface="楷体_GB2312" pitchFamily="49" charset="-122"/>
              </a:rPr>
              <a:t>增加了对异议审查时限的明确规定</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12292"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12293" name="矩形 6"/>
          <p:cNvSpPr>
            <a:spLocks noChangeArrowheads="1"/>
          </p:cNvSpPr>
          <p:nvPr/>
        </p:nvSpPr>
        <p:spPr bwMode="auto">
          <a:xfrm>
            <a:off x="1987154" y="1555750"/>
            <a:ext cx="7906940" cy="3251852"/>
          </a:xfrm>
          <a:prstGeom prst="rect">
            <a:avLst/>
          </a:prstGeom>
          <a:noFill/>
          <a:ln w="9525">
            <a:noFill/>
            <a:miter lim="800000"/>
          </a:ln>
        </p:spPr>
        <p:txBody>
          <a:bodyPr>
            <a:spAutoFit/>
          </a:bodyPr>
          <a:lstStyle/>
          <a:p>
            <a:pPr>
              <a:lnSpc>
                <a:spcPts val="3600"/>
              </a:lnSpc>
            </a:pPr>
            <a:r>
              <a:rPr lang="en-US" altLang="zh-CN" sz="2000" b="1">
                <a:latin typeface="+mn-ea"/>
              </a:rPr>
              <a:t>《</a:t>
            </a:r>
            <a:r>
              <a:rPr lang="zh-CN" altLang="en-US" sz="2000" b="1">
                <a:latin typeface="+mn-ea"/>
              </a:rPr>
              <a:t>商标法</a:t>
            </a:r>
            <a:r>
              <a:rPr lang="en-US" altLang="zh-CN" sz="2000" b="1">
                <a:latin typeface="+mn-ea"/>
              </a:rPr>
              <a:t>》</a:t>
            </a:r>
            <a:r>
              <a:rPr lang="zh-CN" altLang="en-US" sz="2000" b="1">
                <a:latin typeface="+mn-ea"/>
              </a:rPr>
              <a:t>第十三条第三款适用要件：</a:t>
            </a:r>
          </a:p>
          <a:p>
            <a:pPr>
              <a:lnSpc>
                <a:spcPts val="3600"/>
              </a:lnSpc>
            </a:pPr>
            <a:r>
              <a:rPr lang="en-US" altLang="zh-CN" sz="2000">
                <a:latin typeface="+mn-ea"/>
              </a:rPr>
              <a:t>    </a:t>
            </a:r>
            <a:r>
              <a:rPr lang="zh-CN" altLang="en-US" sz="2000">
                <a:latin typeface="+mn-ea"/>
              </a:rPr>
              <a:t>（</a:t>
            </a:r>
            <a:r>
              <a:rPr lang="en-US" altLang="zh-CN" sz="2000">
                <a:latin typeface="+mn-ea"/>
              </a:rPr>
              <a:t>1</a:t>
            </a:r>
            <a:r>
              <a:rPr lang="zh-CN" altLang="en-US" sz="2000">
                <a:latin typeface="+mn-ea"/>
              </a:rPr>
              <a:t>）他人商标在系争商标申请日前已经驰名且已经在中国注册；</a:t>
            </a:r>
          </a:p>
          <a:p>
            <a:pPr>
              <a:lnSpc>
                <a:spcPts val="3600"/>
              </a:lnSpc>
            </a:pPr>
            <a:r>
              <a:rPr lang="en-US" altLang="zh-CN" sz="2000">
                <a:latin typeface="+mn-ea"/>
              </a:rPr>
              <a:t>    </a:t>
            </a:r>
            <a:r>
              <a:rPr lang="zh-CN" altLang="en-US" sz="2000">
                <a:latin typeface="+mn-ea"/>
              </a:rPr>
              <a:t>（</a:t>
            </a:r>
            <a:r>
              <a:rPr lang="en-US" altLang="zh-CN" sz="2000">
                <a:latin typeface="+mn-ea"/>
              </a:rPr>
              <a:t>2</a:t>
            </a:r>
            <a:r>
              <a:rPr lang="zh-CN" altLang="en-US" sz="2000">
                <a:latin typeface="+mn-ea"/>
              </a:rPr>
              <a:t>）系争商标构成对他人驰名商标的复制、摹仿或者翻译；</a:t>
            </a:r>
          </a:p>
          <a:p>
            <a:pPr>
              <a:lnSpc>
                <a:spcPts val="3600"/>
              </a:lnSpc>
            </a:pPr>
            <a:r>
              <a:rPr lang="en-US" altLang="zh-CN" sz="2000">
                <a:latin typeface="+mn-ea"/>
              </a:rPr>
              <a:t>    </a:t>
            </a:r>
            <a:r>
              <a:rPr lang="zh-CN" altLang="en-US" sz="2000">
                <a:latin typeface="+mn-ea"/>
              </a:rPr>
              <a:t>（</a:t>
            </a:r>
            <a:r>
              <a:rPr lang="en-US" altLang="zh-CN" sz="2000">
                <a:latin typeface="+mn-ea"/>
              </a:rPr>
              <a:t>3</a:t>
            </a:r>
            <a:r>
              <a:rPr lang="zh-CN" altLang="en-US" sz="2000">
                <a:latin typeface="+mn-ea"/>
              </a:rPr>
              <a:t>）系争商标所使用的商品</a:t>
            </a:r>
            <a:r>
              <a:rPr lang="en-US" altLang="zh-CN" sz="2000">
                <a:latin typeface="+mn-ea"/>
              </a:rPr>
              <a:t>/</a:t>
            </a:r>
            <a:r>
              <a:rPr lang="zh-CN" altLang="en-US" sz="2000">
                <a:latin typeface="+mn-ea"/>
              </a:rPr>
              <a:t>服务与他人驰名商标所使用的商品</a:t>
            </a:r>
            <a:r>
              <a:rPr lang="en-US" altLang="zh-CN" sz="2000">
                <a:latin typeface="+mn-ea"/>
              </a:rPr>
              <a:t>/</a:t>
            </a:r>
            <a:r>
              <a:rPr lang="zh-CN" altLang="en-US" sz="2000">
                <a:latin typeface="+mn-ea"/>
              </a:rPr>
              <a:t>服务不相同或者不相类似；</a:t>
            </a:r>
          </a:p>
          <a:p>
            <a:pPr>
              <a:lnSpc>
                <a:spcPts val="3600"/>
              </a:lnSpc>
            </a:pPr>
            <a:r>
              <a:rPr lang="en-US" altLang="zh-CN" sz="2000">
                <a:latin typeface="+mn-ea"/>
              </a:rPr>
              <a:t>    </a:t>
            </a:r>
            <a:r>
              <a:rPr lang="zh-CN" altLang="en-US" sz="2000">
                <a:latin typeface="+mn-ea"/>
              </a:rPr>
              <a:t>（</a:t>
            </a:r>
            <a:r>
              <a:rPr lang="en-US" altLang="zh-CN" sz="2000">
                <a:latin typeface="+mn-ea"/>
              </a:rPr>
              <a:t>4</a:t>
            </a:r>
            <a:r>
              <a:rPr lang="zh-CN" altLang="en-US" sz="2000">
                <a:latin typeface="+mn-ea"/>
              </a:rPr>
              <a:t>）系争商标的注册或者使用，误导公众，致使该驰名商标注册人的利益可能受到损害。</a:t>
            </a:r>
          </a:p>
        </p:txBody>
      </p:sp>
      <p:sp>
        <p:nvSpPr>
          <p:cNvPr id="12294" name="Slide Number Placeholder 13"/>
          <p:cNvSpPr txBox="1"/>
          <p:nvPr/>
        </p:nvSpPr>
        <p:spPr bwMode="auto">
          <a:xfrm>
            <a:off x="9582152" y="6496052"/>
            <a:ext cx="451247" cy="150813"/>
          </a:xfrm>
          <a:prstGeom prst="rect">
            <a:avLst/>
          </a:prstGeom>
          <a:noFill/>
          <a:ln w="9525">
            <a:noFill/>
            <a:miter lim="800000"/>
          </a:ln>
        </p:spPr>
        <p:txBody>
          <a:bodyPr anchor="ctr"/>
          <a:lstStyle/>
          <a:p>
            <a:pPr algn="r"/>
            <a:endParaRPr lang="ko-KR" altLang="en-US" sz="1000">
              <a:solidFill>
                <a:schemeClr val="bg1"/>
              </a:solidFill>
              <a:latin typeface="微软雅黑" panose="020B0503020204020204" pitchFamily="34" charset="-122"/>
              <a:ea typeface="Microsoft YaHei UI" panose="020B0503020204020204"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13316"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13317" name="矩形 6"/>
          <p:cNvSpPr>
            <a:spLocks noChangeArrowheads="1"/>
          </p:cNvSpPr>
          <p:nvPr/>
        </p:nvSpPr>
        <p:spPr bwMode="auto">
          <a:xfrm>
            <a:off x="2515792" y="1555751"/>
            <a:ext cx="7378303" cy="3713517"/>
          </a:xfrm>
          <a:prstGeom prst="rect">
            <a:avLst/>
          </a:prstGeom>
          <a:noFill/>
          <a:ln w="9525">
            <a:noFill/>
            <a:miter lim="800000"/>
          </a:ln>
        </p:spPr>
        <p:txBody>
          <a:bodyPr>
            <a:spAutoFit/>
          </a:bodyPr>
          <a:lstStyle/>
          <a:p>
            <a:pPr>
              <a:lnSpc>
                <a:spcPts val="3600"/>
              </a:lnSpc>
            </a:pPr>
            <a:r>
              <a:rPr lang="zh-CN" altLang="en-US" sz="2000" b="1">
                <a:latin typeface="+mn-ea"/>
              </a:rPr>
              <a:t>驰名证据：</a:t>
            </a:r>
            <a:endParaRPr lang="en-US" altLang="zh-CN" sz="2000" b="1">
              <a:latin typeface="+mn-ea"/>
            </a:endParaRPr>
          </a:p>
          <a:p>
            <a:pPr>
              <a:lnSpc>
                <a:spcPts val="3600"/>
              </a:lnSpc>
              <a:buFont typeface="Wingdings" panose="05000000000000000000" pitchFamily="2" charset="2"/>
              <a:buChar char="Ø"/>
            </a:pPr>
            <a:r>
              <a:rPr lang="zh-CN" altLang="en-US" sz="2000">
                <a:latin typeface="+mn-ea"/>
              </a:rPr>
              <a:t>原则上以被异议商标申请日之前的证据为限，（注册时间不少于三年或者持续使用时间不少于五年）</a:t>
            </a:r>
          </a:p>
          <a:p>
            <a:pPr>
              <a:lnSpc>
                <a:spcPts val="3600"/>
              </a:lnSpc>
              <a:buFont typeface="Wingdings" panose="05000000000000000000" pitchFamily="2" charset="2"/>
              <a:buChar char="Ø"/>
            </a:pPr>
            <a:r>
              <a:rPr lang="zh-CN" altLang="en-US" sz="2000">
                <a:latin typeface="+mn-ea"/>
              </a:rPr>
              <a:t>合同、发票等销售凭据；销售网络；各类媒体广告、评论；参展资料；持续使用情况；注册情况；保护情况；评估报告；行业排名；销售、利税、产值、广告额统计；获奖情况等等</a:t>
            </a:r>
          </a:p>
          <a:p>
            <a:pPr>
              <a:lnSpc>
                <a:spcPts val="3600"/>
              </a:lnSpc>
              <a:buFont typeface="Wingdings" panose="05000000000000000000" pitchFamily="2" charset="2"/>
              <a:buChar char="Ø"/>
            </a:pPr>
            <a:r>
              <a:rPr lang="zh-CN" altLang="en-US" sz="2000">
                <a:latin typeface="+mn-ea"/>
              </a:rPr>
              <a:t>用以证明商标持续使用的时间和情况的证据材料，应当能够显示所使用的商标标识、商品</a:t>
            </a:r>
            <a:r>
              <a:rPr lang="en-US" altLang="zh-CN" sz="2000">
                <a:latin typeface="+mn-ea"/>
              </a:rPr>
              <a:t>/</a:t>
            </a:r>
            <a:r>
              <a:rPr lang="zh-CN" altLang="en-US" sz="2000">
                <a:latin typeface="+mn-ea"/>
              </a:rPr>
              <a:t>服务、使用日期和使用人。</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14340"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14341" name="矩形 6"/>
          <p:cNvSpPr>
            <a:spLocks noChangeArrowheads="1"/>
          </p:cNvSpPr>
          <p:nvPr/>
        </p:nvSpPr>
        <p:spPr bwMode="auto">
          <a:xfrm>
            <a:off x="2531268" y="1954214"/>
            <a:ext cx="7253288" cy="3269613"/>
          </a:xfrm>
          <a:prstGeom prst="rect">
            <a:avLst/>
          </a:prstGeom>
          <a:noFill/>
          <a:ln w="9525">
            <a:noFill/>
            <a:miter lim="800000"/>
          </a:ln>
        </p:spPr>
        <p:txBody>
          <a:bodyPr>
            <a:spAutoFit/>
          </a:bodyPr>
          <a:lstStyle/>
          <a:p>
            <a:pPr>
              <a:lnSpc>
                <a:spcPts val="3600"/>
              </a:lnSpc>
            </a:pPr>
            <a:r>
              <a:rPr lang="zh-CN" altLang="en-US" sz="2000" b="1" dirty="0">
                <a:latin typeface="+mn-ea"/>
              </a:rPr>
              <a:t>不予认定的几种情形：</a:t>
            </a:r>
            <a:endParaRPr lang="en-US" altLang="zh-CN" sz="2000" b="1" dirty="0">
              <a:latin typeface="+mn-ea"/>
            </a:endParaRPr>
          </a:p>
          <a:p>
            <a:pPr>
              <a:lnSpc>
                <a:spcPts val="3600"/>
              </a:lnSpc>
              <a:buFont typeface="Wingdings" panose="05000000000000000000" pitchFamily="2" charset="2"/>
              <a:buChar char="Ø"/>
            </a:pPr>
            <a:r>
              <a:rPr lang="zh-CN" altLang="en-US" sz="2000" dirty="0">
                <a:latin typeface="+mn-ea"/>
              </a:rPr>
              <a:t>无需适用驰名商标条款即可保护异议当事人合法权益的；</a:t>
            </a:r>
          </a:p>
          <a:p>
            <a:pPr>
              <a:lnSpc>
                <a:spcPts val="3600"/>
              </a:lnSpc>
              <a:buFont typeface="Wingdings" panose="05000000000000000000" pitchFamily="2" charset="2"/>
              <a:buChar char="Ø"/>
            </a:pPr>
            <a:r>
              <a:rPr lang="zh-CN" altLang="en-US" sz="2000" dirty="0">
                <a:latin typeface="+mn-ea"/>
              </a:rPr>
              <a:t>双方商标不近似（无混淆误认之前提）；</a:t>
            </a:r>
          </a:p>
          <a:p>
            <a:pPr>
              <a:lnSpc>
                <a:spcPts val="3600"/>
              </a:lnSpc>
              <a:buFont typeface="Wingdings" panose="05000000000000000000" pitchFamily="2" charset="2"/>
              <a:buChar char="Ø"/>
            </a:pPr>
            <a:r>
              <a:rPr lang="zh-CN" altLang="en-US" sz="2000" dirty="0">
                <a:latin typeface="+mn-ea"/>
              </a:rPr>
              <a:t>双方商标指定使用商品或服务的功能、用途、销售渠道、消费对象等方面差距明显，不会误导公众，也不会对驰名商标所有人的利益造成损害；</a:t>
            </a:r>
          </a:p>
          <a:p>
            <a:pPr>
              <a:lnSpc>
                <a:spcPts val="3600"/>
              </a:lnSpc>
              <a:buFont typeface="Wingdings" panose="05000000000000000000" pitchFamily="2" charset="2"/>
              <a:buChar char="Ø"/>
            </a:pPr>
            <a:r>
              <a:rPr lang="zh-CN" altLang="en-US" sz="2000" dirty="0">
                <a:latin typeface="+mn-ea"/>
              </a:rPr>
              <a:t>未能提供足够证据的。</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15364"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15365" name="矩形 6"/>
          <p:cNvSpPr>
            <a:spLocks noChangeArrowheads="1"/>
          </p:cNvSpPr>
          <p:nvPr/>
        </p:nvSpPr>
        <p:spPr bwMode="auto">
          <a:xfrm>
            <a:off x="2878932" y="1574801"/>
            <a:ext cx="5605463" cy="4766177"/>
          </a:xfrm>
          <a:prstGeom prst="rect">
            <a:avLst/>
          </a:prstGeom>
          <a:noFill/>
          <a:ln w="9525">
            <a:noFill/>
            <a:miter lim="800000"/>
          </a:ln>
        </p:spPr>
        <p:txBody>
          <a:bodyPr>
            <a:spAutoFit/>
          </a:bodyPr>
          <a:lstStyle/>
          <a:p>
            <a:pPr>
              <a:lnSpc>
                <a:spcPts val="4100"/>
              </a:lnSpc>
            </a:pPr>
            <a:r>
              <a:rPr lang="zh-CN" altLang="en-US" sz="2000" b="1" dirty="0">
                <a:latin typeface="+mn-ea"/>
              </a:rPr>
              <a:t>驰名商标保护范围：</a:t>
            </a:r>
            <a:endParaRPr lang="en-US" altLang="zh-CN" sz="2000" b="1" dirty="0">
              <a:latin typeface="+mn-ea"/>
            </a:endParaRPr>
          </a:p>
          <a:p>
            <a:pPr>
              <a:lnSpc>
                <a:spcPts val="4100"/>
              </a:lnSpc>
              <a:buFont typeface="Wingdings" panose="05000000000000000000" pitchFamily="2" charset="2"/>
              <a:buChar char="Ø"/>
            </a:pPr>
            <a:r>
              <a:rPr lang="zh-CN" altLang="en-US" sz="2000" dirty="0">
                <a:latin typeface="+mn-ea"/>
              </a:rPr>
              <a:t>未注册的驰名商标</a:t>
            </a:r>
            <a:r>
              <a:rPr lang="en-US" altLang="zh-CN" sz="2000" dirty="0">
                <a:latin typeface="+mn-ea"/>
              </a:rPr>
              <a:t>----</a:t>
            </a:r>
            <a:r>
              <a:rPr lang="zh-CN" altLang="en-US" sz="2000" dirty="0">
                <a:latin typeface="+mn-ea"/>
              </a:rPr>
              <a:t>类似商品和服务</a:t>
            </a:r>
          </a:p>
          <a:p>
            <a:pPr>
              <a:lnSpc>
                <a:spcPts val="4100"/>
              </a:lnSpc>
              <a:buFont typeface="Wingdings" panose="05000000000000000000" pitchFamily="2" charset="2"/>
              <a:buChar char="Ø"/>
            </a:pPr>
            <a:r>
              <a:rPr lang="zh-CN" altLang="en-US" sz="2000" dirty="0">
                <a:latin typeface="+mn-ea"/>
              </a:rPr>
              <a:t>已注册的驰名商标</a:t>
            </a:r>
            <a:r>
              <a:rPr lang="en-US" altLang="zh-CN" sz="2000" dirty="0">
                <a:latin typeface="+mn-ea"/>
              </a:rPr>
              <a:t>----</a:t>
            </a:r>
            <a:r>
              <a:rPr lang="zh-CN" altLang="en-US" sz="2000" dirty="0">
                <a:latin typeface="+mn-ea"/>
              </a:rPr>
              <a:t>非类似商品和服务</a:t>
            </a:r>
            <a:endParaRPr lang="en-US" altLang="zh-CN" sz="2000" dirty="0">
              <a:latin typeface="+mn-ea"/>
            </a:endParaRPr>
          </a:p>
          <a:p>
            <a:pPr>
              <a:lnSpc>
                <a:spcPts val="4100"/>
              </a:lnSpc>
              <a:buFont typeface="Wingdings" panose="05000000000000000000" pitchFamily="2" charset="2"/>
              <a:buChar char="Ø"/>
            </a:pPr>
            <a:endParaRPr lang="en-US" altLang="zh-CN" sz="2000" dirty="0">
              <a:latin typeface="+mn-ea"/>
            </a:endParaRPr>
          </a:p>
          <a:p>
            <a:pPr>
              <a:lnSpc>
                <a:spcPts val="4100"/>
              </a:lnSpc>
              <a:buFont typeface="Wingdings" panose="05000000000000000000" pitchFamily="2" charset="2"/>
              <a:buChar char="Ø"/>
            </a:pPr>
            <a:endParaRPr lang="en-US" altLang="zh-CN" sz="2000" dirty="0">
              <a:latin typeface="+mn-ea"/>
            </a:endParaRPr>
          </a:p>
          <a:p>
            <a:pPr>
              <a:lnSpc>
                <a:spcPts val="4100"/>
              </a:lnSpc>
            </a:pPr>
            <a:r>
              <a:rPr lang="zh-CN" altLang="en-US" sz="2000" b="1" dirty="0">
                <a:latin typeface="+mn-ea"/>
              </a:rPr>
              <a:t>给予跨类保护需考虑的因素</a:t>
            </a:r>
            <a:r>
              <a:rPr lang="en-US" altLang="zh-CN" sz="2000" b="1" dirty="0">
                <a:latin typeface="+mn-ea"/>
              </a:rPr>
              <a:t>:</a:t>
            </a:r>
          </a:p>
          <a:p>
            <a:pPr>
              <a:lnSpc>
                <a:spcPts val="4100"/>
              </a:lnSpc>
            </a:pPr>
            <a:r>
              <a:rPr lang="zh-CN" altLang="en-US" sz="2000" dirty="0">
                <a:latin typeface="+mn-ea"/>
              </a:rPr>
              <a:t>知名度                    独创性                 商品关联程度</a:t>
            </a:r>
            <a:endParaRPr lang="en-US" altLang="zh-CN" sz="2000" dirty="0">
              <a:latin typeface="+mn-ea"/>
            </a:endParaRPr>
          </a:p>
          <a:p>
            <a:pPr>
              <a:lnSpc>
                <a:spcPts val="4100"/>
              </a:lnSpc>
            </a:pPr>
            <a:endParaRPr lang="zh-CN" altLang="en-US" sz="2400" dirty="0">
              <a:latin typeface="微软雅黑" panose="020B0503020204020204" pitchFamily="34" charset="-122"/>
              <a:ea typeface="Microsoft YaHei UI" panose="020B0503020204020204"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16388"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16389" name="矩形 6"/>
          <p:cNvSpPr>
            <a:spLocks noChangeArrowheads="1"/>
          </p:cNvSpPr>
          <p:nvPr/>
        </p:nvSpPr>
        <p:spPr bwMode="auto">
          <a:xfrm>
            <a:off x="2209801" y="1682750"/>
            <a:ext cx="7647385" cy="3702424"/>
          </a:xfrm>
          <a:prstGeom prst="rect">
            <a:avLst/>
          </a:prstGeom>
          <a:noFill/>
          <a:ln w="9525">
            <a:noFill/>
            <a:miter lim="800000"/>
          </a:ln>
        </p:spPr>
        <p:txBody>
          <a:bodyPr>
            <a:spAutoFit/>
          </a:bodyPr>
          <a:lstStyle/>
          <a:p>
            <a:pPr>
              <a:lnSpc>
                <a:spcPts val="4100"/>
              </a:lnSpc>
            </a:pPr>
            <a:r>
              <a:rPr lang="zh-CN" altLang="en-US" sz="2000" b="1" dirty="0">
                <a:latin typeface="+mn-ea"/>
              </a:rPr>
              <a:t>个案原则的把握</a:t>
            </a:r>
            <a:endParaRPr lang="en-US" altLang="zh-CN" sz="2000" b="1" dirty="0">
              <a:latin typeface="+mn-ea"/>
            </a:endParaRPr>
          </a:p>
          <a:p>
            <a:pPr>
              <a:lnSpc>
                <a:spcPts val="4100"/>
              </a:lnSpc>
            </a:pPr>
            <a:r>
              <a:rPr lang="zh-CN" altLang="en-US" sz="2000" dirty="0">
                <a:latin typeface="+mn-ea"/>
              </a:rPr>
              <a:t>    当事人请求驰名商标保护的范围与已被作为驰名商标予以保护的范围基本相同，且对方当事人对该商标驰名无异议，或者虽有异议，但异议理由和提供的证据明显不足以支持该异议的，商标局、商标评审委员会、商标违法案件立案部门可以根据该保护记录，结合相关证据，给予该商标驰名商标保护。</a:t>
            </a:r>
          </a:p>
          <a:p>
            <a:pPr>
              <a:lnSpc>
                <a:spcPts val="4100"/>
              </a:lnSpc>
            </a:pPr>
            <a:r>
              <a:rPr lang="zh-CN" altLang="en-US" sz="2000" dirty="0">
                <a:latin typeface="+mn-ea"/>
              </a:rPr>
              <a:t>                </a:t>
            </a:r>
            <a:r>
              <a:rPr lang="en-US" altLang="zh-CN" sz="2000" dirty="0">
                <a:latin typeface="+mn-ea"/>
              </a:rPr>
              <a:t>——《</a:t>
            </a:r>
            <a:r>
              <a:rPr lang="zh-CN" altLang="en-US" sz="2000" dirty="0">
                <a:latin typeface="+mn-ea"/>
              </a:rPr>
              <a:t>驰名商标认定和保护规定</a:t>
            </a:r>
            <a:r>
              <a:rPr lang="en-US" altLang="zh-CN" sz="2000" dirty="0">
                <a:latin typeface="+mn-ea"/>
              </a:rPr>
              <a:t>》2014.7</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19460"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2128839" y="1604964"/>
            <a:ext cx="8021241" cy="4708981"/>
          </a:xfrm>
          <a:prstGeom prst="rect">
            <a:avLst/>
          </a:prstGeom>
        </p:spPr>
        <p:txBody>
          <a:bodyPr>
            <a:spAutoFit/>
          </a:bodyPr>
          <a:lstStyle/>
          <a:p>
            <a:pPr>
              <a:lnSpc>
                <a:spcPts val="3600"/>
              </a:lnSpc>
              <a:defRPr/>
            </a:pPr>
            <a:r>
              <a:rPr lang="zh-CN" altLang="en-US" sz="2000" b="1" dirty="0">
                <a:solidFill>
                  <a:schemeClr val="accent1"/>
                </a:solidFill>
                <a:latin typeface="+mj-ea"/>
                <a:ea typeface="+mj-ea"/>
              </a:rPr>
              <a:t>代理人、代表人或特定关系人恶意注册他人在先商标：</a:t>
            </a:r>
            <a:endParaRPr lang="en-US" altLang="zh-CN" sz="2000" b="1" dirty="0">
              <a:solidFill>
                <a:schemeClr val="accent1"/>
              </a:solidFill>
              <a:latin typeface="+mj-ea"/>
              <a:ea typeface="+mj-ea"/>
            </a:endParaRPr>
          </a:p>
          <a:p>
            <a:pPr>
              <a:lnSpc>
                <a:spcPts val="3600"/>
              </a:lnSpc>
              <a:defRPr/>
            </a:pPr>
            <a:r>
              <a:rPr lang="en-US" altLang="zh-CN" sz="2000" b="1" dirty="0">
                <a:solidFill>
                  <a:schemeClr val="accent1"/>
                </a:solidFill>
                <a:latin typeface="+mj-ea"/>
                <a:ea typeface="+mj-ea"/>
              </a:rPr>
              <a:t>《</a:t>
            </a:r>
            <a:r>
              <a:rPr lang="zh-CN" altLang="en-US" sz="2000" b="1" dirty="0">
                <a:solidFill>
                  <a:schemeClr val="accent1"/>
                </a:solidFill>
                <a:latin typeface="+mj-ea"/>
                <a:ea typeface="+mj-ea"/>
              </a:rPr>
              <a:t>商标法</a:t>
            </a:r>
            <a:r>
              <a:rPr lang="en-US" altLang="zh-CN" sz="2000" b="1" dirty="0">
                <a:solidFill>
                  <a:schemeClr val="accent1"/>
                </a:solidFill>
                <a:latin typeface="+mj-ea"/>
                <a:ea typeface="+mj-ea"/>
              </a:rPr>
              <a:t>》</a:t>
            </a:r>
            <a:r>
              <a:rPr lang="zh-CN" altLang="en-US" sz="2000" b="1" dirty="0">
                <a:solidFill>
                  <a:schemeClr val="accent1"/>
                </a:solidFill>
                <a:latin typeface="+mj-ea"/>
                <a:ea typeface="+mj-ea"/>
              </a:rPr>
              <a:t>第十五条</a:t>
            </a:r>
            <a:endParaRPr lang="en-US" sz="2000" b="1" dirty="0">
              <a:solidFill>
                <a:schemeClr val="accent1"/>
              </a:solidFill>
              <a:latin typeface="+mj-ea"/>
              <a:ea typeface="+mj-ea"/>
            </a:endParaRPr>
          </a:p>
          <a:p>
            <a:pPr marL="179705">
              <a:lnSpc>
                <a:spcPts val="3600"/>
              </a:lnSpc>
              <a:defRPr/>
            </a:pPr>
            <a:r>
              <a:rPr lang="zh-CN" altLang="en-US" sz="2000" dirty="0">
                <a:latin typeface="+mj-ea"/>
                <a:ea typeface="+mj-ea"/>
              </a:rPr>
              <a:t>    未经授权，代理人或者代表人以自己的名义将被代理人或者被代表人的商标进行注册，被代理人或者被代表人提出异议的，不予注册并禁止使用。</a:t>
            </a:r>
            <a:endParaRPr lang="en-US" altLang="zh-CN" sz="2000" dirty="0">
              <a:latin typeface="+mj-ea"/>
              <a:ea typeface="+mj-ea"/>
            </a:endParaRPr>
          </a:p>
          <a:p>
            <a:pPr marL="179705">
              <a:lnSpc>
                <a:spcPts val="3600"/>
              </a:lnSpc>
              <a:defRPr/>
            </a:pPr>
            <a:endParaRPr lang="en-US" altLang="zh-CN" sz="2000" dirty="0">
              <a:latin typeface="+mj-ea"/>
              <a:ea typeface="+mj-ea"/>
            </a:endParaRPr>
          </a:p>
          <a:p>
            <a:pPr marL="179705">
              <a:lnSpc>
                <a:spcPts val="3600"/>
              </a:lnSpc>
              <a:defRPr/>
            </a:pPr>
            <a:r>
              <a:rPr lang="zh-CN" altLang="en-US" sz="2000" dirty="0">
                <a:latin typeface="+mj-ea"/>
                <a:ea typeface="+mj-ea"/>
              </a:rPr>
              <a:t>    就同一种商品或者类似商品申请注册的商标与他人在先使用的未注册商标相同或者近似，申请人与该他人具有前款规定以外的合同、业务往来关系或者其他关系而明知该他人商标存在，该他人提出异议的，不予注册。</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20484"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2187179" y="1682751"/>
            <a:ext cx="8021240" cy="3713517"/>
          </a:xfrm>
          <a:prstGeom prst="rect">
            <a:avLst/>
          </a:prstGeom>
        </p:spPr>
        <p:txBody>
          <a:bodyPr>
            <a:spAutoFit/>
          </a:bodyPr>
          <a:lstStyle/>
          <a:p>
            <a:pPr>
              <a:lnSpc>
                <a:spcPts val="3600"/>
              </a:lnSpc>
              <a:defRPr/>
            </a:pPr>
            <a:r>
              <a:rPr lang="en-US" altLang="zh-CN" sz="2000" b="1" dirty="0">
                <a:latin typeface="+mj-ea"/>
                <a:ea typeface="+mj-ea"/>
              </a:rPr>
              <a:t>《</a:t>
            </a:r>
            <a:r>
              <a:rPr lang="zh-CN" altLang="en-US" sz="2000" b="1" dirty="0">
                <a:latin typeface="+mj-ea"/>
                <a:ea typeface="+mj-ea"/>
              </a:rPr>
              <a:t>商标法</a:t>
            </a:r>
            <a:r>
              <a:rPr lang="en-US" altLang="zh-CN" sz="2000" b="1" dirty="0">
                <a:latin typeface="+mj-ea"/>
                <a:ea typeface="+mj-ea"/>
              </a:rPr>
              <a:t>》</a:t>
            </a:r>
            <a:r>
              <a:rPr lang="zh-CN" altLang="en-US" sz="2000" b="1" dirty="0">
                <a:latin typeface="+mj-ea"/>
                <a:ea typeface="+mj-ea"/>
              </a:rPr>
              <a:t>第十五条第一款适用要件：</a:t>
            </a:r>
            <a:endParaRPr lang="en-US" altLang="zh-CN" sz="2000" b="1" dirty="0">
              <a:latin typeface="+mj-ea"/>
              <a:ea typeface="+mj-ea"/>
            </a:endParaRPr>
          </a:p>
          <a:p>
            <a:pPr marL="179705">
              <a:lnSpc>
                <a:spcPts val="3600"/>
              </a:lnSpc>
              <a:defRPr/>
            </a:pPr>
            <a:r>
              <a:rPr lang="zh-CN" altLang="en-US" sz="2000" dirty="0">
                <a:latin typeface="+mj-ea"/>
                <a:ea typeface="+mj-ea"/>
              </a:rPr>
              <a:t>（</a:t>
            </a:r>
            <a:r>
              <a:rPr lang="en-US" sz="2000" dirty="0">
                <a:latin typeface="+mj-ea"/>
                <a:ea typeface="+mj-ea"/>
              </a:rPr>
              <a:t>1</a:t>
            </a:r>
            <a:r>
              <a:rPr lang="zh-CN" altLang="en-US" sz="2000" dirty="0">
                <a:latin typeface="+mj-ea"/>
                <a:ea typeface="+mj-ea"/>
              </a:rPr>
              <a:t>）系争商标注册申请人是商标所有人的代理人或者代表人；</a:t>
            </a:r>
          </a:p>
          <a:p>
            <a:pPr marL="179705">
              <a:lnSpc>
                <a:spcPts val="3600"/>
              </a:lnSpc>
              <a:defRPr/>
            </a:pPr>
            <a:r>
              <a:rPr lang="zh-CN" altLang="en-US" sz="2000" dirty="0">
                <a:latin typeface="+mj-ea"/>
                <a:ea typeface="+mj-ea"/>
              </a:rPr>
              <a:t>（</a:t>
            </a:r>
            <a:r>
              <a:rPr lang="en-US" sz="2000" dirty="0">
                <a:latin typeface="+mj-ea"/>
                <a:ea typeface="+mj-ea"/>
              </a:rPr>
              <a:t>2</a:t>
            </a:r>
            <a:r>
              <a:rPr lang="zh-CN" altLang="en-US" sz="2000" dirty="0">
                <a:latin typeface="+mj-ea"/>
                <a:ea typeface="+mj-ea"/>
              </a:rPr>
              <a:t>）系争商标指定使用在与被代理人、被代表人的商标相同或者类似的商品</a:t>
            </a:r>
            <a:r>
              <a:rPr lang="en-US" sz="2000" dirty="0">
                <a:latin typeface="+mj-ea"/>
                <a:ea typeface="+mj-ea"/>
              </a:rPr>
              <a:t>/</a:t>
            </a:r>
            <a:r>
              <a:rPr lang="zh-CN" altLang="en-US" sz="2000" dirty="0">
                <a:latin typeface="+mj-ea"/>
                <a:ea typeface="+mj-ea"/>
              </a:rPr>
              <a:t>服务上；</a:t>
            </a:r>
          </a:p>
          <a:p>
            <a:pPr marL="179705">
              <a:lnSpc>
                <a:spcPts val="3600"/>
              </a:lnSpc>
              <a:defRPr/>
            </a:pPr>
            <a:r>
              <a:rPr lang="zh-CN" altLang="en-US" sz="2000" dirty="0">
                <a:latin typeface="+mj-ea"/>
                <a:ea typeface="+mj-ea"/>
              </a:rPr>
              <a:t>（</a:t>
            </a:r>
            <a:r>
              <a:rPr lang="en-US" sz="2000" dirty="0">
                <a:latin typeface="+mj-ea"/>
                <a:ea typeface="+mj-ea"/>
              </a:rPr>
              <a:t>3</a:t>
            </a:r>
            <a:r>
              <a:rPr lang="zh-CN" altLang="en-US" sz="2000" dirty="0">
                <a:latin typeface="+mj-ea"/>
                <a:ea typeface="+mj-ea"/>
              </a:rPr>
              <a:t>）系争商标与被代理人、被代表人的商标相同或者近似（或具有对应关系）；</a:t>
            </a:r>
          </a:p>
          <a:p>
            <a:pPr marL="179705">
              <a:lnSpc>
                <a:spcPts val="3600"/>
              </a:lnSpc>
              <a:defRPr/>
            </a:pPr>
            <a:r>
              <a:rPr lang="zh-CN" altLang="en-US" sz="2000" dirty="0">
                <a:latin typeface="+mj-ea"/>
                <a:ea typeface="+mj-ea"/>
              </a:rPr>
              <a:t>（</a:t>
            </a:r>
            <a:r>
              <a:rPr lang="en-US" sz="2000" dirty="0">
                <a:latin typeface="+mj-ea"/>
                <a:ea typeface="+mj-ea"/>
              </a:rPr>
              <a:t>4</a:t>
            </a:r>
            <a:r>
              <a:rPr lang="zh-CN" altLang="en-US" sz="2000" dirty="0">
                <a:latin typeface="+mj-ea"/>
                <a:ea typeface="+mj-ea"/>
              </a:rPr>
              <a:t>）代理人或者代表人不能证明其申请注册行为已取得被代理人或者被代表人的授权。</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21508"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2187179" y="1682751"/>
            <a:ext cx="8021240" cy="4708981"/>
          </a:xfrm>
          <a:prstGeom prst="rect">
            <a:avLst/>
          </a:prstGeom>
        </p:spPr>
        <p:txBody>
          <a:bodyPr>
            <a:spAutoFit/>
          </a:bodyPr>
          <a:lstStyle/>
          <a:p>
            <a:pPr>
              <a:lnSpc>
                <a:spcPts val="3600"/>
              </a:lnSpc>
              <a:defRPr/>
            </a:pPr>
            <a:r>
              <a:rPr lang="zh-CN" altLang="en-US" sz="2000" b="1" dirty="0">
                <a:latin typeface="+mj-ea"/>
                <a:ea typeface="+mj-ea"/>
              </a:rPr>
              <a:t>代理人：</a:t>
            </a:r>
          </a:p>
          <a:p>
            <a:pPr>
              <a:lnSpc>
                <a:spcPts val="3600"/>
              </a:lnSpc>
              <a:defRPr/>
            </a:pPr>
            <a:r>
              <a:rPr lang="zh-CN" altLang="en-US" sz="2000" dirty="0">
                <a:latin typeface="+mj-ea"/>
                <a:ea typeface="+mj-ea"/>
              </a:rPr>
              <a:t>    不仅包括</a:t>
            </a:r>
            <a:r>
              <a:rPr lang="en-US" altLang="zh-CN" sz="2000" dirty="0">
                <a:latin typeface="+mj-ea"/>
                <a:ea typeface="+mj-ea"/>
              </a:rPr>
              <a:t>《</a:t>
            </a:r>
            <a:r>
              <a:rPr lang="zh-CN" altLang="en-US" sz="2000" dirty="0">
                <a:latin typeface="+mj-ea"/>
                <a:ea typeface="+mj-ea"/>
              </a:rPr>
              <a:t>中华人民共和国民法通则</a:t>
            </a:r>
            <a:r>
              <a:rPr lang="en-US" altLang="zh-CN" sz="2000" dirty="0">
                <a:latin typeface="+mj-ea"/>
                <a:ea typeface="+mj-ea"/>
              </a:rPr>
              <a:t>》</a:t>
            </a:r>
            <a:r>
              <a:rPr lang="zh-CN" altLang="en-US" sz="2000" dirty="0">
                <a:latin typeface="+mj-ea"/>
                <a:ea typeface="+mj-ea"/>
              </a:rPr>
              <a:t>、</a:t>
            </a:r>
            <a:r>
              <a:rPr lang="en-US" altLang="zh-CN" sz="2000" dirty="0">
                <a:latin typeface="+mj-ea"/>
                <a:ea typeface="+mj-ea"/>
              </a:rPr>
              <a:t>《</a:t>
            </a:r>
            <a:r>
              <a:rPr lang="zh-CN" altLang="en-US" sz="2000" dirty="0">
                <a:latin typeface="+mj-ea"/>
                <a:ea typeface="+mj-ea"/>
              </a:rPr>
              <a:t>中华人民共和国合同法</a:t>
            </a:r>
            <a:r>
              <a:rPr lang="en-US" altLang="zh-CN" sz="2000" dirty="0">
                <a:latin typeface="+mj-ea"/>
                <a:ea typeface="+mj-ea"/>
              </a:rPr>
              <a:t>》</a:t>
            </a:r>
            <a:r>
              <a:rPr lang="zh-CN" altLang="en-US" sz="2000" dirty="0">
                <a:latin typeface="+mj-ea"/>
                <a:ea typeface="+mj-ea"/>
              </a:rPr>
              <a:t>中规定的代理人，也包括基于商事业务往来而可以知悉被代理人商标的经销商。</a:t>
            </a:r>
            <a:endParaRPr lang="en-US" altLang="zh-CN" sz="2000" dirty="0">
              <a:latin typeface="+mj-ea"/>
              <a:ea typeface="+mj-ea"/>
            </a:endParaRPr>
          </a:p>
          <a:p>
            <a:pPr>
              <a:lnSpc>
                <a:spcPts val="3600"/>
              </a:lnSpc>
              <a:defRPr/>
            </a:pPr>
            <a:endParaRPr lang="en-US" altLang="zh-CN" sz="2000" dirty="0">
              <a:latin typeface="+mj-ea"/>
              <a:ea typeface="+mj-ea"/>
            </a:endParaRPr>
          </a:p>
          <a:p>
            <a:pPr>
              <a:lnSpc>
                <a:spcPts val="3600"/>
              </a:lnSpc>
              <a:defRPr/>
            </a:pPr>
            <a:r>
              <a:rPr lang="zh-CN" altLang="en-US" sz="2000" b="1" dirty="0">
                <a:latin typeface="+mj-ea"/>
                <a:ea typeface="+mj-ea"/>
              </a:rPr>
              <a:t>代表人：</a:t>
            </a:r>
          </a:p>
          <a:p>
            <a:pPr>
              <a:lnSpc>
                <a:spcPts val="3600"/>
              </a:lnSpc>
              <a:defRPr/>
            </a:pPr>
            <a:r>
              <a:rPr lang="zh-CN" altLang="en-US" sz="2000" dirty="0">
                <a:latin typeface="+mj-ea"/>
                <a:ea typeface="+mj-ea"/>
              </a:rPr>
              <a:t>    指具有从属于被代表人的特定身份，执行职务行为而可以知悉被代表人商标的个人，包括法定代表人、董事、监事、经理、合伙事务执行人等人员。</a:t>
            </a:r>
          </a:p>
          <a:p>
            <a:pPr>
              <a:lnSpc>
                <a:spcPts val="3600"/>
              </a:lnSpc>
              <a:defRPr/>
            </a:pPr>
            <a:endParaRPr lang="zh-CN" altLang="en-US" sz="2400" dirty="0">
              <a:latin typeface="+mj-ea"/>
              <a:ea typeface="+mj-ea"/>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22532"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22534" name="矩形 7"/>
          <p:cNvSpPr>
            <a:spLocks noChangeArrowheads="1"/>
          </p:cNvSpPr>
          <p:nvPr/>
        </p:nvSpPr>
        <p:spPr bwMode="auto">
          <a:xfrm>
            <a:off x="1774031" y="1395414"/>
            <a:ext cx="4439036" cy="369332"/>
          </a:xfrm>
          <a:prstGeom prst="rect">
            <a:avLst/>
          </a:prstGeom>
          <a:noFill/>
          <a:ln w="9525">
            <a:noFill/>
            <a:miter lim="800000"/>
          </a:ln>
        </p:spPr>
        <p:txBody>
          <a:bodyPr wrap="none">
            <a:spAutoFit/>
          </a:bodyPr>
          <a:lstStyle/>
          <a:p>
            <a:r>
              <a:rPr lang="zh-CN" altLang="en-US" u="sng">
                <a:solidFill>
                  <a:schemeClr val="accent1"/>
                </a:solidFill>
                <a:latin typeface="微软雅黑" panose="020B0503020204020204" pitchFamily="34" charset="-122"/>
                <a:ea typeface="Microsoft YaHei UI" panose="020B0503020204020204" charset="-122"/>
              </a:rPr>
              <a:t>案例：代理人</a:t>
            </a:r>
            <a:r>
              <a:rPr lang="en-US" altLang="zh-CN" u="sng">
                <a:solidFill>
                  <a:schemeClr val="accent1"/>
                </a:solidFill>
                <a:latin typeface="微软雅黑" panose="020B0503020204020204" pitchFamily="34" charset="-122"/>
                <a:ea typeface="Microsoft YaHei UI" panose="020B0503020204020204" charset="-122"/>
              </a:rPr>
              <a:t>/</a:t>
            </a:r>
            <a:r>
              <a:rPr lang="zh-CN" altLang="en-US" u="sng">
                <a:solidFill>
                  <a:schemeClr val="accent1"/>
                </a:solidFill>
                <a:latin typeface="微软雅黑" panose="020B0503020204020204" pitchFamily="34" charset="-122"/>
                <a:ea typeface="Microsoft YaHei UI" panose="020B0503020204020204" charset="-122"/>
              </a:rPr>
              <a:t>代表人抢注（十五条一款）</a:t>
            </a:r>
          </a:p>
        </p:txBody>
      </p:sp>
      <p:pic>
        <p:nvPicPr>
          <p:cNvPr id="9" name="Picture 1"/>
          <p:cNvPicPr>
            <a:picLocks noChangeAspect="1" noChangeArrowheads="1"/>
          </p:cNvPicPr>
          <p:nvPr/>
        </p:nvPicPr>
        <p:blipFill>
          <a:blip r:embed="rId4" cstate="print"/>
          <a:srcRect/>
          <a:stretch>
            <a:fillRect/>
          </a:stretch>
        </p:blipFill>
        <p:spPr bwMode="auto">
          <a:xfrm>
            <a:off x="2587229" y="1916113"/>
            <a:ext cx="2625328" cy="931862"/>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6527007" y="1798638"/>
            <a:ext cx="2518172" cy="889000"/>
          </a:xfrm>
          <a:prstGeom prst="rect">
            <a:avLst/>
          </a:prstGeom>
          <a:noFill/>
          <a:ln w="9525">
            <a:noFill/>
            <a:miter lim="800000"/>
            <a:headEnd/>
            <a:tailEnd/>
          </a:ln>
        </p:spPr>
      </p:pic>
      <p:sp>
        <p:nvSpPr>
          <p:cNvPr id="13" name="TextBox 6"/>
          <p:cNvSpPr txBox="1">
            <a:spLocks noChangeArrowheads="1"/>
          </p:cNvSpPr>
          <p:nvPr/>
        </p:nvSpPr>
        <p:spPr bwMode="auto">
          <a:xfrm>
            <a:off x="2195513" y="2952751"/>
            <a:ext cx="3375422" cy="1630363"/>
          </a:xfrm>
          <a:prstGeom prst="rect">
            <a:avLst/>
          </a:prstGeom>
          <a:noFill/>
          <a:ln w="9525">
            <a:noFill/>
            <a:miter lim="800000"/>
          </a:ln>
        </p:spPr>
        <p:txBody>
          <a:bodyPr/>
          <a:lstStyle/>
          <a:p>
            <a:r>
              <a:rPr lang="zh-CN" altLang="en-US" sz="1600">
                <a:solidFill>
                  <a:srgbClr val="FFC000"/>
                </a:solidFill>
                <a:latin typeface="微软雅黑" panose="020B0503020204020204" pitchFamily="34" charset="-122"/>
                <a:ea typeface="Microsoft YaHei UI" panose="020B0503020204020204" charset="-122"/>
              </a:rPr>
              <a:t>                      </a:t>
            </a:r>
            <a:r>
              <a:rPr lang="zh-CN" altLang="en-US" sz="1600">
                <a:latin typeface="华文楷体" panose="02010600040101010101" pitchFamily="2" charset="-122"/>
                <a:ea typeface="华文楷体" panose="02010600040101010101" pitchFamily="2" charset="-122"/>
              </a:rPr>
              <a:t>被异议商标    </a:t>
            </a:r>
            <a:endParaRPr lang="en-US" altLang="zh-CN" sz="1600">
              <a:latin typeface="华文楷体" panose="02010600040101010101" pitchFamily="2" charset="-122"/>
              <a:ea typeface="华文楷体" panose="02010600040101010101" pitchFamily="2" charset="-122"/>
            </a:endParaRPr>
          </a:p>
          <a:p>
            <a:r>
              <a:rPr lang="zh-CN" altLang="en-US" sz="1600">
                <a:latin typeface="华文楷体" panose="02010600040101010101" pitchFamily="2" charset="-122"/>
                <a:ea typeface="华文楷体" panose="02010600040101010101" pitchFamily="2" charset="-122"/>
              </a:rPr>
              <a:t>第</a:t>
            </a:r>
            <a:r>
              <a:rPr lang="en-US" altLang="zh-CN" sz="1600">
                <a:latin typeface="华文楷体" panose="02010600040101010101" pitchFamily="2" charset="-122"/>
                <a:ea typeface="华文楷体" panose="02010600040101010101" pitchFamily="2" charset="-122"/>
              </a:rPr>
              <a:t>9</a:t>
            </a:r>
            <a:r>
              <a:rPr lang="zh-CN" altLang="en-US" sz="1600">
                <a:latin typeface="华文楷体" panose="02010600040101010101" pitchFamily="2" charset="-122"/>
                <a:ea typeface="华文楷体" panose="02010600040101010101" pitchFamily="2" charset="-122"/>
              </a:rPr>
              <a:t>类：软盘；已录制的计算机操作程序；计算机外围设备；计算 机周边设备；计算机软件</a:t>
            </a:r>
            <a:r>
              <a:rPr lang="en-US" altLang="zh-CN" sz="1600">
                <a:latin typeface="华文楷体" panose="02010600040101010101" pitchFamily="2" charset="-122"/>
                <a:ea typeface="华文楷体" panose="02010600040101010101" pitchFamily="2" charset="-122"/>
              </a:rPr>
              <a:t>(</a:t>
            </a:r>
            <a:r>
              <a:rPr lang="zh-CN" altLang="en-US" sz="1600">
                <a:latin typeface="华文楷体" panose="02010600040101010101" pitchFamily="2" charset="-122"/>
                <a:ea typeface="华文楷体" panose="02010600040101010101" pitchFamily="2" charset="-122"/>
              </a:rPr>
              <a:t>已录制</a:t>
            </a:r>
            <a:r>
              <a:rPr lang="en-US" altLang="zh-CN" sz="1600">
                <a:latin typeface="华文楷体" panose="02010600040101010101" pitchFamily="2" charset="-122"/>
                <a:ea typeface="华文楷体" panose="02010600040101010101" pitchFamily="2" charset="-122"/>
              </a:rPr>
              <a:t>)</a:t>
            </a:r>
            <a:r>
              <a:rPr lang="zh-CN" altLang="en-US" sz="1600">
                <a:latin typeface="华文楷体" panose="02010600040101010101" pitchFamily="2" charset="-122"/>
                <a:ea typeface="华文楷体" panose="02010600040101010101" pitchFamily="2" charset="-122"/>
              </a:rPr>
              <a:t>；电脑软件</a:t>
            </a:r>
            <a:r>
              <a:rPr lang="en-US" altLang="zh-CN" sz="1600">
                <a:latin typeface="华文楷体" panose="02010600040101010101" pitchFamily="2" charset="-122"/>
                <a:ea typeface="华文楷体" panose="02010600040101010101" pitchFamily="2" charset="-122"/>
              </a:rPr>
              <a:t>(</a:t>
            </a:r>
            <a:r>
              <a:rPr lang="zh-CN" altLang="en-US" sz="1600">
                <a:latin typeface="华文楷体" panose="02010600040101010101" pitchFamily="2" charset="-122"/>
                <a:ea typeface="华文楷体" panose="02010600040101010101" pitchFamily="2" charset="-122"/>
              </a:rPr>
              <a:t>录制好的</a:t>
            </a:r>
            <a:r>
              <a:rPr lang="en-US" altLang="zh-CN" sz="1600">
                <a:latin typeface="华文楷体" panose="02010600040101010101" pitchFamily="2" charset="-122"/>
                <a:ea typeface="华文楷体" panose="02010600040101010101" pitchFamily="2" charset="-122"/>
              </a:rPr>
              <a:t>)</a:t>
            </a:r>
            <a:endParaRPr lang="zh-CN" altLang="en-US" sz="1600">
              <a:latin typeface="华文楷体" panose="02010600040101010101" pitchFamily="2" charset="-122"/>
              <a:ea typeface="华文楷体" panose="02010600040101010101" pitchFamily="2" charset="-122"/>
            </a:endParaRPr>
          </a:p>
        </p:txBody>
      </p:sp>
      <p:sp>
        <p:nvSpPr>
          <p:cNvPr id="15" name="TextBox 5"/>
          <p:cNvSpPr txBox="1">
            <a:spLocks noChangeArrowheads="1"/>
          </p:cNvSpPr>
          <p:nvPr/>
        </p:nvSpPr>
        <p:spPr bwMode="auto">
          <a:xfrm>
            <a:off x="6672064" y="2996952"/>
            <a:ext cx="2357438" cy="400050"/>
          </a:xfrm>
          <a:prstGeom prst="rect">
            <a:avLst/>
          </a:prstGeom>
          <a:noFill/>
          <a:ln w="9525">
            <a:noFill/>
            <a:miter lim="800000"/>
          </a:ln>
        </p:spPr>
        <p:txBody>
          <a:bodyPr>
            <a:spAutoFit/>
          </a:bodyPr>
          <a:lstStyle/>
          <a:p>
            <a:pPr algn="ctr"/>
            <a:r>
              <a:rPr lang="zh-CN" altLang="en-US" sz="2000">
                <a:latin typeface="华文楷体" panose="02010600040101010101" pitchFamily="2" charset="-122"/>
                <a:ea typeface="华文楷体" panose="02010600040101010101" pitchFamily="2" charset="-122"/>
              </a:rPr>
              <a:t>异议人软件名称    </a:t>
            </a:r>
            <a:endParaRPr lang="en-US" altLang="zh-CN" sz="2000">
              <a:latin typeface="华文楷体" panose="02010600040101010101" pitchFamily="2" charset="-122"/>
              <a:ea typeface="华文楷体" panose="02010600040101010101" pitchFamily="2" charset="-122"/>
            </a:endParaRPr>
          </a:p>
        </p:txBody>
      </p:sp>
      <p:sp>
        <p:nvSpPr>
          <p:cNvPr id="22539" name="矩形 15"/>
          <p:cNvSpPr>
            <a:spLocks noChangeArrowheads="1"/>
          </p:cNvSpPr>
          <p:nvPr/>
        </p:nvSpPr>
        <p:spPr bwMode="auto">
          <a:xfrm>
            <a:off x="2711625" y="4437113"/>
            <a:ext cx="6734175" cy="1354217"/>
          </a:xfrm>
          <a:prstGeom prst="rect">
            <a:avLst/>
          </a:prstGeom>
          <a:noFill/>
          <a:ln w="9525">
            <a:noFill/>
            <a:miter lim="800000"/>
          </a:ln>
        </p:spPr>
        <p:txBody>
          <a:bodyPr>
            <a:spAutoFit/>
          </a:bodyPr>
          <a:lstStyle/>
          <a:p>
            <a:r>
              <a:rPr lang="zh-CN" altLang="en-US" dirty="0">
                <a:latin typeface="黑体" panose="02010609060101010101" pitchFamily="49" charset="-122"/>
                <a:ea typeface="黑体" panose="02010609060101010101" pitchFamily="49" charset="-122"/>
              </a:rPr>
              <a:t>    </a:t>
            </a:r>
            <a:r>
              <a:rPr lang="zh-CN" altLang="en-US" sz="1600" dirty="0">
                <a:latin typeface="黑体" panose="02010609060101010101" pitchFamily="49" charset="-122"/>
                <a:ea typeface="黑体" panose="02010609060101010101" pitchFamily="49" charset="-122"/>
              </a:rPr>
              <a:t>被异议人为异议人在中国的软件零售代理商，曾被授权制售包括“敢拍敢秀</a:t>
            </a:r>
            <a:r>
              <a:rPr lang="en-US" altLang="zh-CN" sz="1600" dirty="0">
                <a:latin typeface="黑体" panose="02010609060101010101" pitchFamily="49" charset="-122"/>
                <a:ea typeface="黑体" panose="02010609060101010101" pitchFamily="49" charset="-122"/>
              </a:rPr>
              <a:t>V1.0</a:t>
            </a:r>
            <a:r>
              <a:rPr lang="zh-CN" altLang="en-US" sz="1600" dirty="0">
                <a:latin typeface="黑体" panose="02010609060101010101" pitchFamily="49" charset="-122"/>
                <a:ea typeface="黑体" panose="02010609060101010101" pitchFamily="49" charset="-122"/>
              </a:rPr>
              <a:t>，</a:t>
            </a:r>
            <a:r>
              <a:rPr lang="en-US" altLang="zh-CN" sz="1600" dirty="0">
                <a:latin typeface="黑体" panose="02010609060101010101" pitchFamily="49" charset="-122"/>
                <a:ea typeface="黑体" panose="02010609060101010101" pitchFamily="49" charset="-122"/>
              </a:rPr>
              <a:t>PC</a:t>
            </a:r>
            <a:r>
              <a:rPr lang="zh-CN" altLang="en-US" sz="1600" dirty="0">
                <a:latin typeface="黑体" panose="02010609060101010101" pitchFamily="49" charset="-122"/>
                <a:ea typeface="黑体" panose="02010609060101010101" pitchFamily="49" charset="-122"/>
              </a:rPr>
              <a:t>版”在内的异议人软件产品。在未经异议人同意的情况下，被异议人以自身名义将与异议人软件标识相同的文字“敢拍敢秀”作为商标申请注册在相同及类似商品上，构成了未经授权，代理人以自己的名义将被代理人的商标进行注册的行为，损害了异议人的合法在先权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23556"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2143126" y="2082801"/>
            <a:ext cx="8022431" cy="3271280"/>
          </a:xfrm>
          <a:prstGeom prst="rect">
            <a:avLst/>
          </a:prstGeom>
        </p:spPr>
        <p:txBody>
          <a:bodyPr>
            <a:spAutoFit/>
          </a:bodyPr>
          <a:lstStyle/>
          <a:p>
            <a:pPr>
              <a:lnSpc>
                <a:spcPts val="3600"/>
              </a:lnSpc>
              <a:defRPr/>
            </a:pPr>
            <a:r>
              <a:rPr lang="en-US" altLang="zh-CN" sz="2000" b="1" dirty="0">
                <a:latin typeface="+mj-ea"/>
              </a:rPr>
              <a:t>《</a:t>
            </a:r>
            <a:r>
              <a:rPr lang="zh-CN" altLang="en-US" sz="2000" b="1" dirty="0">
                <a:latin typeface="+mj-ea"/>
              </a:rPr>
              <a:t>商标法</a:t>
            </a:r>
            <a:r>
              <a:rPr lang="en-US" altLang="zh-CN" sz="2000" b="1" dirty="0">
                <a:latin typeface="+mj-ea"/>
              </a:rPr>
              <a:t>》</a:t>
            </a:r>
            <a:r>
              <a:rPr lang="zh-CN" altLang="en-US" sz="2000" b="1" dirty="0">
                <a:latin typeface="+mj-ea"/>
              </a:rPr>
              <a:t>第十五条第二款适用要件：</a:t>
            </a:r>
            <a:endParaRPr lang="en-US" altLang="zh-CN" sz="2000" b="1" dirty="0"/>
          </a:p>
          <a:p>
            <a:pPr>
              <a:lnSpc>
                <a:spcPts val="3600"/>
              </a:lnSpc>
              <a:defRPr/>
            </a:pPr>
            <a:r>
              <a:rPr lang="zh-CN" altLang="en-US" sz="2000" dirty="0"/>
              <a:t>（</a:t>
            </a:r>
            <a:r>
              <a:rPr lang="en-US" sz="2000" dirty="0"/>
              <a:t>1</a:t>
            </a:r>
            <a:r>
              <a:rPr lang="zh-CN" altLang="en-US" sz="2000" dirty="0"/>
              <a:t>）他人商标在系争商标申请之前已经使用。</a:t>
            </a:r>
          </a:p>
          <a:p>
            <a:pPr>
              <a:lnSpc>
                <a:spcPts val="3600"/>
              </a:lnSpc>
              <a:defRPr/>
            </a:pPr>
            <a:r>
              <a:rPr lang="zh-CN" altLang="en-US" sz="2000" dirty="0"/>
              <a:t>（</a:t>
            </a:r>
            <a:r>
              <a:rPr lang="en-US" sz="2000" dirty="0"/>
              <a:t>2</a:t>
            </a:r>
            <a:r>
              <a:rPr lang="zh-CN" altLang="en-US" sz="2000" dirty="0"/>
              <a:t>）系争商标注册申请人与商标在先使用人存在合同、业务往来关系或者其他关系，因该特定关系注册申请人明知他人商标的存在。</a:t>
            </a:r>
          </a:p>
          <a:p>
            <a:pPr>
              <a:lnSpc>
                <a:spcPts val="3600"/>
              </a:lnSpc>
              <a:defRPr/>
            </a:pPr>
            <a:r>
              <a:rPr lang="zh-CN" altLang="en-US" sz="2000" dirty="0"/>
              <a:t>（</a:t>
            </a:r>
            <a:r>
              <a:rPr lang="en-US" sz="2000" dirty="0"/>
              <a:t>3</a:t>
            </a:r>
            <a:r>
              <a:rPr lang="zh-CN" altLang="en-US" sz="2000" dirty="0"/>
              <a:t>）系争商标指定使用在与他人在先使用商标相同或者类似的商品</a:t>
            </a:r>
            <a:r>
              <a:rPr lang="en-US" sz="2000" dirty="0"/>
              <a:t>/</a:t>
            </a:r>
            <a:r>
              <a:rPr lang="zh-CN" altLang="en-US" sz="2000" dirty="0"/>
              <a:t>服务上；</a:t>
            </a:r>
          </a:p>
          <a:p>
            <a:pPr>
              <a:lnSpc>
                <a:spcPts val="3600"/>
              </a:lnSpc>
              <a:defRPr/>
            </a:pPr>
            <a:r>
              <a:rPr lang="zh-CN" altLang="en-US" sz="2000" dirty="0"/>
              <a:t>（</a:t>
            </a:r>
            <a:r>
              <a:rPr lang="en-US" sz="2000" dirty="0"/>
              <a:t>4</a:t>
            </a:r>
            <a:r>
              <a:rPr lang="zh-CN" altLang="en-US" sz="2000" dirty="0"/>
              <a:t>）系争商标与他人在先使用商标相同或者近似；</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latin typeface="黑体" panose="02010609060101010101" pitchFamily="49" charset="-122"/>
                <a:ea typeface="黑体" panose="02010609060101010101" pitchFamily="49" charset="-122"/>
                <a:sym typeface="+mn-ea"/>
              </a:rPr>
              <a:t>商标异议制度简述</a:t>
            </a: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3"/>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889960" y="1428736"/>
            <a:ext cx="4136069" cy="369332"/>
          </a:xfrm>
          <a:prstGeom prst="rect">
            <a:avLst/>
          </a:prstGeom>
        </p:spPr>
        <p:txBody>
          <a:bodyPr wrap="none">
            <a:spAutoFit/>
          </a:bodyPr>
          <a:lstStyle/>
          <a:p>
            <a:pPr lvl="0" algn="ctr">
              <a:spcBef>
                <a:spcPct val="0"/>
              </a:spcBef>
              <a:defRPr/>
            </a:pPr>
            <a:r>
              <a:rPr lang="zh-CN" altLang="en-US" b="1" dirty="0">
                <a:ea typeface="宋体" panose="02010600030101010101" pitchFamily="2" charset="-122"/>
              </a:rPr>
              <a:t>（一）</a:t>
            </a:r>
            <a:r>
              <a:rPr lang="zh-CN" altLang="zh-CN" b="1" dirty="0">
                <a:ea typeface="宋体" panose="02010600030101010101" pitchFamily="2" charset="-122"/>
              </a:rPr>
              <a:t>增加了</a:t>
            </a:r>
            <a:r>
              <a:rPr lang="zh-CN" altLang="en-US" b="1" dirty="0">
                <a:ea typeface="宋体" panose="02010600030101010101" pitchFamily="2" charset="-122"/>
              </a:rPr>
              <a:t>对</a:t>
            </a:r>
            <a:r>
              <a:rPr lang="zh-CN" altLang="zh-CN" b="1" dirty="0">
                <a:ea typeface="宋体" panose="02010600030101010101" pitchFamily="2" charset="-122"/>
              </a:rPr>
              <a:t>异议人主体资格</a:t>
            </a:r>
            <a:r>
              <a:rPr lang="zh-CN" altLang="en-US" b="1" dirty="0">
                <a:ea typeface="宋体" panose="02010600030101010101" pitchFamily="2" charset="-122"/>
              </a:rPr>
              <a:t>的限制</a:t>
            </a:r>
          </a:p>
        </p:txBody>
      </p:sp>
      <p:sp>
        <p:nvSpPr>
          <p:cNvPr id="15" name="矩形 14"/>
          <p:cNvSpPr/>
          <p:nvPr/>
        </p:nvSpPr>
        <p:spPr>
          <a:xfrm>
            <a:off x="2238348" y="2132857"/>
            <a:ext cx="7602068" cy="3152723"/>
          </a:xfrm>
          <a:prstGeom prst="rect">
            <a:avLst/>
          </a:prstGeom>
        </p:spPr>
        <p:txBody>
          <a:bodyPr wrap="square">
            <a:spAutoFit/>
          </a:bodyPr>
          <a:lstStyle/>
          <a:p>
            <a:pPr marL="342900" indent="-342900">
              <a:lnSpc>
                <a:spcPct val="150000"/>
              </a:lnSpc>
              <a:spcBef>
                <a:spcPct val="20000"/>
              </a:spcBef>
              <a:buFont typeface="Wingdings" panose="05000000000000000000" pitchFamily="2" charset="2"/>
              <a:buChar char="Ø"/>
              <a:defRPr/>
            </a:pPr>
            <a:r>
              <a:rPr lang="zh-CN" altLang="en-US" dirty="0">
                <a:latin typeface="宋体" panose="02010600030101010101" pitchFamily="2" charset="-122"/>
                <a:ea typeface="宋体" panose="02010600030101010101" pitchFamily="2" charset="-122"/>
              </a:rPr>
              <a:t>商标法第三十三条规定：</a:t>
            </a:r>
            <a:endParaRPr lang="en-US" altLang="zh-CN" dirty="0">
              <a:latin typeface="宋体" panose="02010600030101010101" pitchFamily="2" charset="-122"/>
              <a:ea typeface="宋体" panose="02010600030101010101" pitchFamily="2" charset="-122"/>
            </a:endParaRPr>
          </a:p>
          <a:p>
            <a:pPr marL="342900" indent="-342900">
              <a:lnSpc>
                <a:spcPct val="150000"/>
              </a:lnSpc>
              <a:spcBef>
                <a:spcPct val="20000"/>
              </a:spcBef>
              <a:defRPr/>
            </a:pPr>
            <a:r>
              <a:rPr lang="en-US" altLang="zh-CN" dirty="0">
                <a:latin typeface="宋体" panose="02010600030101010101" pitchFamily="2" charset="-122"/>
                <a:ea typeface="宋体" panose="02010600030101010101" pitchFamily="2" charset="-122"/>
              </a:rPr>
              <a:t>       </a:t>
            </a:r>
            <a:r>
              <a:rPr lang="zh-CN" altLang="en-US" dirty="0">
                <a:latin typeface="楷体_GB2312" pitchFamily="49" charset="-122"/>
                <a:ea typeface="楷体_GB2312" pitchFamily="49" charset="-122"/>
              </a:rPr>
              <a:t>对初步审定公告的商标，自公告之日起三个月内，</a:t>
            </a:r>
            <a:r>
              <a:rPr lang="zh-CN" altLang="en-US" dirty="0">
                <a:solidFill>
                  <a:srgbClr val="FF0000"/>
                </a:solidFill>
                <a:latin typeface="楷体_GB2312" pitchFamily="49" charset="-122"/>
                <a:ea typeface="楷体_GB2312" pitchFamily="49" charset="-122"/>
              </a:rPr>
              <a:t>在先权利人、利害关系人</a:t>
            </a:r>
            <a:r>
              <a:rPr lang="zh-CN" altLang="en-US" dirty="0">
                <a:latin typeface="楷体_GB2312" pitchFamily="49" charset="-122"/>
                <a:ea typeface="楷体_GB2312" pitchFamily="49" charset="-122"/>
              </a:rPr>
              <a:t>认为违反本法第十三条第二款和第三款、第十五条、第十六条第一款、第三十条、第三十一条、第三十二条规定的，或者</a:t>
            </a:r>
            <a:r>
              <a:rPr lang="zh-CN" altLang="en-US" dirty="0">
                <a:solidFill>
                  <a:srgbClr val="FF0000"/>
                </a:solidFill>
                <a:latin typeface="楷体_GB2312" pitchFamily="49" charset="-122"/>
                <a:ea typeface="楷体_GB2312" pitchFamily="49" charset="-122"/>
              </a:rPr>
              <a:t>任何人</a:t>
            </a:r>
            <a:r>
              <a:rPr lang="zh-CN" altLang="en-US" dirty="0">
                <a:latin typeface="楷体_GB2312" pitchFamily="49" charset="-122"/>
                <a:ea typeface="楷体_GB2312" pitchFamily="49" charset="-122"/>
              </a:rPr>
              <a:t>认为违反本法第四条、第十条、第十一条、第十二条、第十九条第四款规定的，可以向商标局提出异议。</a:t>
            </a:r>
          </a:p>
          <a:p>
            <a:pPr>
              <a:lnSpc>
                <a:spcPct val="220000"/>
              </a:lnSpc>
              <a:buFont typeface="Wingdings" panose="05000000000000000000" pitchFamily="2" charset="2"/>
              <a:buChar char="Ø"/>
            </a:pPr>
            <a:endParaRPr lang="zh-CN" altLang="en-US" dirty="0">
              <a:latin typeface="楷体_GB2312" pitchFamily="49" charset="-122"/>
              <a:ea typeface="楷体_GB2312" pitchFamily="49" charset="-122"/>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24580"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2135561" y="1772817"/>
            <a:ext cx="8022431" cy="3732945"/>
          </a:xfrm>
          <a:prstGeom prst="rect">
            <a:avLst/>
          </a:prstGeom>
        </p:spPr>
        <p:txBody>
          <a:bodyPr>
            <a:spAutoFit/>
          </a:bodyPr>
          <a:lstStyle/>
          <a:p>
            <a:pPr>
              <a:lnSpc>
                <a:spcPts val="3600"/>
              </a:lnSpc>
              <a:defRPr/>
            </a:pPr>
            <a:r>
              <a:rPr lang="zh-CN" altLang="en-US" sz="2000" b="1" dirty="0">
                <a:latin typeface="+mj-ea"/>
              </a:rPr>
              <a:t>常见的合同、业务往来关系包括： </a:t>
            </a:r>
            <a:endParaRPr lang="en-US" altLang="zh-CN" sz="2000" b="1" dirty="0"/>
          </a:p>
          <a:p>
            <a:pPr>
              <a:lnSpc>
                <a:spcPts val="3600"/>
              </a:lnSpc>
              <a:defRPr/>
            </a:pPr>
            <a:r>
              <a:rPr lang="zh-CN" altLang="en-US" sz="2000" dirty="0"/>
              <a:t>       买卖关系；委托加工关系；加盟关系（商标使用许可）；投资关系；赞助、联合举办活动；业务考察、磋商关系等等</a:t>
            </a:r>
            <a:endParaRPr lang="en-US" altLang="zh-CN" sz="2000" dirty="0"/>
          </a:p>
          <a:p>
            <a:pPr>
              <a:lnSpc>
                <a:spcPts val="3600"/>
              </a:lnSpc>
              <a:defRPr/>
            </a:pPr>
            <a:endParaRPr lang="en-US" altLang="zh-CN" sz="2000" b="1" dirty="0"/>
          </a:p>
          <a:p>
            <a:pPr>
              <a:lnSpc>
                <a:spcPts val="3600"/>
              </a:lnSpc>
              <a:defRPr/>
            </a:pPr>
            <a:r>
              <a:rPr lang="zh-CN" altLang="en-US" sz="2000" b="1" dirty="0"/>
              <a:t>常见的其他关系包括：</a:t>
            </a:r>
          </a:p>
          <a:p>
            <a:pPr>
              <a:lnSpc>
                <a:spcPts val="3600"/>
              </a:lnSpc>
              <a:defRPr/>
            </a:pPr>
            <a:r>
              <a:rPr lang="zh-CN" altLang="en-US" sz="2000" dirty="0"/>
              <a:t>       亲属关系；隶属关系（除第十五条第一款规定的代表人以外的其他普通员工）；双方当事人曾发生经济纠纷；双方当事人地理位置相邻等等</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26628"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2281238" y="1458915"/>
            <a:ext cx="7764066" cy="3732945"/>
          </a:xfrm>
          <a:prstGeom prst="rect">
            <a:avLst/>
          </a:prstGeom>
        </p:spPr>
        <p:txBody>
          <a:bodyPr>
            <a:spAutoFit/>
          </a:bodyPr>
          <a:lstStyle/>
          <a:p>
            <a:pPr>
              <a:lnSpc>
                <a:spcPts val="3600"/>
              </a:lnSpc>
              <a:defRPr/>
            </a:pPr>
            <a:r>
              <a:rPr lang="zh-CN" altLang="en-US" sz="2000" b="1" dirty="0">
                <a:solidFill>
                  <a:schemeClr val="accent1"/>
                </a:solidFill>
                <a:latin typeface="+mj-ea"/>
              </a:rPr>
              <a:t>地理标志：</a:t>
            </a:r>
            <a:r>
              <a:rPr lang="en-US" altLang="zh-CN" sz="2000" b="1" dirty="0">
                <a:solidFill>
                  <a:schemeClr val="accent1"/>
                </a:solidFill>
                <a:latin typeface="+mj-ea"/>
              </a:rPr>
              <a:t>《</a:t>
            </a:r>
            <a:r>
              <a:rPr lang="zh-CN" altLang="en-US" sz="2000" b="1" dirty="0">
                <a:solidFill>
                  <a:schemeClr val="accent1"/>
                </a:solidFill>
                <a:latin typeface="+mj-ea"/>
              </a:rPr>
              <a:t>商标法</a:t>
            </a:r>
            <a:r>
              <a:rPr lang="en-US" altLang="zh-CN" sz="2000" b="1" dirty="0">
                <a:solidFill>
                  <a:schemeClr val="accent1"/>
                </a:solidFill>
                <a:latin typeface="+mj-ea"/>
              </a:rPr>
              <a:t>》</a:t>
            </a:r>
            <a:r>
              <a:rPr lang="zh-CN" altLang="en-US" sz="2000" b="1" dirty="0">
                <a:solidFill>
                  <a:schemeClr val="accent1"/>
                </a:solidFill>
                <a:latin typeface="+mj-ea"/>
              </a:rPr>
              <a:t>第十六条</a:t>
            </a:r>
            <a:r>
              <a:rPr lang="zh-CN" altLang="en-US" sz="2000" dirty="0">
                <a:solidFill>
                  <a:schemeClr val="accent1"/>
                </a:solidFill>
                <a:latin typeface="+mj-ea"/>
              </a:rPr>
              <a:t/>
            </a:r>
            <a:br>
              <a:rPr lang="zh-CN" altLang="en-US" sz="2000" dirty="0">
                <a:solidFill>
                  <a:schemeClr val="accent1"/>
                </a:solidFill>
                <a:latin typeface="+mj-ea"/>
              </a:rPr>
            </a:br>
            <a:r>
              <a:rPr lang="zh-CN" altLang="en-US" sz="2000" dirty="0">
                <a:solidFill>
                  <a:schemeClr val="accent1"/>
                </a:solidFill>
                <a:latin typeface="+mj-ea"/>
              </a:rPr>
              <a:t>    </a:t>
            </a:r>
            <a:r>
              <a:rPr lang="zh-CN" altLang="en-US" sz="2000" dirty="0">
                <a:latin typeface="+mj-ea"/>
              </a:rPr>
              <a:t>商标中有商品的地理标志，而该商品并非来源于该标志所标示的地区，误导公众的，不予注册并禁止使用；但是，已经善意取得注册的继续有效。</a:t>
            </a:r>
            <a:endParaRPr lang="en-US" altLang="zh-CN" sz="2000" dirty="0">
              <a:latin typeface="+mj-ea"/>
            </a:endParaRPr>
          </a:p>
          <a:p>
            <a:pPr>
              <a:lnSpc>
                <a:spcPts val="3600"/>
              </a:lnSpc>
              <a:defRPr/>
            </a:pPr>
            <a:endParaRPr lang="en-US" altLang="zh-CN" sz="2000" dirty="0">
              <a:latin typeface="+mj-ea"/>
            </a:endParaRPr>
          </a:p>
          <a:p>
            <a:pPr>
              <a:lnSpc>
                <a:spcPts val="3600"/>
              </a:lnSpc>
              <a:defRPr/>
            </a:pPr>
            <a:r>
              <a:rPr lang="zh-CN" altLang="en-US" sz="2000" dirty="0"/>
              <a:t>地理标志：</a:t>
            </a:r>
          </a:p>
          <a:p>
            <a:pPr>
              <a:lnSpc>
                <a:spcPts val="3600"/>
              </a:lnSpc>
              <a:defRPr/>
            </a:pPr>
            <a:r>
              <a:rPr lang="zh-CN" altLang="en-US" sz="2000" dirty="0"/>
              <a:t>       指标示某商品来源于某地区，该商品的特定质量、信誉或者其他特征，主要由该地区的自然因素或者人文因素所决定的标志。</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27652"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27654" name="矩形 7"/>
          <p:cNvSpPr>
            <a:spLocks noChangeArrowheads="1"/>
          </p:cNvSpPr>
          <p:nvPr/>
        </p:nvSpPr>
        <p:spPr bwMode="auto">
          <a:xfrm>
            <a:off x="2158603" y="2101850"/>
            <a:ext cx="7639050" cy="2468112"/>
          </a:xfrm>
          <a:prstGeom prst="rect">
            <a:avLst/>
          </a:prstGeom>
          <a:noFill/>
          <a:ln w="9525">
            <a:noFill/>
            <a:miter lim="800000"/>
          </a:ln>
        </p:spPr>
        <p:txBody>
          <a:bodyPr>
            <a:spAutoFit/>
          </a:bodyPr>
          <a:lstStyle/>
          <a:p>
            <a:pPr>
              <a:lnSpc>
                <a:spcPts val="3800"/>
              </a:lnSpc>
            </a:pPr>
            <a:r>
              <a:rPr lang="zh-CN" altLang="en-US" sz="2000" dirty="0">
                <a:latin typeface="+mn-ea"/>
              </a:rPr>
              <a:t>适用要件：</a:t>
            </a:r>
          </a:p>
          <a:p>
            <a:pPr>
              <a:lnSpc>
                <a:spcPts val="3800"/>
              </a:lnSpc>
              <a:buFont typeface="Wingdings" panose="05000000000000000000" pitchFamily="2" charset="2"/>
              <a:buChar char="Ø"/>
            </a:pPr>
            <a:r>
              <a:rPr lang="zh-CN" altLang="en-US" sz="2000" dirty="0">
                <a:latin typeface="+mn-ea"/>
              </a:rPr>
              <a:t>被异议商标中含有符合地理标志定义的内容。</a:t>
            </a:r>
          </a:p>
          <a:p>
            <a:pPr>
              <a:lnSpc>
                <a:spcPts val="3800"/>
              </a:lnSpc>
              <a:buFont typeface="Wingdings" panose="05000000000000000000" pitchFamily="2" charset="2"/>
              <a:buChar char="Ø"/>
            </a:pPr>
            <a:r>
              <a:rPr lang="zh-CN" altLang="en-US" sz="2000" dirty="0">
                <a:latin typeface="+mn-ea"/>
              </a:rPr>
              <a:t>被异议商标所标示的商品并非来源于该地理标志所标示的地区，一般只需证明被异议人并非该地区的生产经营者。</a:t>
            </a:r>
          </a:p>
          <a:p>
            <a:pPr>
              <a:lnSpc>
                <a:spcPts val="3800"/>
              </a:lnSpc>
              <a:buFont typeface="Wingdings" panose="05000000000000000000" pitchFamily="2" charset="2"/>
              <a:buChar char="Ø"/>
            </a:pPr>
            <a:r>
              <a:rPr lang="zh-CN" altLang="en-US" sz="2000" dirty="0">
                <a:latin typeface="+mn-ea"/>
              </a:rPr>
              <a:t>被异议商标的使用会误导公众。</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29700"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16" name="标题 1"/>
          <p:cNvSpPr txBox="1"/>
          <p:nvPr/>
        </p:nvSpPr>
        <p:spPr>
          <a:xfrm>
            <a:off x="2032399" y="1038227"/>
            <a:ext cx="7546181" cy="1000125"/>
          </a:xfrm>
          <a:prstGeom prst="rect">
            <a:avLst/>
          </a:prstGeom>
        </p:spPr>
        <p:txBody>
          <a:bodyPr anchor="ctr">
            <a:normAutofit fontScale="67500" lnSpcReduction="20000"/>
          </a:bodyPr>
          <a:lstStyle/>
          <a:p>
            <a:pPr algn="ctr">
              <a:defRPr/>
            </a:pPr>
            <a:r>
              <a:rPr lang="en-US" altLang="zh-CN" sz="3600" dirty="0">
                <a:solidFill>
                  <a:sysClr val="windowText" lastClr="000000"/>
                </a:solidFill>
                <a:latin typeface="Calibri" panose="020F0502020204030204"/>
                <a:ea typeface="宋体" panose="02010600030101010101" pitchFamily="2" charset="-122"/>
                <a:cs typeface="+mj-cs"/>
              </a:rPr>
              <a:t/>
            </a:r>
            <a:br>
              <a:rPr lang="en-US" altLang="zh-CN" sz="3600" dirty="0">
                <a:solidFill>
                  <a:sysClr val="windowText" lastClr="000000"/>
                </a:solidFill>
                <a:latin typeface="Calibri" panose="020F0502020204030204"/>
                <a:ea typeface="宋体" panose="02010600030101010101" pitchFamily="2" charset="-122"/>
                <a:cs typeface="+mj-cs"/>
              </a:rPr>
            </a:br>
            <a:r>
              <a:rPr lang="en-US" altLang="zh-CN" sz="4000" dirty="0">
                <a:solidFill>
                  <a:schemeClr val="accent1"/>
                </a:solidFill>
                <a:latin typeface="+mj-lt"/>
                <a:ea typeface="宋体" panose="02010600030101010101" pitchFamily="2" charset="-122"/>
                <a:cs typeface="+mj-cs"/>
              </a:rPr>
              <a:t> </a:t>
            </a:r>
            <a:r>
              <a:rPr lang="zh-CN" altLang="en-US" sz="3300" b="1" dirty="0">
                <a:solidFill>
                  <a:schemeClr val="accent1"/>
                </a:solidFill>
                <a:latin typeface="+mj-lt"/>
                <a:ea typeface="黑体" panose="02010609060101010101" pitchFamily="49" charset="-122"/>
                <a:cs typeface="+mj-cs"/>
              </a:rPr>
              <a:t>同一种或类似商品上的相同或近似商标：</a:t>
            </a:r>
            <a:endParaRPr lang="en-US" altLang="zh-CN" sz="3300" b="1" dirty="0">
              <a:solidFill>
                <a:schemeClr val="accent1"/>
              </a:solidFill>
              <a:latin typeface="+mj-lt"/>
              <a:ea typeface="黑体" panose="02010609060101010101" pitchFamily="49" charset="-122"/>
              <a:cs typeface="+mj-cs"/>
            </a:endParaRPr>
          </a:p>
          <a:p>
            <a:pPr algn="ctr">
              <a:defRPr/>
            </a:pPr>
            <a:r>
              <a:rPr lang="en-US" altLang="zh-CN" sz="3300" b="1" dirty="0">
                <a:solidFill>
                  <a:schemeClr val="accent1"/>
                </a:solidFill>
                <a:latin typeface="+mj-lt"/>
                <a:ea typeface="黑体" panose="02010609060101010101" pitchFamily="49" charset="-122"/>
                <a:cs typeface="+mj-cs"/>
              </a:rPr>
              <a:t>《</a:t>
            </a:r>
            <a:r>
              <a:rPr lang="zh-CN" altLang="en-US" sz="3300" b="1" dirty="0">
                <a:solidFill>
                  <a:schemeClr val="accent1"/>
                </a:solidFill>
                <a:latin typeface="+mj-lt"/>
                <a:ea typeface="黑体" panose="02010609060101010101" pitchFamily="49" charset="-122"/>
                <a:cs typeface="+mj-cs"/>
              </a:rPr>
              <a:t>商标法</a:t>
            </a:r>
            <a:r>
              <a:rPr lang="en-US" altLang="zh-CN" sz="3300" b="1" dirty="0">
                <a:solidFill>
                  <a:schemeClr val="accent1"/>
                </a:solidFill>
                <a:latin typeface="+mj-lt"/>
                <a:ea typeface="黑体" panose="02010609060101010101" pitchFamily="49" charset="-122"/>
                <a:cs typeface="+mj-cs"/>
              </a:rPr>
              <a:t>》</a:t>
            </a:r>
            <a:r>
              <a:rPr lang="zh-CN" altLang="en-US" sz="3300" b="1" dirty="0">
                <a:solidFill>
                  <a:schemeClr val="accent1"/>
                </a:solidFill>
                <a:latin typeface="+mj-lt"/>
                <a:ea typeface="黑体" panose="02010609060101010101" pitchFamily="49" charset="-122"/>
                <a:cs typeface="+mj-cs"/>
              </a:rPr>
              <a:t>第三十条、第三十一条</a:t>
            </a:r>
          </a:p>
        </p:txBody>
      </p:sp>
      <p:sp>
        <p:nvSpPr>
          <p:cNvPr id="29703" name="矩形 16"/>
          <p:cNvSpPr>
            <a:spLocks noChangeArrowheads="1"/>
          </p:cNvSpPr>
          <p:nvPr/>
        </p:nvSpPr>
        <p:spPr bwMode="auto">
          <a:xfrm>
            <a:off x="2132411" y="2366964"/>
            <a:ext cx="7840265" cy="2554545"/>
          </a:xfrm>
          <a:prstGeom prst="rect">
            <a:avLst/>
          </a:prstGeom>
          <a:noFill/>
          <a:ln w="9525">
            <a:noFill/>
            <a:miter lim="800000"/>
          </a:ln>
        </p:spPr>
        <p:txBody>
          <a:bodyPr>
            <a:spAutoFit/>
          </a:bodyPr>
          <a:lstStyle/>
          <a:p>
            <a:r>
              <a:rPr lang="zh-CN" altLang="en-US" sz="2000" dirty="0">
                <a:latin typeface="+mn-ea"/>
              </a:rPr>
              <a:t>第三十条　申请注册的商标，凡不符合本法有关规定或者同他人在同一种商品或者类似商品上已经注册的或者初步审定的商标相同或者近似的，由商标局驳回申请，不予公告。</a:t>
            </a:r>
            <a:br>
              <a:rPr lang="zh-CN" altLang="en-US" sz="2000" dirty="0">
                <a:latin typeface="+mn-ea"/>
              </a:rPr>
            </a:br>
            <a:r>
              <a:rPr lang="zh-CN" altLang="en-US" sz="2000" dirty="0">
                <a:latin typeface="+mn-ea"/>
              </a:rPr>
              <a:t>　　</a:t>
            </a:r>
          </a:p>
          <a:p>
            <a:r>
              <a:rPr lang="zh-CN" altLang="en-US" sz="2000" dirty="0">
                <a:latin typeface="+mn-ea"/>
              </a:rPr>
              <a:t>第三十一条　两个或者两个以上的商标注册申请人，在同一种商品或者类似商品上，以相同或者近似的商标申请注册的，初步审定并公告申请在先的商标；同一天申请的，初步审定并公告使用在先的商标，驳回其他人的申请，不予公告。</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30724"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30725" name="Slide Number Placeholder 13"/>
          <p:cNvSpPr txBox="1"/>
          <p:nvPr/>
        </p:nvSpPr>
        <p:spPr bwMode="auto">
          <a:xfrm>
            <a:off x="9596437" y="6505577"/>
            <a:ext cx="452438" cy="150813"/>
          </a:xfrm>
          <a:prstGeom prst="rect">
            <a:avLst/>
          </a:prstGeom>
          <a:noFill/>
          <a:ln w="9525">
            <a:noFill/>
            <a:miter lim="800000"/>
          </a:ln>
        </p:spPr>
        <p:txBody>
          <a:bodyPr anchor="ctr"/>
          <a:lstStyle/>
          <a:p>
            <a:pPr algn="r"/>
            <a:endParaRPr lang="ko-KR" altLang="en-US" sz="1000">
              <a:solidFill>
                <a:schemeClr val="bg1"/>
              </a:solidFill>
              <a:latin typeface="微软雅黑" panose="020B0503020204020204" pitchFamily="34" charset="-122"/>
              <a:ea typeface="Microsoft YaHei UI" panose="020B0503020204020204" charset="-122"/>
            </a:endParaRPr>
          </a:p>
        </p:txBody>
      </p:sp>
      <p:sp>
        <p:nvSpPr>
          <p:cNvPr id="16" name="标题 1"/>
          <p:cNvSpPr txBox="1"/>
          <p:nvPr/>
        </p:nvSpPr>
        <p:spPr>
          <a:xfrm>
            <a:off x="3173016" y="1184277"/>
            <a:ext cx="5588794" cy="1000125"/>
          </a:xfrm>
          <a:prstGeom prst="rect">
            <a:avLst/>
          </a:prstGeom>
        </p:spPr>
        <p:txBody>
          <a:bodyPr anchor="ctr">
            <a:noAutofit/>
          </a:bodyPr>
          <a:lstStyle/>
          <a:p>
            <a:pPr algn="ctr">
              <a:defRPr/>
            </a:pPr>
            <a:r>
              <a:rPr lang="en-US" altLang="zh-CN" sz="3200" dirty="0">
                <a:solidFill>
                  <a:sysClr val="windowText" lastClr="000000"/>
                </a:solidFill>
                <a:latin typeface="Calibri" panose="020F0502020204030204"/>
                <a:ea typeface="宋体" panose="02010600030101010101" pitchFamily="2" charset="-122"/>
                <a:cs typeface="+mj-cs"/>
              </a:rPr>
              <a:t/>
            </a:r>
            <a:br>
              <a:rPr lang="en-US" altLang="zh-CN" sz="3200" dirty="0">
                <a:solidFill>
                  <a:sysClr val="windowText" lastClr="000000"/>
                </a:solidFill>
                <a:latin typeface="Calibri" panose="020F0502020204030204"/>
                <a:ea typeface="宋体" panose="02010600030101010101" pitchFamily="2" charset="-122"/>
                <a:cs typeface="+mj-cs"/>
              </a:rPr>
            </a:br>
            <a:r>
              <a:rPr lang="zh-CN" altLang="en-US" sz="3200" dirty="0">
                <a:latin typeface="+mn-ea"/>
                <a:cs typeface="+mj-cs"/>
              </a:rPr>
              <a:t>异议审查的特殊性</a:t>
            </a:r>
          </a:p>
        </p:txBody>
      </p:sp>
      <p:sp>
        <p:nvSpPr>
          <p:cNvPr id="30727" name="矩形 16"/>
          <p:cNvSpPr>
            <a:spLocks noChangeArrowheads="1"/>
          </p:cNvSpPr>
          <p:nvPr/>
        </p:nvSpPr>
        <p:spPr bwMode="auto">
          <a:xfrm>
            <a:off x="3292080" y="2503488"/>
            <a:ext cx="6260304" cy="1625445"/>
          </a:xfrm>
          <a:prstGeom prst="rect">
            <a:avLst/>
          </a:prstGeom>
          <a:noFill/>
          <a:ln w="9525">
            <a:noFill/>
            <a:miter lim="800000"/>
          </a:ln>
        </p:spPr>
        <p:txBody>
          <a:bodyPr wrap="square">
            <a:spAutoFit/>
          </a:bodyPr>
          <a:lstStyle/>
          <a:p>
            <a:pPr>
              <a:lnSpc>
                <a:spcPts val="4200"/>
              </a:lnSpc>
              <a:buFont typeface="Wingdings" panose="05000000000000000000" pitchFamily="2" charset="2"/>
              <a:buChar char="Ø"/>
            </a:pPr>
            <a:r>
              <a:rPr lang="zh-CN" altLang="en-US" sz="2400" dirty="0">
                <a:latin typeface="+mn-ea"/>
              </a:rPr>
              <a:t>近似商标判定标准结合案件具体情况而定 </a:t>
            </a:r>
          </a:p>
          <a:p>
            <a:pPr>
              <a:lnSpc>
                <a:spcPts val="4200"/>
              </a:lnSpc>
              <a:buFont typeface="Wingdings" panose="05000000000000000000" pitchFamily="2" charset="2"/>
              <a:buChar char="Ø"/>
            </a:pPr>
            <a:r>
              <a:rPr lang="zh-CN" altLang="en-US" sz="2400" dirty="0">
                <a:latin typeface="+mn-ea"/>
              </a:rPr>
              <a:t>明显具有恶意的从严</a:t>
            </a:r>
          </a:p>
          <a:p>
            <a:pPr>
              <a:lnSpc>
                <a:spcPts val="4200"/>
              </a:lnSpc>
              <a:buFont typeface="Wingdings" panose="05000000000000000000" pitchFamily="2" charset="2"/>
              <a:buChar char="Ø"/>
            </a:pPr>
            <a:r>
              <a:rPr lang="zh-CN" altLang="en-US" sz="2400" dirty="0">
                <a:latin typeface="+mn-ea"/>
              </a:rPr>
              <a:t>类似商品标准可适度放宽</a:t>
            </a:r>
            <a:r>
              <a:rPr lang="en-US" altLang="zh-CN" sz="2400" dirty="0">
                <a:latin typeface="+mn-ea"/>
              </a:rPr>
              <a:t>(</a:t>
            </a:r>
            <a:r>
              <a:rPr lang="zh-CN" altLang="en-US" sz="2400" dirty="0">
                <a:latin typeface="+mn-ea"/>
              </a:rPr>
              <a:t>需要上会</a:t>
            </a:r>
            <a:r>
              <a:rPr lang="en-US" altLang="zh-CN" sz="2400" dirty="0">
                <a:latin typeface="+mn-ea"/>
              </a:rPr>
              <a:t>)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34820"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2157414" y="1604963"/>
            <a:ext cx="8022431" cy="943528"/>
          </a:xfrm>
          <a:prstGeom prst="rect">
            <a:avLst/>
          </a:prstGeom>
        </p:spPr>
        <p:txBody>
          <a:bodyPr>
            <a:spAutoFit/>
          </a:bodyPr>
          <a:lstStyle/>
          <a:p>
            <a:pPr>
              <a:lnSpc>
                <a:spcPts val="3600"/>
              </a:lnSpc>
              <a:defRPr/>
            </a:pPr>
            <a:r>
              <a:rPr lang="zh-CN" altLang="en-US" sz="2000" b="1" dirty="0">
                <a:solidFill>
                  <a:schemeClr val="accent1"/>
                </a:solidFill>
                <a:latin typeface="+mj-ea"/>
              </a:rPr>
              <a:t>损害他人在先权利：</a:t>
            </a:r>
            <a:r>
              <a:rPr lang="en-US" altLang="zh-CN" sz="2000" b="1" dirty="0">
                <a:solidFill>
                  <a:schemeClr val="accent1"/>
                </a:solidFill>
                <a:latin typeface="+mj-ea"/>
              </a:rPr>
              <a:t>《</a:t>
            </a:r>
            <a:r>
              <a:rPr lang="zh-CN" altLang="en-US" sz="2000" b="1" dirty="0">
                <a:solidFill>
                  <a:schemeClr val="accent1"/>
                </a:solidFill>
                <a:latin typeface="+mj-ea"/>
              </a:rPr>
              <a:t>商标法</a:t>
            </a:r>
            <a:r>
              <a:rPr lang="en-US" altLang="zh-CN" sz="2000" b="1" dirty="0">
                <a:solidFill>
                  <a:schemeClr val="accent1"/>
                </a:solidFill>
                <a:latin typeface="+mj-ea"/>
              </a:rPr>
              <a:t>》</a:t>
            </a:r>
            <a:r>
              <a:rPr lang="zh-CN" altLang="en-US" sz="2000" b="1" dirty="0">
                <a:solidFill>
                  <a:schemeClr val="accent1"/>
                </a:solidFill>
                <a:latin typeface="+mj-ea"/>
              </a:rPr>
              <a:t>第三十二条前半段</a:t>
            </a:r>
            <a:endParaRPr lang="en-US" altLang="zh-CN" sz="2000" b="1" dirty="0">
              <a:solidFill>
                <a:schemeClr val="accent1"/>
              </a:solidFill>
              <a:latin typeface="+mj-ea"/>
            </a:endParaRPr>
          </a:p>
          <a:p>
            <a:pPr marL="179705">
              <a:lnSpc>
                <a:spcPts val="3600"/>
              </a:lnSpc>
              <a:defRPr/>
            </a:pPr>
            <a:r>
              <a:rPr lang="zh-CN" altLang="en-US" sz="2000" dirty="0">
                <a:latin typeface="+mj-ea"/>
              </a:rPr>
              <a:t>申请商标注册不得损害他人现有的在先权利，</a:t>
            </a:r>
            <a:r>
              <a:rPr lang="en-US" altLang="zh-CN" sz="2000" dirty="0">
                <a:latin typeface="+mj-ea"/>
              </a:rPr>
              <a:t>……</a:t>
            </a:r>
          </a:p>
        </p:txBody>
      </p:sp>
      <p:sp>
        <p:nvSpPr>
          <p:cNvPr id="8" name="TextBox 7"/>
          <p:cNvSpPr txBox="1"/>
          <p:nvPr/>
        </p:nvSpPr>
        <p:spPr>
          <a:xfrm>
            <a:off x="2176462" y="2992438"/>
            <a:ext cx="8015288" cy="2877070"/>
          </a:xfrm>
          <a:prstGeom prst="rect">
            <a:avLst/>
          </a:prstGeom>
          <a:noFill/>
        </p:spPr>
        <p:txBody>
          <a:bodyPr>
            <a:spAutoFit/>
          </a:bodyPr>
          <a:lstStyle/>
          <a:p>
            <a:pPr>
              <a:lnSpc>
                <a:spcPts val="3700"/>
              </a:lnSpc>
              <a:defRPr/>
            </a:pPr>
            <a:r>
              <a:rPr lang="zh-CN" altLang="en-US" dirty="0">
                <a:latin typeface="+mj-lt"/>
              </a:rPr>
              <a:t>在先权利：</a:t>
            </a:r>
            <a:endParaRPr lang="en-US" altLang="zh-CN" dirty="0">
              <a:latin typeface="+mj-lt"/>
            </a:endParaRPr>
          </a:p>
          <a:p>
            <a:pPr>
              <a:lnSpc>
                <a:spcPts val="3700"/>
              </a:lnSpc>
              <a:defRPr/>
            </a:pPr>
            <a:r>
              <a:rPr lang="en-US" altLang="zh-CN" dirty="0">
                <a:latin typeface="+mj-lt"/>
              </a:rPr>
              <a:t>1、</a:t>
            </a:r>
            <a:r>
              <a:rPr lang="zh-CN" altLang="en-US" dirty="0">
                <a:latin typeface="+mj-lt"/>
              </a:rPr>
              <a:t>字号权      </a:t>
            </a:r>
            <a:r>
              <a:rPr lang="en-US" altLang="zh-CN" dirty="0">
                <a:latin typeface="+mj-lt"/>
              </a:rPr>
              <a:t>2、</a:t>
            </a:r>
            <a:r>
              <a:rPr lang="zh-CN" altLang="en-US" dirty="0">
                <a:latin typeface="+mj-lt"/>
              </a:rPr>
              <a:t>姓名权     </a:t>
            </a:r>
            <a:r>
              <a:rPr lang="en-US" altLang="zh-CN" dirty="0">
                <a:latin typeface="+mj-lt"/>
              </a:rPr>
              <a:t>3、</a:t>
            </a:r>
            <a:r>
              <a:rPr lang="zh-CN" altLang="en-US" dirty="0">
                <a:latin typeface="+mj-lt"/>
              </a:rPr>
              <a:t>肖像权      </a:t>
            </a:r>
            <a:r>
              <a:rPr lang="en-US" altLang="zh-CN" dirty="0">
                <a:latin typeface="+mj-lt"/>
              </a:rPr>
              <a:t>4、</a:t>
            </a:r>
            <a:r>
              <a:rPr lang="zh-CN" altLang="en-US" dirty="0">
                <a:latin typeface="+mj-lt"/>
              </a:rPr>
              <a:t>著作权      </a:t>
            </a:r>
            <a:r>
              <a:rPr lang="en-US" altLang="zh-CN" dirty="0">
                <a:latin typeface="+mj-lt"/>
              </a:rPr>
              <a:t>5、</a:t>
            </a:r>
            <a:r>
              <a:rPr lang="zh-CN" altLang="en-US" dirty="0">
                <a:latin typeface="+mj-lt"/>
              </a:rPr>
              <a:t>外观设计专利权</a:t>
            </a:r>
            <a:endParaRPr lang="en-US" altLang="zh-CN" dirty="0">
              <a:latin typeface="+mj-lt"/>
            </a:endParaRPr>
          </a:p>
          <a:p>
            <a:pPr>
              <a:lnSpc>
                <a:spcPts val="3700"/>
              </a:lnSpc>
              <a:defRPr/>
            </a:pPr>
            <a:endParaRPr lang="en-US" altLang="zh-CN" dirty="0">
              <a:latin typeface="+mj-lt"/>
            </a:endParaRPr>
          </a:p>
          <a:p>
            <a:pPr>
              <a:lnSpc>
                <a:spcPts val="3700"/>
              </a:lnSpc>
              <a:defRPr/>
            </a:pPr>
            <a:r>
              <a:rPr lang="zh-CN" altLang="en-US" dirty="0">
                <a:latin typeface="+mj-lt"/>
              </a:rPr>
              <a:t>其他在先权益： </a:t>
            </a:r>
            <a:endParaRPr lang="en-US" altLang="zh-CN" dirty="0">
              <a:latin typeface="+mj-lt"/>
            </a:endParaRPr>
          </a:p>
          <a:p>
            <a:pPr>
              <a:lnSpc>
                <a:spcPts val="3700"/>
              </a:lnSpc>
              <a:defRPr/>
            </a:pPr>
            <a:r>
              <a:rPr lang="en-US" altLang="zh-CN" dirty="0">
                <a:latin typeface="+mj-lt"/>
              </a:rPr>
              <a:t>1、</a:t>
            </a:r>
            <a:r>
              <a:rPr lang="zh-CN" altLang="en-US" dirty="0"/>
              <a:t>知名商品</a:t>
            </a:r>
            <a:r>
              <a:rPr lang="en-US" altLang="zh-CN" dirty="0"/>
              <a:t>/</a:t>
            </a:r>
            <a:r>
              <a:rPr lang="zh-CN" altLang="en-US" dirty="0"/>
              <a:t>服务特有名称、包装、装潢</a:t>
            </a:r>
            <a:endParaRPr lang="en-US" altLang="zh-CN" dirty="0"/>
          </a:p>
          <a:p>
            <a:pPr>
              <a:lnSpc>
                <a:spcPts val="3700"/>
              </a:lnSpc>
              <a:defRPr/>
            </a:pPr>
            <a:r>
              <a:rPr lang="en-US" altLang="zh-CN" dirty="0">
                <a:latin typeface="+mj-lt"/>
              </a:rPr>
              <a:t>2、</a:t>
            </a:r>
            <a:r>
              <a:rPr lang="zh-CN" altLang="en-US" dirty="0"/>
              <a:t>其他应予保护的合法在先权益</a:t>
            </a:r>
            <a:r>
              <a:rPr lang="zh-CN" altLang="en-US" dirty="0">
                <a:solidFill>
                  <a:schemeClr val="accent1"/>
                </a:solidFill>
              </a:rPr>
              <a:t>（作品名称、角色名称等）</a:t>
            </a:r>
            <a:endParaRPr lang="zh-CN" altLang="en-US" dirty="0">
              <a:solidFill>
                <a:schemeClr val="accent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35844"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2143126" y="2082802"/>
            <a:ext cx="8705402" cy="2822183"/>
          </a:xfrm>
          <a:prstGeom prst="rect">
            <a:avLst/>
          </a:prstGeom>
        </p:spPr>
        <p:txBody>
          <a:bodyPr wrap="square">
            <a:spAutoFit/>
          </a:bodyPr>
          <a:lstStyle/>
          <a:p>
            <a:pPr>
              <a:lnSpc>
                <a:spcPts val="3600"/>
              </a:lnSpc>
              <a:defRPr/>
            </a:pPr>
            <a:r>
              <a:rPr lang="en-US" altLang="zh-CN" sz="2400" dirty="0">
                <a:latin typeface="+mj-ea"/>
              </a:rPr>
              <a:t>1、</a:t>
            </a:r>
            <a:r>
              <a:rPr lang="zh-CN" altLang="en-US" sz="2400" dirty="0">
                <a:latin typeface="+mj-ea"/>
              </a:rPr>
              <a:t>字号权</a:t>
            </a:r>
            <a:endParaRPr lang="en-US" altLang="zh-CN" sz="2400" dirty="0">
              <a:latin typeface="+mj-ea"/>
            </a:endParaRPr>
          </a:p>
          <a:p>
            <a:pPr marL="179705">
              <a:lnSpc>
                <a:spcPts val="3600"/>
              </a:lnSpc>
              <a:defRPr/>
            </a:pPr>
            <a:r>
              <a:rPr lang="zh-CN" altLang="en-US" sz="2400" dirty="0"/>
              <a:t>适用要件</a:t>
            </a:r>
          </a:p>
          <a:p>
            <a:pPr marL="179705">
              <a:lnSpc>
                <a:spcPts val="3600"/>
              </a:lnSpc>
              <a:defRPr/>
            </a:pPr>
            <a:r>
              <a:rPr lang="zh-CN" altLang="en-US" sz="2400" dirty="0"/>
              <a:t>（</a:t>
            </a:r>
            <a:r>
              <a:rPr lang="en-US" sz="2400" dirty="0"/>
              <a:t>1</a:t>
            </a:r>
            <a:r>
              <a:rPr lang="zh-CN" altLang="en-US" sz="2400" dirty="0"/>
              <a:t>）在系争商标申请注册之前他人已在先登记或使用其字号；</a:t>
            </a:r>
          </a:p>
          <a:p>
            <a:pPr marL="179705">
              <a:lnSpc>
                <a:spcPts val="3600"/>
              </a:lnSpc>
              <a:defRPr/>
            </a:pPr>
            <a:r>
              <a:rPr lang="zh-CN" altLang="en-US" sz="2400" dirty="0"/>
              <a:t>（</a:t>
            </a:r>
            <a:r>
              <a:rPr lang="en-US" sz="2400" dirty="0"/>
              <a:t>2</a:t>
            </a:r>
            <a:r>
              <a:rPr lang="zh-CN" altLang="en-US" sz="2400" dirty="0"/>
              <a:t>）该字号在中国相关公众中具有一定的知名度；</a:t>
            </a:r>
          </a:p>
          <a:p>
            <a:pPr marL="179705">
              <a:lnSpc>
                <a:spcPts val="3600"/>
              </a:lnSpc>
              <a:defRPr/>
            </a:pPr>
            <a:r>
              <a:rPr lang="zh-CN" altLang="en-US" sz="2400" dirty="0"/>
              <a:t>（</a:t>
            </a:r>
            <a:r>
              <a:rPr lang="en-US" sz="2400" dirty="0"/>
              <a:t>3</a:t>
            </a:r>
            <a:r>
              <a:rPr lang="zh-CN" altLang="en-US" sz="2400" dirty="0"/>
              <a:t>）系争商标的注册与使用容易导致相关公众产生混淆，致使在先字号权人的利益可能受到损害。</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36868"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pic>
        <p:nvPicPr>
          <p:cNvPr id="8" name="Picture 8"/>
          <p:cNvPicPr>
            <a:picLocks noChangeAspect="1" noChangeArrowheads="1"/>
          </p:cNvPicPr>
          <p:nvPr/>
        </p:nvPicPr>
        <p:blipFill>
          <a:blip r:embed="rId4" cstate="print"/>
          <a:srcRect/>
          <a:stretch>
            <a:fillRect/>
          </a:stretch>
        </p:blipFill>
        <p:spPr bwMode="auto">
          <a:xfrm>
            <a:off x="3218260" y="1817688"/>
            <a:ext cx="2172890" cy="1092200"/>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7319963" y="1792288"/>
            <a:ext cx="1878806" cy="1217612"/>
          </a:xfrm>
          <a:prstGeom prst="rect">
            <a:avLst/>
          </a:prstGeom>
          <a:noFill/>
          <a:ln w="9525">
            <a:noFill/>
            <a:miter lim="800000"/>
            <a:headEnd/>
            <a:tailEnd/>
          </a:ln>
        </p:spPr>
      </p:pic>
      <p:sp>
        <p:nvSpPr>
          <p:cNvPr id="10" name="TextBox 9"/>
          <p:cNvSpPr txBox="1">
            <a:spLocks noChangeArrowheads="1"/>
          </p:cNvSpPr>
          <p:nvPr/>
        </p:nvSpPr>
        <p:spPr bwMode="auto">
          <a:xfrm>
            <a:off x="3224212" y="3275015"/>
            <a:ext cx="2319338" cy="922337"/>
          </a:xfrm>
          <a:prstGeom prst="rect">
            <a:avLst/>
          </a:prstGeom>
          <a:noFill/>
          <a:ln w="9525">
            <a:noFill/>
            <a:miter lim="800000"/>
          </a:ln>
        </p:spPr>
        <p:txBody>
          <a:bodyPr>
            <a:spAutoFit/>
          </a:bodyPr>
          <a:lstStyle/>
          <a:p>
            <a:r>
              <a:rPr lang="zh-CN" altLang="en-US" dirty="0">
                <a:latin typeface="楷体" panose="02010609060101010101" pitchFamily="49" charset="-122"/>
                <a:ea typeface="楷体" panose="02010609060101010101" pitchFamily="49" charset="-122"/>
              </a:rPr>
              <a:t>被异议人商标</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第</a:t>
            </a:r>
            <a:r>
              <a:rPr lang="en-US" altLang="zh-CN" dirty="0">
                <a:latin typeface="楷体" panose="02010609060101010101" pitchFamily="49" charset="-122"/>
                <a:ea typeface="楷体" panose="02010609060101010101" pitchFamily="49" charset="-122"/>
              </a:rPr>
              <a:t>40</a:t>
            </a:r>
            <a:r>
              <a:rPr lang="zh-CN" altLang="en-US" dirty="0">
                <a:latin typeface="楷体" panose="02010609060101010101" pitchFamily="49" charset="-122"/>
                <a:ea typeface="楷体" panose="02010609060101010101" pitchFamily="49" charset="-122"/>
              </a:rPr>
              <a:t>类：药材加工</a:t>
            </a:r>
          </a:p>
          <a:p>
            <a:endParaRPr lang="zh-CN" altLang="en-US" dirty="0">
              <a:latin typeface="楷体" panose="02010609060101010101" pitchFamily="49" charset="-122"/>
              <a:ea typeface="楷体" panose="02010609060101010101" pitchFamily="49" charset="-122"/>
            </a:endParaRPr>
          </a:p>
        </p:txBody>
      </p:sp>
      <p:sp>
        <p:nvSpPr>
          <p:cNvPr id="11" name="TextBox 10"/>
          <p:cNvSpPr txBox="1">
            <a:spLocks noChangeArrowheads="1"/>
          </p:cNvSpPr>
          <p:nvPr/>
        </p:nvSpPr>
        <p:spPr bwMode="auto">
          <a:xfrm>
            <a:off x="7059216" y="3241675"/>
            <a:ext cx="2319338" cy="1200150"/>
          </a:xfrm>
          <a:prstGeom prst="rect">
            <a:avLst/>
          </a:prstGeom>
          <a:noFill/>
          <a:ln w="9525">
            <a:noFill/>
            <a:miter lim="800000"/>
          </a:ln>
        </p:spPr>
        <p:txBody>
          <a:bodyPr>
            <a:spAutoFit/>
          </a:bodyPr>
          <a:lstStyle/>
          <a:p>
            <a:r>
              <a:rPr lang="zh-CN" altLang="en-US">
                <a:latin typeface="楷体" panose="02010609060101010101" pitchFamily="49" charset="-122"/>
                <a:ea typeface="楷体" panose="02010609060101010101" pitchFamily="49" charset="-122"/>
              </a:rPr>
              <a:t>异议人商标及商号</a:t>
            </a:r>
          </a:p>
          <a:p>
            <a:r>
              <a:rPr lang="en-US" altLang="zh-CN">
                <a:latin typeface="楷体" panose="02010609060101010101" pitchFamily="49" charset="-122"/>
                <a:ea typeface="楷体" panose="02010609060101010101" pitchFamily="49" charset="-122"/>
              </a:rPr>
              <a:t>42</a:t>
            </a:r>
            <a:r>
              <a:rPr lang="zh-CN" altLang="en-US">
                <a:latin typeface="楷体" panose="02010609060101010101" pitchFamily="49" charset="-122"/>
                <a:ea typeface="楷体" panose="02010609060101010101" pitchFamily="49" charset="-122"/>
              </a:rPr>
              <a:t>类：保健；医疗辅助；理疗；医药咨询</a:t>
            </a:r>
          </a:p>
          <a:p>
            <a:endParaRPr lang="zh-CN" altLang="en-US">
              <a:latin typeface="楷体" panose="02010609060101010101" pitchFamily="49" charset="-122"/>
              <a:ea typeface="楷体" panose="02010609060101010101" pitchFamily="49" charset="-122"/>
            </a:endParaRPr>
          </a:p>
        </p:txBody>
      </p:sp>
      <p:sp>
        <p:nvSpPr>
          <p:cNvPr id="12" name="TextBox 5"/>
          <p:cNvSpPr txBox="1">
            <a:spLocks noChangeArrowheads="1"/>
          </p:cNvSpPr>
          <p:nvPr/>
        </p:nvSpPr>
        <p:spPr bwMode="auto">
          <a:xfrm>
            <a:off x="2230043" y="4398963"/>
            <a:ext cx="7611665" cy="1631216"/>
          </a:xfrm>
          <a:prstGeom prst="rect">
            <a:avLst/>
          </a:prstGeom>
          <a:noFill/>
          <a:ln w="9525">
            <a:noFill/>
            <a:miter lim="800000"/>
          </a:ln>
        </p:spPr>
        <p:txBody>
          <a:bodyPr>
            <a:spAutoFit/>
          </a:bodyPr>
          <a:lstStyle/>
          <a:p>
            <a:pPr algn="just"/>
            <a:r>
              <a:rPr lang="zh-CN" altLang="en-US" sz="2000" dirty="0">
                <a:latin typeface="黑体" panose="02010609060101010101" pitchFamily="49" charset="-122"/>
                <a:ea typeface="黑体" panose="02010609060101010101" pitchFamily="49" charset="-122"/>
              </a:rPr>
              <a:t>  “</a:t>
            </a:r>
            <a:r>
              <a:rPr lang="zh-CN" altLang="en-US" sz="1600" dirty="0">
                <a:latin typeface="黑体" panose="02010609060101010101" pitchFamily="49" charset="-122"/>
                <a:ea typeface="黑体" panose="02010609060101010101" pitchFamily="49" charset="-122"/>
              </a:rPr>
              <a:t>福林堂”是云南省著名的中药店，始建于</a:t>
            </a:r>
            <a:r>
              <a:rPr lang="en-US" altLang="zh-CN" sz="1600" dirty="0">
                <a:latin typeface="黑体" panose="02010609060101010101" pitchFamily="49" charset="-122"/>
                <a:ea typeface="黑体" panose="02010609060101010101" pitchFamily="49" charset="-122"/>
              </a:rPr>
              <a:t>1857</a:t>
            </a:r>
            <a:r>
              <a:rPr lang="zh-CN" altLang="en-US" sz="1600" dirty="0">
                <a:latin typeface="黑体" panose="02010609060101010101" pitchFamily="49" charset="-122"/>
                <a:ea typeface="黑体" panose="02010609060101010101" pitchFamily="49" charset="-122"/>
              </a:rPr>
              <a:t>年。</a:t>
            </a:r>
            <a:r>
              <a:rPr lang="en-US" sz="1600" dirty="0">
                <a:latin typeface="黑体" panose="02010609060101010101" pitchFamily="49" charset="-122"/>
                <a:ea typeface="黑体" panose="02010609060101010101" pitchFamily="49" charset="-122"/>
              </a:rPr>
              <a:t> </a:t>
            </a:r>
            <a:r>
              <a:rPr lang="en-US" altLang="zh-CN" sz="1600" dirty="0">
                <a:latin typeface="黑体" panose="02010609060101010101" pitchFamily="49" charset="-122"/>
                <a:ea typeface="黑体" panose="02010609060101010101" pitchFamily="49" charset="-122"/>
              </a:rPr>
              <a:t>1994</a:t>
            </a:r>
            <a:r>
              <a:rPr lang="zh-CN" altLang="en-US" sz="1600" dirty="0">
                <a:latin typeface="黑体" panose="02010609060101010101" pitchFamily="49" charset="-122"/>
                <a:ea typeface="黑体" panose="02010609060101010101" pitchFamily="49" charset="-122"/>
              </a:rPr>
              <a:t>年被国内贸易部授予“中华老字号”称号。异议人以被异议商标侵犯其企业名称为由，对被异议人指定使用在“药材加工”服务上的“福林堂”商标提出异议。因异议人字号有较高知名度，被异议商标与异议人商号相同，指定服务类似，如予注册，极易导致消费者因不能正确辨别服务来源而产生混淆误认，从而可能损害异议人的合法权益，故裁定异议成立。</a:t>
            </a:r>
          </a:p>
        </p:txBody>
      </p:sp>
      <p:sp>
        <p:nvSpPr>
          <p:cNvPr id="36875" name="矩形 12"/>
          <p:cNvSpPr>
            <a:spLocks noChangeArrowheads="1"/>
          </p:cNvSpPr>
          <p:nvPr/>
        </p:nvSpPr>
        <p:spPr bwMode="auto">
          <a:xfrm>
            <a:off x="1926431" y="1416050"/>
            <a:ext cx="4839786" cy="369332"/>
          </a:xfrm>
          <a:prstGeom prst="rect">
            <a:avLst/>
          </a:prstGeom>
          <a:noFill/>
          <a:ln w="9525">
            <a:noFill/>
            <a:miter lim="800000"/>
          </a:ln>
        </p:spPr>
        <p:txBody>
          <a:bodyPr wrap="none">
            <a:spAutoFit/>
          </a:bodyPr>
          <a:lstStyle/>
          <a:p>
            <a:r>
              <a:rPr lang="zh-CN" altLang="en-US" u="sng">
                <a:solidFill>
                  <a:schemeClr val="accent1"/>
                </a:solidFill>
                <a:latin typeface="微软雅黑" panose="020B0503020204020204" pitchFamily="34" charset="-122"/>
                <a:ea typeface="Microsoft YaHei UI" panose="020B0503020204020204" charset="-122"/>
              </a:rPr>
              <a:t>案例：侵犯字号权</a:t>
            </a:r>
            <a:r>
              <a:rPr lang="en-US" altLang="zh-CN" u="sng">
                <a:solidFill>
                  <a:schemeClr val="accent1"/>
                </a:solidFill>
                <a:latin typeface="微软雅黑" panose="020B0503020204020204" pitchFamily="34" charset="-122"/>
                <a:ea typeface="Microsoft YaHei UI" panose="020B0503020204020204" charset="-122"/>
              </a:rPr>
              <a:t>——《</a:t>
            </a:r>
            <a:r>
              <a:rPr lang="zh-CN" altLang="en-US" u="sng">
                <a:solidFill>
                  <a:schemeClr val="accent1"/>
                </a:solidFill>
                <a:latin typeface="微软雅黑" panose="020B0503020204020204" pitchFamily="34" charset="-122"/>
                <a:ea typeface="Microsoft YaHei UI" panose="020B0503020204020204" charset="-122"/>
              </a:rPr>
              <a:t>商标法</a:t>
            </a:r>
            <a:r>
              <a:rPr lang="en-US" altLang="zh-CN" u="sng">
                <a:solidFill>
                  <a:schemeClr val="accent1"/>
                </a:solidFill>
                <a:latin typeface="微软雅黑" panose="020B0503020204020204" pitchFamily="34" charset="-122"/>
                <a:ea typeface="Microsoft YaHei UI" panose="020B0503020204020204" charset="-122"/>
              </a:rPr>
              <a:t>》</a:t>
            </a:r>
            <a:r>
              <a:rPr lang="zh-CN" altLang="en-US" u="sng">
                <a:solidFill>
                  <a:schemeClr val="accent1"/>
                </a:solidFill>
                <a:latin typeface="微软雅黑" panose="020B0503020204020204" pitchFamily="34" charset="-122"/>
                <a:ea typeface="Microsoft YaHei UI" panose="020B0503020204020204" charset="-122"/>
              </a:rPr>
              <a:t>第三十二条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37892"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2143126" y="2071689"/>
            <a:ext cx="8022431" cy="3158878"/>
          </a:xfrm>
          <a:prstGeom prst="rect">
            <a:avLst/>
          </a:prstGeom>
        </p:spPr>
        <p:txBody>
          <a:bodyPr>
            <a:spAutoFit/>
          </a:bodyPr>
          <a:lstStyle/>
          <a:p>
            <a:pPr>
              <a:lnSpc>
                <a:spcPts val="4100"/>
              </a:lnSpc>
              <a:buFont typeface="Wingdings" panose="05000000000000000000" pitchFamily="2" charset="2"/>
              <a:buChar char="Ø"/>
              <a:defRPr/>
            </a:pPr>
            <a:r>
              <a:rPr lang="zh-CN" altLang="en-US" sz="2000" dirty="0">
                <a:latin typeface="+mj-ea"/>
              </a:rPr>
              <a:t>著作权法所称作品：指文学、艺术和科学领域内具有独创性并能以某种有形形式复制的智力成果。</a:t>
            </a:r>
          </a:p>
          <a:p>
            <a:pPr>
              <a:lnSpc>
                <a:spcPts val="4100"/>
              </a:lnSpc>
              <a:buFont typeface="Wingdings" panose="05000000000000000000" pitchFamily="2" charset="2"/>
              <a:buChar char="Ø"/>
              <a:defRPr/>
            </a:pPr>
            <a:r>
              <a:rPr lang="zh-CN" altLang="en-US" sz="2000" dirty="0">
                <a:latin typeface="+mj-ea"/>
              </a:rPr>
              <a:t>著作权法所称的作者：创作作品的公民是作者。由法人或者其他组织主持，代表法人或者其他组织意志创作，并由法人或者其他组织承担责任的作品，法人或者其他组织视为作者。</a:t>
            </a:r>
          </a:p>
          <a:p>
            <a:pPr>
              <a:lnSpc>
                <a:spcPts val="4100"/>
              </a:lnSpc>
              <a:buFont typeface="Wingdings" panose="05000000000000000000" pitchFamily="2" charset="2"/>
              <a:buChar char="Ø"/>
              <a:defRPr/>
            </a:pPr>
            <a:r>
              <a:rPr lang="zh-CN" altLang="en-US" sz="2000" dirty="0">
                <a:latin typeface="+mj-ea"/>
              </a:rPr>
              <a:t>著作权的产生：自作品创作完成之日起即产生。</a:t>
            </a:r>
          </a:p>
        </p:txBody>
      </p:sp>
      <p:sp>
        <p:nvSpPr>
          <p:cNvPr id="10" name="矩形 9"/>
          <p:cNvSpPr/>
          <p:nvPr/>
        </p:nvSpPr>
        <p:spPr>
          <a:xfrm>
            <a:off x="2164558" y="1400177"/>
            <a:ext cx="2131243" cy="461665"/>
          </a:xfrm>
          <a:prstGeom prst="rect">
            <a:avLst/>
          </a:prstGeom>
        </p:spPr>
        <p:txBody>
          <a:bodyPr wrap="square">
            <a:spAutoFit/>
          </a:bodyPr>
          <a:lstStyle/>
          <a:p>
            <a:pPr>
              <a:defRPr/>
            </a:pPr>
            <a:r>
              <a:rPr lang="en-US" altLang="zh-CN" sz="2400" dirty="0">
                <a:latin typeface="+mj-ea"/>
              </a:rPr>
              <a:t>2、</a:t>
            </a:r>
            <a:r>
              <a:rPr lang="zh-CN" altLang="en-US" sz="2400" dirty="0">
                <a:latin typeface="+mj-ea"/>
              </a:rPr>
              <a:t>著作权</a:t>
            </a:r>
            <a:endParaRPr lang="zh-CN" altLang="en-US" sz="24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38916"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2143126" y="2071688"/>
            <a:ext cx="8022431" cy="2107308"/>
          </a:xfrm>
          <a:prstGeom prst="rect">
            <a:avLst/>
          </a:prstGeom>
        </p:spPr>
        <p:txBody>
          <a:bodyPr>
            <a:spAutoFit/>
          </a:bodyPr>
          <a:lstStyle/>
          <a:p>
            <a:pPr>
              <a:lnSpc>
                <a:spcPts val="4100"/>
              </a:lnSpc>
              <a:defRPr/>
            </a:pPr>
            <a:r>
              <a:rPr lang="zh-CN" altLang="en-US" sz="2000" dirty="0">
                <a:latin typeface="+mj-ea"/>
              </a:rPr>
              <a:t>著作权的归属：</a:t>
            </a:r>
          </a:p>
          <a:p>
            <a:pPr>
              <a:lnSpc>
                <a:spcPts val="4100"/>
              </a:lnSpc>
              <a:buFont typeface="Wingdings" panose="05000000000000000000" pitchFamily="2" charset="2"/>
              <a:buChar char="Ø"/>
              <a:defRPr/>
            </a:pPr>
            <a:r>
              <a:rPr lang="zh-CN" altLang="en-US" sz="2000" dirty="0">
                <a:latin typeface="+mj-ea"/>
              </a:rPr>
              <a:t>著作权一般由创作作品的作者享有，有合同约定的除外。</a:t>
            </a:r>
          </a:p>
          <a:p>
            <a:pPr>
              <a:lnSpc>
                <a:spcPts val="4100"/>
              </a:lnSpc>
              <a:buFont typeface="Wingdings" panose="05000000000000000000" pitchFamily="2" charset="2"/>
              <a:buChar char="Ø"/>
              <a:defRPr/>
            </a:pPr>
            <a:r>
              <a:rPr lang="zh-CN" altLang="en-US" sz="2000" dirty="0">
                <a:latin typeface="+mj-ea"/>
              </a:rPr>
              <a:t>受委托创作的作品，著作权的归属由委托人和受托人通过合同约定。合同未作明确约定或者没有订立合同的，著作权属于受托人。</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24644" y="-1"/>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latin typeface="黑体" panose="02010609060101010101" pitchFamily="49" charset="-122"/>
                <a:ea typeface="黑体" panose="02010609060101010101" pitchFamily="49" charset="-122"/>
                <a:sym typeface="+mn-ea"/>
              </a:rPr>
              <a:t>商标异议制度简述</a:t>
            </a: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3"/>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122394" y="1428736"/>
            <a:ext cx="3671198" cy="369332"/>
          </a:xfrm>
          <a:prstGeom prst="rect">
            <a:avLst/>
          </a:prstGeom>
        </p:spPr>
        <p:txBody>
          <a:bodyPr wrap="none">
            <a:spAutoFit/>
          </a:bodyPr>
          <a:lstStyle/>
          <a:p>
            <a:pPr lvl="0" algn="ctr">
              <a:spcBef>
                <a:spcPct val="0"/>
              </a:spcBef>
              <a:defRPr/>
            </a:pPr>
            <a:r>
              <a:rPr lang="zh-CN" altLang="en-US" b="1" dirty="0">
                <a:ea typeface="宋体" panose="02010600030101010101" pitchFamily="2" charset="-122"/>
              </a:rPr>
              <a:t>（二）明确了提出异议申请的理由</a:t>
            </a:r>
          </a:p>
        </p:txBody>
      </p:sp>
      <p:sp>
        <p:nvSpPr>
          <p:cNvPr id="15" name="矩形 14"/>
          <p:cNvSpPr/>
          <p:nvPr/>
        </p:nvSpPr>
        <p:spPr>
          <a:xfrm>
            <a:off x="2063552" y="1916833"/>
            <a:ext cx="3600400" cy="3499420"/>
          </a:xfrm>
          <a:prstGeom prst="rect">
            <a:avLst/>
          </a:prstGeom>
          <a:ln w="3175">
            <a:solidFill>
              <a:schemeClr val="tx1"/>
            </a:solidFill>
          </a:ln>
        </p:spPr>
        <p:txBody>
          <a:bodyPr wrap="square">
            <a:spAutoFit/>
          </a:bodyPr>
          <a:lstStyle/>
          <a:p>
            <a:pPr marL="342900" indent="-342900">
              <a:spcBef>
                <a:spcPct val="20000"/>
              </a:spcBef>
              <a:buFont typeface="Wingdings" panose="05000000000000000000" pitchFamily="2" charset="2"/>
              <a:buChar char="Ø"/>
              <a:defRPr/>
            </a:pPr>
            <a:r>
              <a:rPr lang="zh-CN" altLang="en-US" dirty="0">
                <a:ea typeface="宋体" panose="02010600030101010101" pitchFamily="2" charset="-122"/>
              </a:rPr>
              <a:t>任何人提出商标异议的理由：</a:t>
            </a:r>
            <a:endParaRPr lang="en-US" altLang="zh-CN" dirty="0">
              <a:ea typeface="宋体" panose="02010600030101010101" pitchFamily="2" charset="-122"/>
            </a:endParaRPr>
          </a:p>
          <a:p>
            <a:pPr marL="342900" indent="-342900">
              <a:spcBef>
                <a:spcPct val="20000"/>
              </a:spcBef>
              <a:buFont typeface="Wingdings" panose="05000000000000000000" pitchFamily="2" charset="2"/>
              <a:buChar char="Ø"/>
              <a:defRPr/>
            </a:pPr>
            <a:endParaRPr lang="en-US" altLang="zh-CN" dirty="0">
              <a:ea typeface="宋体" panose="02010600030101010101" pitchFamily="2" charset="-122"/>
            </a:endParaRPr>
          </a:p>
          <a:p>
            <a:pPr marL="342900" indent="-342900">
              <a:lnSpc>
                <a:spcPct val="150000"/>
              </a:lnSpc>
              <a:spcBef>
                <a:spcPct val="20000"/>
              </a:spcBef>
              <a:defRPr/>
            </a:pPr>
            <a:r>
              <a:rPr lang="zh-CN" altLang="en-US" dirty="0">
                <a:ea typeface="宋体" panose="02010600030101010101" pitchFamily="2" charset="-122"/>
              </a:rPr>
              <a:t>   </a:t>
            </a:r>
            <a:r>
              <a:rPr lang="en-US" altLang="zh-CN" dirty="0">
                <a:latin typeface="楷体" panose="02010609060101010101" pitchFamily="49" charset="-122"/>
                <a:ea typeface="楷体" panose="02010609060101010101" pitchFamily="49" charset="-122"/>
              </a:rPr>
              <a:t>    </a:t>
            </a:r>
            <a:r>
              <a:rPr lang="zh-CN" altLang="en-US" dirty="0">
                <a:latin typeface="楷体_GB2312" pitchFamily="49" charset="-122"/>
                <a:ea typeface="楷体_GB2312" pitchFamily="49" charset="-122"/>
              </a:rPr>
              <a:t>被异议商标可能违反商标法第四条、第十条、第十一条、第十二条、第十九条第四款的规定。</a:t>
            </a:r>
            <a:endParaRPr lang="en-US" altLang="zh-CN" dirty="0">
              <a:latin typeface="楷体" panose="02010609060101010101" pitchFamily="49" charset="-122"/>
              <a:ea typeface="楷体" panose="02010609060101010101" pitchFamily="49" charset="-122"/>
            </a:endParaRPr>
          </a:p>
          <a:p>
            <a:pPr marL="342900" indent="-342900">
              <a:lnSpc>
                <a:spcPct val="150000"/>
              </a:lnSpc>
              <a:spcBef>
                <a:spcPct val="20000"/>
              </a:spcBef>
              <a:defRPr/>
            </a:pPr>
            <a:endParaRPr lang="en-US" altLang="zh-CN" dirty="0">
              <a:latin typeface="楷体" panose="02010609060101010101" pitchFamily="49" charset="-122"/>
              <a:ea typeface="楷体" panose="02010609060101010101" pitchFamily="49" charset="-122"/>
            </a:endParaRPr>
          </a:p>
          <a:p>
            <a:pPr marL="342900" indent="-342900">
              <a:spcBef>
                <a:spcPct val="20000"/>
              </a:spcBef>
              <a:defRPr/>
            </a:pPr>
            <a:r>
              <a:rPr lang="zh-CN" altLang="en-US" dirty="0">
                <a:latin typeface="楷体" panose="02010609060101010101" pitchFamily="49" charset="-122"/>
                <a:ea typeface="楷体" panose="02010609060101010101" pitchFamily="49" charset="-122"/>
              </a:rPr>
              <a:t>（维护社会公众利益和公序良俗，社会公众的监督途径）</a:t>
            </a:r>
          </a:p>
        </p:txBody>
      </p:sp>
      <p:sp>
        <p:nvSpPr>
          <p:cNvPr id="16" name="矩形 15"/>
          <p:cNvSpPr/>
          <p:nvPr/>
        </p:nvSpPr>
        <p:spPr>
          <a:xfrm>
            <a:off x="6240016" y="1916833"/>
            <a:ext cx="4104456" cy="3637919"/>
          </a:xfrm>
          <a:prstGeom prst="rect">
            <a:avLst/>
          </a:prstGeom>
          <a:ln w="3175">
            <a:solidFill>
              <a:schemeClr val="tx1"/>
            </a:solidFill>
          </a:ln>
        </p:spPr>
        <p:txBody>
          <a:bodyPr wrap="square">
            <a:spAutoFit/>
          </a:bodyPr>
          <a:lstStyle/>
          <a:p>
            <a:pPr marL="342900" indent="-342900">
              <a:spcBef>
                <a:spcPct val="20000"/>
              </a:spcBef>
              <a:buFont typeface="Wingdings" panose="05000000000000000000" pitchFamily="2" charset="2"/>
              <a:buChar char="Ø"/>
              <a:defRPr/>
            </a:pPr>
            <a:r>
              <a:rPr lang="zh-CN" altLang="en-US" dirty="0">
                <a:ea typeface="宋体" panose="02010600030101010101" pitchFamily="2" charset="-122"/>
              </a:rPr>
              <a:t>在先权利人、利害关系人提出商标异议的理由：</a:t>
            </a:r>
            <a:endParaRPr lang="en-US" altLang="zh-CN" dirty="0">
              <a:ea typeface="宋体" panose="02010600030101010101" pitchFamily="2" charset="-122"/>
            </a:endParaRPr>
          </a:p>
          <a:p>
            <a:pPr marL="342900" indent="-342900">
              <a:spcBef>
                <a:spcPct val="20000"/>
              </a:spcBef>
              <a:defRPr/>
            </a:pPr>
            <a:r>
              <a:rPr lang="zh-CN" altLang="en-US" dirty="0">
                <a:latin typeface="楷体" panose="02010609060101010101" pitchFamily="49" charset="-122"/>
                <a:ea typeface="楷体" panose="02010609060101010101" pitchFamily="49" charset="-122"/>
              </a:rPr>
              <a:t>      </a:t>
            </a:r>
            <a:endParaRPr lang="en-US" altLang="zh-CN" dirty="0">
              <a:latin typeface="楷体" panose="02010609060101010101" pitchFamily="49" charset="-122"/>
              <a:ea typeface="楷体" panose="02010609060101010101" pitchFamily="49" charset="-122"/>
            </a:endParaRPr>
          </a:p>
          <a:p>
            <a:pPr marL="342900" indent="-342900">
              <a:lnSpc>
                <a:spcPct val="150000"/>
              </a:lnSpc>
              <a:spcBef>
                <a:spcPct val="20000"/>
              </a:spcBef>
              <a:defRPr/>
            </a:pPr>
            <a:r>
              <a:rPr lang="en-US" altLang="zh-CN" dirty="0">
                <a:latin typeface="楷体_GB2312" pitchFamily="49" charset="-122"/>
                <a:ea typeface="楷体_GB2312" pitchFamily="49" charset="-122"/>
              </a:rPr>
              <a:t>      </a:t>
            </a:r>
            <a:r>
              <a:rPr lang="zh-CN" altLang="en-US" dirty="0">
                <a:latin typeface="楷体_GB2312" pitchFamily="49" charset="-122"/>
                <a:ea typeface="楷体_GB2312" pitchFamily="49" charset="-122"/>
              </a:rPr>
              <a:t>被异议商标违反商标法第十三条第二款和第三款、第十五条、第十六条第一款、第三十条、第三十一条或第三十二条的规定。</a:t>
            </a:r>
            <a:endParaRPr lang="en-US" altLang="zh-CN" dirty="0">
              <a:latin typeface="楷体_GB2312" pitchFamily="49" charset="-122"/>
              <a:ea typeface="楷体_GB2312" pitchFamily="49" charset="-122"/>
            </a:endParaRPr>
          </a:p>
          <a:p>
            <a:pPr marL="342900" indent="-342900">
              <a:lnSpc>
                <a:spcPct val="150000"/>
              </a:lnSpc>
              <a:spcBef>
                <a:spcPct val="20000"/>
              </a:spcBef>
              <a:defRPr/>
            </a:pPr>
            <a:endParaRPr lang="en-US" altLang="zh-CN" dirty="0">
              <a:latin typeface="楷体" panose="02010609060101010101" pitchFamily="49" charset="-122"/>
              <a:ea typeface="楷体" panose="02010609060101010101" pitchFamily="49" charset="-122"/>
            </a:endParaRPr>
          </a:p>
          <a:p>
            <a:pPr marL="342900" indent="-342900">
              <a:lnSpc>
                <a:spcPct val="150000"/>
              </a:lnSpc>
              <a:spcBef>
                <a:spcPct val="20000"/>
              </a:spcBef>
              <a:defRPr/>
            </a:pP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（特定主体的权利救济）</a:t>
            </a:r>
            <a:endParaRPr lang="zh-CN" alt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39940"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2091930" y="1458913"/>
            <a:ext cx="8022431" cy="4210448"/>
          </a:xfrm>
          <a:prstGeom prst="rect">
            <a:avLst/>
          </a:prstGeom>
        </p:spPr>
        <p:txBody>
          <a:bodyPr>
            <a:spAutoFit/>
          </a:bodyPr>
          <a:lstStyle/>
          <a:p>
            <a:pPr>
              <a:lnSpc>
                <a:spcPts val="4100"/>
              </a:lnSpc>
              <a:defRPr/>
            </a:pPr>
            <a:r>
              <a:rPr lang="zh-CN" altLang="en-US" sz="2000" dirty="0">
                <a:latin typeface="+mj-ea"/>
              </a:rPr>
              <a:t>著作权的保护期限：</a:t>
            </a:r>
          </a:p>
          <a:p>
            <a:pPr>
              <a:lnSpc>
                <a:spcPts val="4100"/>
              </a:lnSpc>
              <a:buFont typeface="Wingdings" panose="05000000000000000000" pitchFamily="2" charset="2"/>
              <a:buChar char="Ø"/>
              <a:defRPr/>
            </a:pPr>
            <a:r>
              <a:rPr lang="zh-CN" altLang="en-US" sz="2000" dirty="0">
                <a:latin typeface="+mj-ea"/>
              </a:rPr>
              <a:t>作者的署名权、修改权、保护作品完整权的保护期不受限制。</a:t>
            </a:r>
          </a:p>
          <a:p>
            <a:pPr>
              <a:lnSpc>
                <a:spcPts val="4100"/>
              </a:lnSpc>
              <a:buFont typeface="Wingdings" panose="05000000000000000000" pitchFamily="2" charset="2"/>
              <a:buChar char="Ø"/>
              <a:defRPr/>
            </a:pPr>
            <a:r>
              <a:rPr lang="zh-CN" altLang="en-US" sz="2000" dirty="0">
                <a:latin typeface="+mj-ea"/>
              </a:rPr>
              <a:t>发表权以及其他财产权利的保护期为作者终生及其死亡后五十年，截止于作者死亡后第五十年的</a:t>
            </a:r>
            <a:r>
              <a:rPr lang="en-US" altLang="zh-CN" sz="2000" dirty="0">
                <a:latin typeface="+mj-ea"/>
              </a:rPr>
              <a:t>12</a:t>
            </a:r>
            <a:r>
              <a:rPr lang="zh-CN" altLang="en-US" sz="2000" dirty="0">
                <a:latin typeface="+mj-ea"/>
              </a:rPr>
              <a:t>月</a:t>
            </a:r>
            <a:r>
              <a:rPr lang="en-US" altLang="zh-CN" sz="2000" dirty="0">
                <a:latin typeface="+mj-ea"/>
              </a:rPr>
              <a:t>31</a:t>
            </a:r>
            <a:r>
              <a:rPr lang="zh-CN" altLang="en-US" sz="2000" dirty="0">
                <a:latin typeface="+mj-ea"/>
              </a:rPr>
              <a:t>日；如果是合作作品，截止于最后死亡的作者死亡后第五十年的</a:t>
            </a:r>
            <a:r>
              <a:rPr lang="en-US" altLang="zh-CN" sz="2000" dirty="0">
                <a:latin typeface="+mj-ea"/>
              </a:rPr>
              <a:t>12</a:t>
            </a:r>
            <a:r>
              <a:rPr lang="zh-CN" altLang="en-US" sz="2000" dirty="0">
                <a:latin typeface="+mj-ea"/>
              </a:rPr>
              <a:t>月</a:t>
            </a:r>
            <a:r>
              <a:rPr lang="en-US" altLang="zh-CN" sz="2000" dirty="0">
                <a:latin typeface="+mj-ea"/>
              </a:rPr>
              <a:t>31</a:t>
            </a:r>
            <a:r>
              <a:rPr lang="zh-CN" altLang="en-US" sz="2000" dirty="0">
                <a:latin typeface="+mj-ea"/>
              </a:rPr>
              <a:t>日。</a:t>
            </a:r>
          </a:p>
          <a:p>
            <a:pPr>
              <a:lnSpc>
                <a:spcPts val="4100"/>
              </a:lnSpc>
              <a:buFont typeface="Wingdings" panose="05000000000000000000" pitchFamily="2" charset="2"/>
              <a:buChar char="Ø"/>
              <a:defRPr/>
            </a:pPr>
            <a:r>
              <a:rPr lang="zh-CN" altLang="en-US" sz="2000" dirty="0">
                <a:latin typeface="+mj-ea"/>
              </a:rPr>
              <a:t>法人或者其他组织的作品、著作权（署名权除外）由法人或者其他组织享有的职务作品，其发表权及其他财产权利的保护期为五十年，截止于作品首次发表后第五十年的</a:t>
            </a:r>
            <a:r>
              <a:rPr lang="en-US" altLang="zh-CN" sz="2000" dirty="0">
                <a:latin typeface="+mj-ea"/>
              </a:rPr>
              <a:t>12</a:t>
            </a:r>
            <a:r>
              <a:rPr lang="zh-CN" altLang="en-US" sz="2000" dirty="0">
                <a:latin typeface="+mj-ea"/>
              </a:rPr>
              <a:t>月</a:t>
            </a:r>
            <a:r>
              <a:rPr lang="en-US" altLang="zh-CN" sz="2000" dirty="0">
                <a:latin typeface="+mj-ea"/>
              </a:rPr>
              <a:t>31</a:t>
            </a:r>
            <a:r>
              <a:rPr lang="zh-CN" altLang="en-US" sz="2000" dirty="0">
                <a:latin typeface="+mj-ea"/>
              </a:rPr>
              <a:t>日。</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40964"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2113361" y="1936750"/>
            <a:ext cx="8022431" cy="3158878"/>
          </a:xfrm>
          <a:prstGeom prst="rect">
            <a:avLst/>
          </a:prstGeom>
        </p:spPr>
        <p:txBody>
          <a:bodyPr>
            <a:spAutoFit/>
          </a:bodyPr>
          <a:lstStyle/>
          <a:p>
            <a:pPr>
              <a:lnSpc>
                <a:spcPts val="4100"/>
              </a:lnSpc>
              <a:defRPr/>
            </a:pPr>
            <a:r>
              <a:rPr lang="zh-CN" altLang="en-US" sz="2000" dirty="0">
                <a:latin typeface="+mj-ea"/>
              </a:rPr>
              <a:t>国外的著作权：</a:t>
            </a:r>
            <a:endParaRPr lang="en-US" altLang="zh-CN" sz="2000" dirty="0">
              <a:latin typeface="+mj-ea"/>
            </a:endParaRPr>
          </a:p>
          <a:p>
            <a:pPr>
              <a:lnSpc>
                <a:spcPts val="4100"/>
              </a:lnSpc>
              <a:defRPr/>
            </a:pPr>
            <a:r>
              <a:rPr lang="en-US" altLang="zh-CN" sz="2000" dirty="0">
                <a:latin typeface="+mj-ea"/>
              </a:rPr>
              <a:t>    《</a:t>
            </a:r>
            <a:r>
              <a:rPr lang="zh-CN" altLang="en-US" sz="2000" dirty="0">
                <a:latin typeface="+mj-ea"/>
              </a:rPr>
              <a:t>伯尔尼公约</a:t>
            </a:r>
            <a:r>
              <a:rPr lang="en-US" altLang="zh-CN" sz="2000" dirty="0">
                <a:latin typeface="+mj-ea"/>
              </a:rPr>
              <a:t>》</a:t>
            </a:r>
            <a:r>
              <a:rPr lang="zh-CN" altLang="en-US" sz="2000" dirty="0">
                <a:latin typeface="+mj-ea"/>
              </a:rPr>
              <a:t>第五条 ：根据本公约得到保护作品的作者，在除作品起源国外的本联盟各成员国，就其作品享受各该国法律现今给予或今后将给予其国民的权利，以及本公约特别授予的权利。</a:t>
            </a:r>
          </a:p>
          <a:p>
            <a:pPr>
              <a:lnSpc>
                <a:spcPts val="4100"/>
              </a:lnSpc>
              <a:defRPr/>
            </a:pPr>
            <a:endParaRPr lang="zh-CN" altLang="en-US" sz="2000" dirty="0">
              <a:latin typeface="+mj-ea"/>
            </a:endParaRPr>
          </a:p>
          <a:p>
            <a:pPr>
              <a:lnSpc>
                <a:spcPts val="4100"/>
              </a:lnSpc>
              <a:defRPr/>
            </a:pPr>
            <a:r>
              <a:rPr lang="zh-CN" altLang="en-US" sz="2000" dirty="0">
                <a:latin typeface="+mj-ea"/>
              </a:rPr>
              <a:t>       我国于</a:t>
            </a:r>
            <a:r>
              <a:rPr lang="en-US" altLang="zh-CN" sz="2000" dirty="0">
                <a:latin typeface="+mj-ea"/>
              </a:rPr>
              <a:t>1992</a:t>
            </a:r>
            <a:r>
              <a:rPr lang="zh-CN" altLang="en-US" sz="2000" dirty="0">
                <a:latin typeface="+mj-ea"/>
              </a:rPr>
              <a:t>年</a:t>
            </a:r>
            <a:r>
              <a:rPr lang="en-US" altLang="zh-CN" sz="2000" dirty="0">
                <a:latin typeface="+mj-ea"/>
              </a:rPr>
              <a:t>10</a:t>
            </a:r>
            <a:r>
              <a:rPr lang="zh-CN" altLang="en-US" sz="2000" dirty="0">
                <a:latin typeface="+mj-ea"/>
              </a:rPr>
              <a:t>月加入该公约。</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41988"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41989" name="矩形 6"/>
          <p:cNvSpPr>
            <a:spLocks noChangeArrowheads="1"/>
          </p:cNvSpPr>
          <p:nvPr/>
        </p:nvSpPr>
        <p:spPr bwMode="auto">
          <a:xfrm>
            <a:off x="2070498" y="1576388"/>
            <a:ext cx="8778030" cy="2328523"/>
          </a:xfrm>
          <a:prstGeom prst="rect">
            <a:avLst/>
          </a:prstGeom>
          <a:noFill/>
          <a:ln w="9525">
            <a:noFill/>
            <a:miter lim="800000"/>
          </a:ln>
        </p:spPr>
        <p:txBody>
          <a:bodyPr wrap="square">
            <a:spAutoFit/>
          </a:bodyPr>
          <a:lstStyle/>
          <a:p>
            <a:pPr marL="179705">
              <a:lnSpc>
                <a:spcPts val="3600"/>
              </a:lnSpc>
            </a:pPr>
            <a:r>
              <a:rPr lang="zh-CN" altLang="en-US" sz="2000" dirty="0">
                <a:latin typeface="+mn-ea"/>
              </a:rPr>
              <a:t>侵权适用要件</a:t>
            </a:r>
          </a:p>
          <a:p>
            <a:pPr marL="179705">
              <a:lnSpc>
                <a:spcPts val="3600"/>
              </a:lnSpc>
            </a:pPr>
            <a:r>
              <a:rPr lang="zh-CN" altLang="en-US" sz="2000" dirty="0">
                <a:latin typeface="+mn-ea"/>
              </a:rPr>
              <a:t>（</a:t>
            </a:r>
            <a:r>
              <a:rPr lang="en-US" altLang="zh-CN" sz="2000" dirty="0">
                <a:latin typeface="+mn-ea"/>
              </a:rPr>
              <a:t>1</a:t>
            </a:r>
            <a:r>
              <a:rPr lang="zh-CN" altLang="en-US" sz="2000" dirty="0">
                <a:latin typeface="+mn-ea"/>
              </a:rPr>
              <a:t>）在系争商标申请注册之前他人已在先享有著作权；</a:t>
            </a:r>
          </a:p>
          <a:p>
            <a:pPr marL="179705">
              <a:lnSpc>
                <a:spcPts val="3600"/>
              </a:lnSpc>
            </a:pPr>
            <a:r>
              <a:rPr lang="zh-CN" altLang="en-US" sz="2000" dirty="0">
                <a:latin typeface="+mn-ea"/>
              </a:rPr>
              <a:t>（</a:t>
            </a:r>
            <a:r>
              <a:rPr lang="en-US" altLang="zh-CN" sz="2000" dirty="0">
                <a:latin typeface="+mn-ea"/>
              </a:rPr>
              <a:t>2</a:t>
            </a:r>
            <a:r>
              <a:rPr lang="zh-CN" altLang="en-US" sz="2000" dirty="0">
                <a:latin typeface="+mn-ea"/>
              </a:rPr>
              <a:t>）系争商标与他人在先享有著作权的作品相同或者实质性相似；</a:t>
            </a:r>
          </a:p>
          <a:p>
            <a:pPr marL="179705">
              <a:lnSpc>
                <a:spcPts val="3600"/>
              </a:lnSpc>
            </a:pPr>
            <a:r>
              <a:rPr lang="zh-CN" altLang="en-US" sz="2000" dirty="0">
                <a:latin typeface="+mn-ea"/>
              </a:rPr>
              <a:t>（</a:t>
            </a:r>
            <a:r>
              <a:rPr lang="en-US" altLang="zh-CN" sz="2000" dirty="0">
                <a:latin typeface="+mn-ea"/>
              </a:rPr>
              <a:t>3</a:t>
            </a:r>
            <a:r>
              <a:rPr lang="zh-CN" altLang="en-US" sz="2000" dirty="0">
                <a:latin typeface="+mn-ea"/>
              </a:rPr>
              <a:t>）系争商标注册申请人接触过或者有可能接触到他人享有著作权的作品；</a:t>
            </a:r>
          </a:p>
          <a:p>
            <a:pPr marL="179705">
              <a:lnSpc>
                <a:spcPts val="3600"/>
              </a:lnSpc>
            </a:pPr>
            <a:r>
              <a:rPr lang="zh-CN" altLang="en-US" sz="2000" dirty="0">
                <a:latin typeface="+mn-ea"/>
              </a:rPr>
              <a:t>（</a:t>
            </a:r>
            <a:r>
              <a:rPr lang="en-US" altLang="zh-CN" sz="2000" dirty="0">
                <a:latin typeface="+mn-ea"/>
              </a:rPr>
              <a:t>4</a:t>
            </a:r>
            <a:r>
              <a:rPr lang="zh-CN" altLang="en-US" sz="2000" dirty="0">
                <a:latin typeface="+mn-ea"/>
              </a:rPr>
              <a:t>）系争商标注册申请人未经著作权人的许可。</a:t>
            </a:r>
          </a:p>
        </p:txBody>
      </p:sp>
      <p:sp>
        <p:nvSpPr>
          <p:cNvPr id="8" name="TextBox 7"/>
          <p:cNvSpPr txBox="1"/>
          <p:nvPr/>
        </p:nvSpPr>
        <p:spPr>
          <a:xfrm>
            <a:off x="2279576" y="4869161"/>
            <a:ext cx="3495998" cy="769441"/>
          </a:xfrm>
          <a:prstGeom prst="rect">
            <a:avLst/>
          </a:prstGeom>
          <a:noFill/>
        </p:spPr>
        <p:txBody>
          <a:bodyPr wrap="square">
            <a:spAutoFit/>
          </a:bodyPr>
          <a:lstStyle/>
          <a:p>
            <a:pPr>
              <a:defRPr/>
            </a:pPr>
            <a:r>
              <a:rPr lang="zh-CN" altLang="en-US" sz="4400" dirty="0">
                <a:solidFill>
                  <a:schemeClr val="accent1"/>
                </a:solidFill>
                <a:latin typeface="+mj-ea"/>
                <a:ea typeface="+mj-ea"/>
              </a:rPr>
              <a:t>实质性相似</a:t>
            </a:r>
          </a:p>
        </p:txBody>
      </p:sp>
      <p:sp>
        <p:nvSpPr>
          <p:cNvPr id="9" name="矩形 8"/>
          <p:cNvSpPr>
            <a:spLocks noChangeArrowheads="1"/>
          </p:cNvSpPr>
          <p:nvPr/>
        </p:nvSpPr>
        <p:spPr bwMode="auto">
          <a:xfrm>
            <a:off x="5239942" y="4689475"/>
            <a:ext cx="763190" cy="1106488"/>
          </a:xfrm>
          <a:prstGeom prst="rect">
            <a:avLst/>
          </a:prstGeom>
          <a:noFill/>
          <a:ln w="9525">
            <a:noFill/>
            <a:miter lim="800000"/>
          </a:ln>
        </p:spPr>
        <p:txBody>
          <a:bodyPr>
            <a:spAutoFit/>
          </a:bodyPr>
          <a:lstStyle/>
          <a:p>
            <a:r>
              <a:rPr lang="zh-CN" altLang="en-US" sz="6600" b="1">
                <a:solidFill>
                  <a:schemeClr val="accent1"/>
                </a:solidFill>
                <a:latin typeface="微软雅黑" panose="020B0503020204020204" pitchFamily="34" charset="-122"/>
                <a:ea typeface="Microsoft YaHei UI" panose="020B0503020204020204" charset="-122"/>
              </a:rPr>
              <a:t>＋</a:t>
            </a:r>
          </a:p>
        </p:txBody>
      </p:sp>
      <p:sp>
        <p:nvSpPr>
          <p:cNvPr id="11" name="TextBox 10"/>
          <p:cNvSpPr txBox="1"/>
          <p:nvPr/>
        </p:nvSpPr>
        <p:spPr>
          <a:xfrm>
            <a:off x="6121004" y="4859340"/>
            <a:ext cx="3287364" cy="769441"/>
          </a:xfrm>
          <a:prstGeom prst="rect">
            <a:avLst/>
          </a:prstGeom>
          <a:noFill/>
        </p:spPr>
        <p:txBody>
          <a:bodyPr wrap="square">
            <a:spAutoFit/>
          </a:bodyPr>
          <a:lstStyle/>
          <a:p>
            <a:pPr>
              <a:defRPr/>
            </a:pPr>
            <a:r>
              <a:rPr lang="zh-CN" altLang="en-US" sz="4400" dirty="0">
                <a:solidFill>
                  <a:schemeClr val="accent1"/>
                </a:solidFill>
                <a:latin typeface="+mj-ea"/>
                <a:ea typeface="+mj-ea"/>
              </a:rPr>
              <a:t>接触的可能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3"/>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3"/>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45060"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1991545" y="1988841"/>
            <a:ext cx="8022431" cy="3258713"/>
          </a:xfrm>
          <a:prstGeom prst="rect">
            <a:avLst/>
          </a:prstGeom>
        </p:spPr>
        <p:txBody>
          <a:bodyPr>
            <a:spAutoFit/>
          </a:bodyPr>
          <a:lstStyle/>
          <a:p>
            <a:pPr>
              <a:lnSpc>
                <a:spcPts val="3600"/>
              </a:lnSpc>
              <a:defRPr/>
            </a:pPr>
            <a:r>
              <a:rPr lang="en-US" altLang="zh-CN" sz="1600" dirty="0">
                <a:latin typeface="+mj-ea"/>
              </a:rPr>
              <a:t>3、</a:t>
            </a:r>
            <a:r>
              <a:rPr lang="zh-CN" altLang="en-US" sz="1600" dirty="0">
                <a:latin typeface="+mj-ea"/>
              </a:rPr>
              <a:t>外观设计专利权</a:t>
            </a:r>
            <a:endParaRPr lang="en-US" altLang="zh-CN" sz="1600" dirty="0">
              <a:latin typeface="+mj-ea"/>
            </a:endParaRPr>
          </a:p>
          <a:p>
            <a:pPr marL="179705">
              <a:lnSpc>
                <a:spcPts val="3600"/>
              </a:lnSpc>
              <a:defRPr/>
            </a:pPr>
            <a:r>
              <a:rPr lang="zh-CN" altLang="en-US" sz="1600" dirty="0"/>
              <a:t>适用要件</a:t>
            </a:r>
          </a:p>
          <a:p>
            <a:pPr marL="179705">
              <a:lnSpc>
                <a:spcPts val="3600"/>
              </a:lnSpc>
              <a:defRPr/>
            </a:pPr>
            <a:r>
              <a:rPr lang="zh-CN" altLang="en-US" sz="1600" dirty="0"/>
              <a:t>（</a:t>
            </a:r>
            <a:r>
              <a:rPr lang="en-US" sz="1600" dirty="0"/>
              <a:t>1</a:t>
            </a:r>
            <a:r>
              <a:rPr lang="zh-CN" altLang="en-US" sz="1600" dirty="0"/>
              <a:t>）在系争商标申请注册之前他人已在先享有外观设计专利权；</a:t>
            </a:r>
          </a:p>
          <a:p>
            <a:pPr marL="179705">
              <a:lnSpc>
                <a:spcPts val="3600"/>
              </a:lnSpc>
              <a:defRPr/>
            </a:pPr>
            <a:r>
              <a:rPr lang="zh-CN" altLang="en-US" sz="1600" dirty="0"/>
              <a:t>（</a:t>
            </a:r>
            <a:r>
              <a:rPr lang="en-US" sz="1600" dirty="0"/>
              <a:t>2</a:t>
            </a:r>
            <a:r>
              <a:rPr lang="zh-CN" altLang="en-US" sz="1600" dirty="0"/>
              <a:t>）系争商标的注册与使用容易导致相关公众产生混淆，致使在先专利权人的利益可能受到损害。</a:t>
            </a:r>
            <a:endParaRPr lang="en-US" altLang="zh-CN" sz="1600" dirty="0"/>
          </a:p>
          <a:p>
            <a:pPr marL="179705">
              <a:lnSpc>
                <a:spcPts val="3600"/>
              </a:lnSpc>
              <a:defRPr/>
            </a:pPr>
            <a:endParaRPr lang="en-US" altLang="zh-CN" sz="1600" dirty="0"/>
          </a:p>
          <a:p>
            <a:pPr marL="179705">
              <a:lnSpc>
                <a:spcPts val="3600"/>
              </a:lnSpc>
              <a:defRPr/>
            </a:pPr>
            <a:r>
              <a:rPr lang="zh-CN" altLang="en-US" sz="1600" dirty="0"/>
              <a:t>外观设计专利保护期：申请之日起十年</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47108"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2143126" y="2082800"/>
            <a:ext cx="8022431" cy="1886286"/>
          </a:xfrm>
          <a:prstGeom prst="rect">
            <a:avLst/>
          </a:prstGeom>
        </p:spPr>
        <p:txBody>
          <a:bodyPr>
            <a:spAutoFit/>
          </a:bodyPr>
          <a:lstStyle/>
          <a:p>
            <a:pPr>
              <a:lnSpc>
                <a:spcPts val="3600"/>
              </a:lnSpc>
              <a:defRPr/>
            </a:pPr>
            <a:r>
              <a:rPr lang="en-US" altLang="zh-CN" sz="2000" dirty="0">
                <a:latin typeface="+mj-ea"/>
              </a:rPr>
              <a:t>4、</a:t>
            </a:r>
            <a:r>
              <a:rPr lang="zh-CN" altLang="en-US" sz="2000" dirty="0">
                <a:latin typeface="+mj-ea"/>
              </a:rPr>
              <a:t>姓名权</a:t>
            </a:r>
            <a:endParaRPr lang="en-US" altLang="zh-CN" sz="2000" dirty="0">
              <a:latin typeface="+mj-ea"/>
            </a:endParaRPr>
          </a:p>
          <a:p>
            <a:pPr marL="179705">
              <a:lnSpc>
                <a:spcPts val="3600"/>
              </a:lnSpc>
              <a:defRPr/>
            </a:pPr>
            <a:r>
              <a:rPr lang="zh-CN" altLang="en-US" sz="2000" dirty="0"/>
              <a:t>适用要件</a:t>
            </a:r>
          </a:p>
          <a:p>
            <a:pPr marL="179705">
              <a:lnSpc>
                <a:spcPts val="3600"/>
              </a:lnSpc>
              <a:defRPr/>
            </a:pPr>
            <a:r>
              <a:rPr lang="zh-CN" altLang="en-US" sz="2000" dirty="0"/>
              <a:t>（</a:t>
            </a:r>
            <a:r>
              <a:rPr lang="en-US" altLang="zh-CN" sz="2000" dirty="0"/>
              <a:t>1</a:t>
            </a:r>
            <a:r>
              <a:rPr lang="zh-CN" altLang="en-US" sz="2000" dirty="0"/>
              <a:t>）在相关公众的认知中，系争商标文字指向该姓名权人；</a:t>
            </a:r>
          </a:p>
          <a:p>
            <a:pPr marL="179705">
              <a:lnSpc>
                <a:spcPts val="3600"/>
              </a:lnSpc>
              <a:defRPr/>
            </a:pPr>
            <a:r>
              <a:rPr lang="zh-CN" altLang="en-US" sz="2000" dirty="0"/>
              <a:t>（</a:t>
            </a:r>
            <a:r>
              <a:rPr lang="en-US" altLang="zh-CN" sz="2000" dirty="0"/>
              <a:t>2</a:t>
            </a:r>
            <a:r>
              <a:rPr lang="zh-CN" altLang="en-US" sz="2000" dirty="0"/>
              <a:t>）系争商标的注册给他人姓名权可能造成损害。</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49156"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2143126" y="2082800"/>
            <a:ext cx="8022431" cy="1886286"/>
          </a:xfrm>
          <a:prstGeom prst="rect">
            <a:avLst/>
          </a:prstGeom>
        </p:spPr>
        <p:txBody>
          <a:bodyPr>
            <a:spAutoFit/>
          </a:bodyPr>
          <a:lstStyle/>
          <a:p>
            <a:pPr marL="179705">
              <a:lnSpc>
                <a:spcPts val="3600"/>
              </a:lnSpc>
              <a:defRPr/>
            </a:pPr>
            <a:r>
              <a:rPr lang="en-US" altLang="zh-CN" sz="2000" dirty="0">
                <a:latin typeface="+mj-ea"/>
              </a:rPr>
              <a:t>5、</a:t>
            </a:r>
            <a:r>
              <a:rPr lang="zh-CN" altLang="en-US" sz="2000" dirty="0">
                <a:latin typeface="+mj-ea"/>
              </a:rPr>
              <a:t>肖像权</a:t>
            </a:r>
            <a:endParaRPr lang="en-US" altLang="zh-CN" sz="2000" dirty="0">
              <a:latin typeface="+mj-ea"/>
            </a:endParaRPr>
          </a:p>
          <a:p>
            <a:pPr marL="179705">
              <a:lnSpc>
                <a:spcPts val="3600"/>
              </a:lnSpc>
              <a:defRPr/>
            </a:pPr>
            <a:r>
              <a:rPr lang="zh-CN" altLang="en-US" sz="2000" dirty="0"/>
              <a:t>适用要件</a:t>
            </a:r>
          </a:p>
          <a:p>
            <a:pPr marL="179705">
              <a:lnSpc>
                <a:spcPts val="3600"/>
              </a:lnSpc>
              <a:defRPr/>
            </a:pPr>
            <a:r>
              <a:rPr lang="zh-CN" altLang="en-US" sz="2000" dirty="0"/>
              <a:t>（</a:t>
            </a:r>
            <a:r>
              <a:rPr lang="en-US" altLang="zh-CN" sz="2000" dirty="0"/>
              <a:t>1</a:t>
            </a:r>
            <a:r>
              <a:rPr lang="zh-CN" altLang="en-US" sz="2000" dirty="0"/>
              <a:t>）在相关公众的认知中，系争商标图像指向该肖像权人；</a:t>
            </a:r>
          </a:p>
          <a:p>
            <a:pPr marL="179705">
              <a:lnSpc>
                <a:spcPts val="3600"/>
              </a:lnSpc>
              <a:defRPr/>
            </a:pPr>
            <a:r>
              <a:rPr lang="zh-CN" altLang="en-US" sz="2000" dirty="0"/>
              <a:t>（</a:t>
            </a:r>
            <a:r>
              <a:rPr lang="en-US" altLang="zh-CN" sz="2000" dirty="0"/>
              <a:t>2</a:t>
            </a:r>
            <a:r>
              <a:rPr lang="zh-CN" altLang="en-US" sz="2000" dirty="0"/>
              <a:t>）系争商标的注册给他人肖像权可能造成损害。</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51204"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2143126" y="2082801"/>
            <a:ext cx="8022431" cy="3258713"/>
          </a:xfrm>
          <a:prstGeom prst="rect">
            <a:avLst/>
          </a:prstGeom>
        </p:spPr>
        <p:txBody>
          <a:bodyPr>
            <a:spAutoFit/>
          </a:bodyPr>
          <a:lstStyle/>
          <a:p>
            <a:pPr>
              <a:lnSpc>
                <a:spcPts val="3600"/>
              </a:lnSpc>
              <a:defRPr/>
            </a:pPr>
            <a:r>
              <a:rPr lang="zh-CN" altLang="en-US" sz="1600" b="1" dirty="0">
                <a:solidFill>
                  <a:schemeClr val="accent1"/>
                </a:solidFill>
                <a:latin typeface="+mj-ea"/>
              </a:rPr>
              <a:t>损害他人在先权益</a:t>
            </a:r>
            <a:endParaRPr lang="en-US" altLang="zh-CN" sz="1600" b="1" dirty="0">
              <a:solidFill>
                <a:schemeClr val="accent1"/>
              </a:solidFill>
              <a:latin typeface="+mj-ea"/>
            </a:endParaRPr>
          </a:p>
          <a:p>
            <a:pPr marL="179705">
              <a:lnSpc>
                <a:spcPts val="3600"/>
              </a:lnSpc>
              <a:defRPr/>
            </a:pPr>
            <a:r>
              <a:rPr lang="en-US" altLang="zh-CN" sz="1600" dirty="0"/>
              <a:t>1、</a:t>
            </a:r>
            <a:r>
              <a:rPr lang="zh-CN" altLang="en-US" sz="1600" dirty="0"/>
              <a:t>知名商品</a:t>
            </a:r>
            <a:r>
              <a:rPr lang="en-US" altLang="zh-CN" sz="1600" dirty="0"/>
              <a:t>/</a:t>
            </a:r>
            <a:r>
              <a:rPr lang="zh-CN" altLang="en-US" sz="1600" dirty="0"/>
              <a:t>服务特有名称、包装、装潢</a:t>
            </a:r>
          </a:p>
          <a:p>
            <a:pPr marL="179705">
              <a:lnSpc>
                <a:spcPts val="3600"/>
              </a:lnSpc>
              <a:defRPr/>
            </a:pPr>
            <a:r>
              <a:rPr lang="zh-CN" altLang="en-US" sz="1600" dirty="0"/>
              <a:t>（</a:t>
            </a:r>
            <a:r>
              <a:rPr lang="en-US" altLang="zh-CN" sz="1600" dirty="0"/>
              <a:t>1</a:t>
            </a:r>
            <a:r>
              <a:rPr lang="zh-CN" altLang="en-US" sz="1600" dirty="0"/>
              <a:t>）在系争商标申请注册之前他人已在先使用知名商品</a:t>
            </a:r>
            <a:r>
              <a:rPr lang="en-US" altLang="zh-CN" sz="1600" dirty="0"/>
              <a:t>/</a:t>
            </a:r>
            <a:r>
              <a:rPr lang="zh-CN" altLang="en-US" sz="1600" dirty="0"/>
              <a:t>服务特有名称、包装、装潢；</a:t>
            </a:r>
          </a:p>
          <a:p>
            <a:pPr marL="179705">
              <a:lnSpc>
                <a:spcPts val="3600"/>
              </a:lnSpc>
              <a:defRPr/>
            </a:pPr>
            <a:r>
              <a:rPr lang="zh-CN" altLang="en-US" sz="1600" dirty="0"/>
              <a:t>（</a:t>
            </a:r>
            <a:r>
              <a:rPr lang="en-US" altLang="zh-CN" sz="1600" dirty="0"/>
              <a:t>2</a:t>
            </a:r>
            <a:r>
              <a:rPr lang="zh-CN" altLang="en-US" sz="1600" dirty="0"/>
              <a:t>）他人知名商品</a:t>
            </a:r>
            <a:r>
              <a:rPr lang="en-US" altLang="zh-CN" sz="1600" dirty="0"/>
              <a:t>/</a:t>
            </a:r>
            <a:r>
              <a:rPr lang="zh-CN" altLang="en-US" sz="1600" dirty="0"/>
              <a:t>服务特有名称、包装、装潢未获准注册为商标；</a:t>
            </a:r>
          </a:p>
          <a:p>
            <a:pPr marL="179705">
              <a:lnSpc>
                <a:spcPts val="3600"/>
              </a:lnSpc>
              <a:defRPr/>
            </a:pPr>
            <a:r>
              <a:rPr lang="zh-CN" altLang="en-US" sz="1600" dirty="0"/>
              <a:t>（</a:t>
            </a:r>
            <a:r>
              <a:rPr lang="en-US" altLang="zh-CN" sz="1600" dirty="0"/>
              <a:t>3</a:t>
            </a:r>
            <a:r>
              <a:rPr lang="zh-CN" altLang="en-US" sz="1600" dirty="0"/>
              <a:t>）系争商标与他人知名商品</a:t>
            </a:r>
            <a:r>
              <a:rPr lang="en-US" altLang="zh-CN" sz="1600" dirty="0"/>
              <a:t>/</a:t>
            </a:r>
            <a:r>
              <a:rPr lang="zh-CN" altLang="en-US" sz="1600" dirty="0"/>
              <a:t>服务特有名称、包装、装潢相同或者近似；</a:t>
            </a:r>
          </a:p>
          <a:p>
            <a:pPr marL="179705">
              <a:lnSpc>
                <a:spcPts val="3600"/>
              </a:lnSpc>
              <a:defRPr/>
            </a:pPr>
            <a:r>
              <a:rPr lang="zh-CN" altLang="en-US" sz="1600" dirty="0"/>
              <a:t>（</a:t>
            </a:r>
            <a:r>
              <a:rPr lang="en-US" altLang="zh-CN" sz="1600" dirty="0"/>
              <a:t>4</a:t>
            </a:r>
            <a:r>
              <a:rPr lang="zh-CN" altLang="en-US" sz="1600" dirty="0"/>
              <a:t>）系争商标的注册与使用容易导致相关公众产生混淆或误认，致使在先知名商品</a:t>
            </a:r>
            <a:r>
              <a:rPr lang="en-US" altLang="zh-CN" sz="1600" dirty="0"/>
              <a:t>/</a:t>
            </a:r>
            <a:r>
              <a:rPr lang="zh-CN" altLang="en-US" sz="1600" dirty="0"/>
              <a:t>服务特有名称、包装、装潢权益人的利益可能受到损害。</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52228"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52229" name="矩形 6"/>
          <p:cNvSpPr>
            <a:spLocks noChangeArrowheads="1"/>
          </p:cNvSpPr>
          <p:nvPr/>
        </p:nvSpPr>
        <p:spPr bwMode="auto">
          <a:xfrm>
            <a:off x="2143126" y="2082801"/>
            <a:ext cx="8022431" cy="3719095"/>
          </a:xfrm>
          <a:prstGeom prst="rect">
            <a:avLst/>
          </a:prstGeom>
          <a:noFill/>
          <a:ln w="9525">
            <a:noFill/>
            <a:miter lim="800000"/>
          </a:ln>
        </p:spPr>
        <p:txBody>
          <a:bodyPr>
            <a:spAutoFit/>
          </a:bodyPr>
          <a:lstStyle/>
          <a:p>
            <a:pPr marL="179705">
              <a:lnSpc>
                <a:spcPts val="3600"/>
              </a:lnSpc>
            </a:pPr>
            <a:r>
              <a:rPr lang="en-US" altLang="zh-CN" sz="2400" dirty="0">
                <a:latin typeface="微软雅黑" panose="020B0503020204020204" pitchFamily="34" charset="-122"/>
                <a:ea typeface="Microsoft YaHei UI" panose="020B0503020204020204" charset="-122"/>
              </a:rPr>
              <a:t>2</a:t>
            </a:r>
            <a:r>
              <a:rPr lang="en-US" altLang="zh-CN" sz="1600" dirty="0">
                <a:latin typeface="微软雅黑" panose="020B0503020204020204" pitchFamily="34" charset="-122"/>
                <a:ea typeface="Microsoft YaHei UI" panose="020B0503020204020204" charset="-122"/>
              </a:rPr>
              <a:t>、</a:t>
            </a:r>
            <a:r>
              <a:rPr lang="zh-CN" altLang="en-US" sz="1600" dirty="0">
                <a:latin typeface="微软雅黑" panose="020B0503020204020204" pitchFamily="34" charset="-122"/>
                <a:ea typeface="Microsoft YaHei UI" panose="020B0503020204020204" charset="-122"/>
              </a:rPr>
              <a:t>其他应予保护的合法在先权益</a:t>
            </a:r>
          </a:p>
          <a:p>
            <a:pPr marL="179705">
              <a:lnSpc>
                <a:spcPts val="3600"/>
              </a:lnSpc>
            </a:pPr>
            <a:r>
              <a:rPr lang="zh-CN" altLang="en-US" sz="1600" dirty="0">
                <a:latin typeface="微软雅黑" panose="020B0503020204020204" pitchFamily="34" charset="-122"/>
                <a:ea typeface="Microsoft YaHei UI" panose="020B0503020204020204" charset="-122"/>
              </a:rPr>
              <a:t>作品名称及作品中角色名称（存在争议，但已有在先判例）</a:t>
            </a:r>
            <a:endParaRPr lang="en-US" altLang="zh-CN" sz="1600" dirty="0">
              <a:latin typeface="微软雅黑" panose="020B0503020204020204" pitchFamily="34" charset="-122"/>
              <a:ea typeface="Microsoft YaHei UI" panose="020B0503020204020204" charset="-122"/>
            </a:endParaRPr>
          </a:p>
          <a:p>
            <a:pPr marL="179705">
              <a:lnSpc>
                <a:spcPts val="3600"/>
              </a:lnSpc>
            </a:pPr>
            <a:r>
              <a:rPr lang="zh-CN" altLang="en-US" sz="1600" dirty="0">
                <a:solidFill>
                  <a:schemeClr val="accent1"/>
                </a:solidFill>
                <a:latin typeface="微软雅黑" panose="020B0503020204020204" pitchFamily="34" charset="-122"/>
                <a:ea typeface="Microsoft YaHei UI" panose="020B0503020204020204" charset="-122"/>
              </a:rPr>
              <a:t>最高人民法院</a:t>
            </a:r>
            <a:r>
              <a:rPr lang="en-US" altLang="zh-CN" sz="1600" dirty="0">
                <a:solidFill>
                  <a:schemeClr val="accent1"/>
                </a:solidFill>
                <a:latin typeface="微软雅黑" panose="020B0503020204020204" pitchFamily="34" charset="-122"/>
                <a:ea typeface="Microsoft YaHei UI" panose="020B0503020204020204" charset="-122"/>
              </a:rPr>
              <a:t>《</a:t>
            </a:r>
            <a:r>
              <a:rPr lang="zh-CN" altLang="en-US" sz="1600" dirty="0">
                <a:solidFill>
                  <a:schemeClr val="accent1"/>
                </a:solidFill>
                <a:latin typeface="微软雅黑" panose="020B0503020204020204" pitchFamily="34" charset="-122"/>
                <a:ea typeface="Microsoft YaHei UI" panose="020B0503020204020204" charset="-122"/>
              </a:rPr>
              <a:t>关于审理商标授权确权行政案件若干问题的规定</a:t>
            </a:r>
            <a:r>
              <a:rPr lang="en-US" altLang="zh-CN" sz="1600" dirty="0">
                <a:solidFill>
                  <a:schemeClr val="accent1"/>
                </a:solidFill>
                <a:latin typeface="微软雅黑" panose="020B0503020204020204" pitchFamily="34" charset="-122"/>
                <a:ea typeface="Microsoft YaHei UI" panose="020B0503020204020204" charset="-122"/>
              </a:rPr>
              <a:t>》（2017</a:t>
            </a:r>
            <a:r>
              <a:rPr lang="zh-CN" altLang="en-US" sz="1600" dirty="0">
                <a:solidFill>
                  <a:schemeClr val="accent1"/>
                </a:solidFill>
                <a:latin typeface="微软雅黑" panose="020B0503020204020204" pitchFamily="34" charset="-122"/>
                <a:ea typeface="Microsoft YaHei UI" panose="020B0503020204020204" charset="-122"/>
              </a:rPr>
              <a:t>年</a:t>
            </a:r>
            <a:r>
              <a:rPr lang="en-US" altLang="zh-CN" sz="1600" dirty="0">
                <a:solidFill>
                  <a:schemeClr val="accent1"/>
                </a:solidFill>
                <a:latin typeface="微软雅黑" panose="020B0503020204020204" pitchFamily="34" charset="-122"/>
                <a:ea typeface="Microsoft YaHei UI" panose="020B0503020204020204" charset="-122"/>
              </a:rPr>
              <a:t>3</a:t>
            </a:r>
            <a:r>
              <a:rPr lang="zh-CN" altLang="en-US" sz="1600" dirty="0">
                <a:solidFill>
                  <a:schemeClr val="accent1"/>
                </a:solidFill>
                <a:latin typeface="微软雅黑" panose="020B0503020204020204" pitchFamily="34" charset="-122"/>
                <a:ea typeface="Microsoft YaHei UI" panose="020B0503020204020204" charset="-122"/>
              </a:rPr>
              <a:t>月</a:t>
            </a:r>
            <a:r>
              <a:rPr lang="en-US" altLang="zh-CN" sz="1600" dirty="0">
                <a:solidFill>
                  <a:schemeClr val="accent1"/>
                </a:solidFill>
                <a:latin typeface="微软雅黑" panose="020B0503020204020204" pitchFamily="34" charset="-122"/>
                <a:ea typeface="Microsoft YaHei UI" panose="020B0503020204020204" charset="-122"/>
              </a:rPr>
              <a:t>1</a:t>
            </a:r>
            <a:r>
              <a:rPr lang="zh-CN" altLang="en-US" sz="1600" dirty="0">
                <a:solidFill>
                  <a:schemeClr val="accent1"/>
                </a:solidFill>
                <a:latin typeface="微软雅黑" panose="020B0503020204020204" pitchFamily="34" charset="-122"/>
                <a:ea typeface="Microsoft YaHei UI" panose="020B0503020204020204" charset="-122"/>
              </a:rPr>
              <a:t>日施行）</a:t>
            </a:r>
            <a:r>
              <a:rPr lang="en-US" altLang="zh-CN" sz="1600" dirty="0">
                <a:solidFill>
                  <a:schemeClr val="accent1"/>
                </a:solidFill>
                <a:latin typeface="微软雅黑" panose="020B0503020204020204" pitchFamily="34" charset="-122"/>
                <a:ea typeface="Microsoft YaHei UI" panose="020B0503020204020204" charset="-122"/>
              </a:rPr>
              <a:t>：</a:t>
            </a:r>
          </a:p>
          <a:p>
            <a:pPr marL="179705">
              <a:lnSpc>
                <a:spcPts val="3600"/>
              </a:lnSpc>
            </a:pPr>
            <a:r>
              <a:rPr lang="zh-CN" altLang="en-US" sz="1600" dirty="0">
                <a:solidFill>
                  <a:schemeClr val="accent1"/>
                </a:solidFill>
                <a:latin typeface="微软雅黑" panose="020B0503020204020204" pitchFamily="34" charset="-122"/>
                <a:ea typeface="Microsoft YaHei UI" panose="020B0503020204020204" charset="-122"/>
              </a:rPr>
              <a:t>        第二十二条   </a:t>
            </a:r>
            <a:r>
              <a:rPr lang="en-US" altLang="zh-CN" sz="1600" dirty="0">
                <a:solidFill>
                  <a:schemeClr val="accent1"/>
                </a:solidFill>
                <a:latin typeface="微软雅黑" panose="020B0503020204020204" pitchFamily="34" charset="-122"/>
                <a:ea typeface="Microsoft YaHei UI" panose="020B0503020204020204" charset="-122"/>
              </a:rPr>
              <a:t>……</a:t>
            </a:r>
            <a:r>
              <a:rPr lang="zh-CN" altLang="en-US" sz="1600" dirty="0">
                <a:solidFill>
                  <a:schemeClr val="accent1"/>
                </a:solidFill>
                <a:latin typeface="微软雅黑" panose="020B0503020204020204" pitchFamily="34" charset="-122"/>
                <a:ea typeface="Microsoft YaHei UI" panose="020B0503020204020204" charset="-122"/>
              </a:rPr>
              <a:t>对于著作权保护期限内的作品，如果作品名称、作品中的角色名称等具有较高知名度，将其作为商标使用在相关商品上容易导致相关公众误认为其经过权利人的许可或者与权利人存在特定联系，当事人以此主张构成在先权益的，人民法院予以支持。</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54276"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2194323" y="1790701"/>
            <a:ext cx="8021240" cy="3714158"/>
          </a:xfrm>
          <a:prstGeom prst="rect">
            <a:avLst/>
          </a:prstGeom>
        </p:spPr>
        <p:txBody>
          <a:bodyPr>
            <a:spAutoFit/>
          </a:bodyPr>
          <a:lstStyle/>
          <a:p>
            <a:pPr>
              <a:lnSpc>
                <a:spcPts val="3600"/>
              </a:lnSpc>
              <a:defRPr/>
            </a:pPr>
            <a:r>
              <a:rPr lang="zh-CN" altLang="en-US" sz="1400" b="1" dirty="0">
                <a:solidFill>
                  <a:schemeClr val="accent1"/>
                </a:solidFill>
                <a:latin typeface="+mn-ea"/>
              </a:rPr>
              <a:t>抢注他人已经使用并有一定影响商标：</a:t>
            </a:r>
            <a:r>
              <a:rPr lang="en-US" altLang="zh-CN" sz="1400" b="1" dirty="0">
                <a:solidFill>
                  <a:schemeClr val="accent1"/>
                </a:solidFill>
                <a:latin typeface="+mn-ea"/>
              </a:rPr>
              <a:t>《</a:t>
            </a:r>
            <a:r>
              <a:rPr lang="zh-CN" altLang="en-US" sz="1400" b="1" dirty="0">
                <a:solidFill>
                  <a:schemeClr val="accent1"/>
                </a:solidFill>
                <a:latin typeface="+mn-ea"/>
              </a:rPr>
              <a:t>商标法</a:t>
            </a:r>
            <a:r>
              <a:rPr lang="en-US" altLang="zh-CN" sz="1400" b="1" dirty="0">
                <a:solidFill>
                  <a:schemeClr val="accent1"/>
                </a:solidFill>
                <a:latin typeface="+mn-ea"/>
              </a:rPr>
              <a:t>》</a:t>
            </a:r>
            <a:r>
              <a:rPr lang="zh-CN" altLang="en-US" sz="1400" b="1" dirty="0">
                <a:solidFill>
                  <a:schemeClr val="accent1"/>
                </a:solidFill>
                <a:latin typeface="+mn-ea"/>
              </a:rPr>
              <a:t>第三十二条后半段</a:t>
            </a:r>
            <a:endParaRPr lang="en-US" altLang="zh-CN" sz="1400" b="1" dirty="0">
              <a:solidFill>
                <a:schemeClr val="accent1"/>
              </a:solidFill>
              <a:latin typeface="+mn-ea"/>
            </a:endParaRPr>
          </a:p>
          <a:p>
            <a:pPr>
              <a:lnSpc>
                <a:spcPts val="3600"/>
              </a:lnSpc>
              <a:defRPr/>
            </a:pPr>
            <a:r>
              <a:rPr lang="en-US" altLang="zh-CN" sz="1400" dirty="0">
                <a:latin typeface="+mn-ea"/>
              </a:rPr>
              <a:t>“……</a:t>
            </a:r>
            <a:r>
              <a:rPr lang="zh-CN" altLang="en-US" sz="1400" dirty="0">
                <a:latin typeface="+mn-ea"/>
              </a:rPr>
              <a:t>，也不得以不正当手段抢先注册他人已经使用并有一定影响的商标。</a:t>
            </a:r>
            <a:r>
              <a:rPr lang="en-US" altLang="zh-CN" sz="1400" dirty="0">
                <a:latin typeface="+mn-ea"/>
              </a:rPr>
              <a:t>”</a:t>
            </a:r>
            <a:endParaRPr lang="zh-CN" altLang="en-US" sz="1400" dirty="0">
              <a:latin typeface="+mn-ea"/>
            </a:endParaRPr>
          </a:p>
          <a:p>
            <a:pPr>
              <a:lnSpc>
                <a:spcPts val="3600"/>
              </a:lnSpc>
              <a:buFont typeface="Wingdings" panose="05000000000000000000" pitchFamily="2" charset="2"/>
              <a:buChar char="Ø"/>
              <a:defRPr/>
            </a:pPr>
            <a:endParaRPr lang="zh-CN" altLang="en-US" sz="1400" dirty="0">
              <a:latin typeface="+mn-ea"/>
            </a:endParaRPr>
          </a:p>
          <a:p>
            <a:pPr marL="179705">
              <a:lnSpc>
                <a:spcPts val="3600"/>
              </a:lnSpc>
              <a:defRPr/>
            </a:pPr>
            <a:r>
              <a:rPr lang="zh-CN" altLang="en-US" sz="1400" dirty="0">
                <a:latin typeface="+mn-ea"/>
              </a:rPr>
              <a:t>适用要件</a:t>
            </a:r>
          </a:p>
          <a:p>
            <a:pPr marL="179705">
              <a:lnSpc>
                <a:spcPts val="3600"/>
              </a:lnSpc>
              <a:defRPr/>
            </a:pPr>
            <a:r>
              <a:rPr lang="zh-CN" altLang="en-US" sz="1400" dirty="0">
                <a:latin typeface="+mn-ea"/>
              </a:rPr>
              <a:t>（</a:t>
            </a:r>
            <a:r>
              <a:rPr lang="en-US" sz="1400" dirty="0">
                <a:latin typeface="+mn-ea"/>
              </a:rPr>
              <a:t>1</a:t>
            </a:r>
            <a:r>
              <a:rPr lang="zh-CN" altLang="en-US" sz="1400" dirty="0">
                <a:latin typeface="+mn-ea"/>
              </a:rPr>
              <a:t>）他人商标在系争商标申请日之前已经在先使用并有一定影响；</a:t>
            </a:r>
          </a:p>
          <a:p>
            <a:pPr marL="179705">
              <a:lnSpc>
                <a:spcPts val="3600"/>
              </a:lnSpc>
              <a:defRPr/>
            </a:pPr>
            <a:r>
              <a:rPr lang="zh-CN" altLang="en-US" sz="1400" dirty="0">
                <a:latin typeface="+mn-ea"/>
              </a:rPr>
              <a:t>（</a:t>
            </a:r>
            <a:r>
              <a:rPr lang="en-US" sz="1400" dirty="0">
                <a:latin typeface="+mn-ea"/>
              </a:rPr>
              <a:t>2</a:t>
            </a:r>
            <a:r>
              <a:rPr lang="zh-CN" altLang="en-US" sz="1400" dirty="0">
                <a:latin typeface="+mn-ea"/>
              </a:rPr>
              <a:t>）系争商标与他人商标相同或者近似；</a:t>
            </a:r>
          </a:p>
          <a:p>
            <a:pPr marL="179705">
              <a:lnSpc>
                <a:spcPts val="3600"/>
              </a:lnSpc>
              <a:defRPr/>
            </a:pPr>
            <a:r>
              <a:rPr lang="zh-CN" altLang="en-US" sz="1400" dirty="0">
                <a:latin typeface="+mn-ea"/>
              </a:rPr>
              <a:t>（</a:t>
            </a:r>
            <a:r>
              <a:rPr lang="en-US" sz="1400" dirty="0">
                <a:latin typeface="+mn-ea"/>
              </a:rPr>
              <a:t>3</a:t>
            </a:r>
            <a:r>
              <a:rPr lang="zh-CN" altLang="en-US" sz="1400" dirty="0">
                <a:latin typeface="+mn-ea"/>
              </a:rPr>
              <a:t>）系争商标所指定的商品</a:t>
            </a:r>
            <a:r>
              <a:rPr lang="en-US" sz="1400" dirty="0">
                <a:latin typeface="+mn-ea"/>
              </a:rPr>
              <a:t>/</a:t>
            </a:r>
            <a:r>
              <a:rPr lang="zh-CN" altLang="en-US" sz="1400" dirty="0">
                <a:latin typeface="+mn-ea"/>
              </a:rPr>
              <a:t>服务与他人商标所使用的商品</a:t>
            </a:r>
            <a:r>
              <a:rPr lang="en-US" sz="1400" dirty="0">
                <a:latin typeface="+mn-ea"/>
              </a:rPr>
              <a:t>/</a:t>
            </a:r>
            <a:r>
              <a:rPr lang="zh-CN" altLang="en-US" sz="1400" dirty="0">
                <a:latin typeface="+mn-ea"/>
              </a:rPr>
              <a:t>服务原则上相同或者类似；</a:t>
            </a:r>
          </a:p>
          <a:p>
            <a:pPr marL="179705">
              <a:lnSpc>
                <a:spcPts val="3600"/>
              </a:lnSpc>
              <a:defRPr/>
            </a:pPr>
            <a:r>
              <a:rPr lang="zh-CN" altLang="en-US" sz="1400" dirty="0">
                <a:latin typeface="+mn-ea"/>
              </a:rPr>
              <a:t>（</a:t>
            </a:r>
            <a:r>
              <a:rPr lang="en-US" sz="1400" dirty="0">
                <a:latin typeface="+mn-ea"/>
              </a:rPr>
              <a:t>4</a:t>
            </a:r>
            <a:r>
              <a:rPr lang="zh-CN" altLang="en-US" sz="1400" dirty="0">
                <a:latin typeface="+mn-ea"/>
              </a:rPr>
              <a:t>）系争商标申请人采取了不正当手段。</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56324"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1953817" y="1171576"/>
            <a:ext cx="8296275" cy="5221942"/>
          </a:xfrm>
          <a:prstGeom prst="rect">
            <a:avLst/>
          </a:prstGeom>
        </p:spPr>
        <p:txBody>
          <a:bodyPr>
            <a:spAutoFit/>
          </a:bodyPr>
          <a:lstStyle/>
          <a:p>
            <a:pPr>
              <a:lnSpc>
                <a:spcPts val="4000"/>
              </a:lnSpc>
              <a:defRPr/>
            </a:pPr>
            <a:r>
              <a:rPr lang="zh-CN" altLang="en-US" b="1" dirty="0">
                <a:solidFill>
                  <a:schemeClr val="accent1"/>
                </a:solidFill>
                <a:latin typeface="+mj-ea"/>
              </a:rPr>
              <a:t>违反诚实信用原则，以不正当手段恶意申请注册商标：</a:t>
            </a:r>
            <a:endParaRPr lang="en-US" altLang="zh-CN" b="1" dirty="0">
              <a:solidFill>
                <a:schemeClr val="accent1"/>
              </a:solidFill>
              <a:latin typeface="+mj-ea"/>
            </a:endParaRPr>
          </a:p>
          <a:p>
            <a:pPr>
              <a:lnSpc>
                <a:spcPts val="4000"/>
              </a:lnSpc>
              <a:defRPr/>
            </a:pPr>
            <a:r>
              <a:rPr lang="zh-CN" altLang="en-US" b="1" dirty="0">
                <a:solidFill>
                  <a:schemeClr val="accent1"/>
                </a:solidFill>
                <a:latin typeface="+mj-ea"/>
              </a:rPr>
              <a:t>参照</a:t>
            </a:r>
            <a:r>
              <a:rPr lang="en-US" altLang="zh-CN" b="1" dirty="0">
                <a:solidFill>
                  <a:schemeClr val="accent1"/>
                </a:solidFill>
                <a:latin typeface="+mj-ea"/>
              </a:rPr>
              <a:t>《</a:t>
            </a:r>
            <a:r>
              <a:rPr lang="zh-CN" altLang="en-US" b="1" dirty="0">
                <a:solidFill>
                  <a:schemeClr val="accent1"/>
                </a:solidFill>
                <a:latin typeface="+mj-ea"/>
              </a:rPr>
              <a:t>商标法</a:t>
            </a:r>
            <a:r>
              <a:rPr lang="en-US" altLang="zh-CN" b="1" dirty="0">
                <a:solidFill>
                  <a:schemeClr val="accent1"/>
                </a:solidFill>
                <a:latin typeface="+mj-ea"/>
              </a:rPr>
              <a:t>》</a:t>
            </a:r>
            <a:r>
              <a:rPr lang="zh-CN" altLang="en-US" b="1" dirty="0">
                <a:solidFill>
                  <a:schemeClr val="accent1"/>
                </a:solidFill>
                <a:latin typeface="+mj-ea"/>
              </a:rPr>
              <a:t>第七条、第四十四条</a:t>
            </a:r>
            <a:endParaRPr lang="en-US" altLang="zh-CN" b="1" dirty="0">
              <a:solidFill>
                <a:schemeClr val="accent1"/>
              </a:solidFill>
              <a:latin typeface="+mj-ea"/>
            </a:endParaRPr>
          </a:p>
          <a:p>
            <a:pPr>
              <a:lnSpc>
                <a:spcPts val="4000"/>
              </a:lnSpc>
              <a:defRPr/>
            </a:pPr>
            <a:r>
              <a:rPr lang="en-US" altLang="zh-CN" dirty="0">
                <a:solidFill>
                  <a:srgbClr val="FF0000"/>
                </a:solidFill>
                <a:latin typeface="宋体" panose="02010600030101010101" pitchFamily="2" charset="-122"/>
                <a:ea typeface="宋体" panose="02010600030101010101" pitchFamily="2" charset="-122"/>
              </a:rPr>
              <a:t> 《</a:t>
            </a:r>
            <a:r>
              <a:rPr lang="zh-CN" altLang="en-US" dirty="0">
                <a:solidFill>
                  <a:srgbClr val="FF0000"/>
                </a:solidFill>
                <a:latin typeface="宋体" panose="02010600030101010101" pitchFamily="2" charset="-122"/>
                <a:ea typeface="宋体" panose="02010600030101010101" pitchFamily="2" charset="-122"/>
              </a:rPr>
              <a:t>商标法</a:t>
            </a:r>
            <a:r>
              <a:rPr lang="en-US" altLang="zh-CN" dirty="0">
                <a:solidFill>
                  <a:srgbClr val="FF0000"/>
                </a:solidFill>
                <a:latin typeface="宋体" panose="02010600030101010101" pitchFamily="2" charset="-122"/>
                <a:ea typeface="宋体" panose="02010600030101010101" pitchFamily="2" charset="-122"/>
              </a:rPr>
              <a:t>》</a:t>
            </a:r>
            <a:r>
              <a:rPr lang="zh-CN" altLang="en-US" dirty="0">
                <a:solidFill>
                  <a:srgbClr val="FF0000"/>
                </a:solidFill>
                <a:latin typeface="宋体" panose="02010600030101010101" pitchFamily="2" charset="-122"/>
                <a:ea typeface="宋体" panose="02010600030101010101" pitchFamily="2" charset="-122"/>
              </a:rPr>
              <a:t>第四条：</a:t>
            </a:r>
            <a:r>
              <a:rPr lang="zh-CN" altLang="en-US" dirty="0">
                <a:solidFill>
                  <a:srgbClr val="FF0000"/>
                </a:solidFill>
                <a:latin typeface="楷体_GB2312" pitchFamily="49" charset="-122"/>
                <a:ea typeface="楷体_GB2312" pitchFamily="49" charset="-122"/>
              </a:rPr>
              <a:t>不以使用为目的的恶意商标注册申请。</a:t>
            </a:r>
            <a:endParaRPr lang="en-US" altLang="zh-CN" dirty="0">
              <a:solidFill>
                <a:srgbClr val="FF0000"/>
              </a:solidFill>
              <a:latin typeface="楷体_GB2312" pitchFamily="49" charset="-122"/>
              <a:ea typeface="楷体_GB2312" pitchFamily="49" charset="-122"/>
            </a:endParaRPr>
          </a:p>
          <a:p>
            <a:pPr marL="179705">
              <a:lnSpc>
                <a:spcPts val="4000"/>
              </a:lnSpc>
              <a:defRPr/>
            </a:pPr>
            <a:r>
              <a:rPr lang="en-US" altLang="zh-CN" dirty="0"/>
              <a:t>《</a:t>
            </a:r>
            <a:r>
              <a:rPr lang="zh-CN" altLang="en-US" dirty="0"/>
              <a:t>商标法</a:t>
            </a:r>
            <a:r>
              <a:rPr lang="en-US" altLang="zh-CN" dirty="0"/>
              <a:t>》</a:t>
            </a:r>
            <a:r>
              <a:rPr lang="zh-CN" altLang="en-US" dirty="0"/>
              <a:t>第七条：申请注册和使用商标，应当遵循诚实信用原则。</a:t>
            </a:r>
            <a:r>
              <a:rPr lang="en-US" altLang="zh-CN" dirty="0"/>
              <a:t>……</a:t>
            </a:r>
          </a:p>
          <a:p>
            <a:pPr marL="179705">
              <a:lnSpc>
                <a:spcPts val="4000"/>
              </a:lnSpc>
              <a:defRPr/>
            </a:pPr>
            <a:r>
              <a:rPr lang="en-US" altLang="zh-CN" dirty="0"/>
              <a:t>《</a:t>
            </a:r>
            <a:r>
              <a:rPr lang="zh-CN" altLang="en-US" dirty="0"/>
              <a:t>商标法</a:t>
            </a:r>
            <a:r>
              <a:rPr lang="en-US" altLang="zh-CN" dirty="0"/>
              <a:t>》</a:t>
            </a:r>
            <a:r>
              <a:rPr lang="zh-CN" altLang="en-US" dirty="0"/>
              <a:t>第四十四条：已经注册的商标，违反本法第十条、第十一条、第十二条规定的，或者是以欺骗手段或者其他不正当手段取得注册的，由商标局宣告该注册商标无效；其他单位或者个人可以请求商标评审委员会宣告该注册商标无效。</a:t>
            </a:r>
            <a:endParaRPr lang="en-US" altLang="zh-CN" dirty="0"/>
          </a:p>
          <a:p>
            <a:pPr marL="179705">
              <a:lnSpc>
                <a:spcPts val="4000"/>
              </a:lnSpc>
              <a:defRPr/>
            </a:pPr>
            <a:endParaRPr lang="en-US" altLang="zh-CN" dirty="0"/>
          </a:p>
          <a:p>
            <a:pPr marL="179705">
              <a:lnSpc>
                <a:spcPts val="4000"/>
              </a:lnSpc>
              <a:defRPr/>
            </a:pPr>
            <a:r>
              <a:rPr lang="zh-CN" altLang="en-US" dirty="0"/>
              <a:t>与第三十条并用</a:t>
            </a:r>
            <a:endParaRPr lang="en-US" altLang="zh-C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latin typeface="黑体" panose="02010609060101010101" pitchFamily="49" charset="-122"/>
                <a:ea typeface="黑体" panose="02010609060101010101" pitchFamily="49" charset="-122"/>
                <a:sym typeface="+mn-ea"/>
              </a:rPr>
              <a:t>商标异议制度简述</a:t>
            </a: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3"/>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122395" y="1428736"/>
            <a:ext cx="3671198" cy="369332"/>
          </a:xfrm>
          <a:prstGeom prst="rect">
            <a:avLst/>
          </a:prstGeom>
        </p:spPr>
        <p:txBody>
          <a:bodyPr wrap="none">
            <a:spAutoFit/>
          </a:bodyPr>
          <a:lstStyle/>
          <a:p>
            <a:pPr lvl="0" algn="ctr">
              <a:spcBef>
                <a:spcPct val="0"/>
              </a:spcBef>
              <a:defRPr/>
            </a:pPr>
            <a:r>
              <a:rPr lang="zh-CN" altLang="en-US" b="1" dirty="0">
                <a:ea typeface="宋体" panose="02010600030101010101" pitchFamily="2" charset="-122"/>
              </a:rPr>
              <a:t>任何人可以基于以下理由提出异议</a:t>
            </a:r>
          </a:p>
        </p:txBody>
      </p:sp>
      <p:sp>
        <p:nvSpPr>
          <p:cNvPr id="15" name="矩形 14"/>
          <p:cNvSpPr/>
          <p:nvPr/>
        </p:nvSpPr>
        <p:spPr>
          <a:xfrm>
            <a:off x="1775520" y="2132857"/>
            <a:ext cx="8712968" cy="4731616"/>
          </a:xfrm>
          <a:prstGeom prst="rect">
            <a:avLst/>
          </a:prstGeom>
        </p:spPr>
        <p:txBody>
          <a:bodyPr wrap="square">
            <a:spAutoFit/>
          </a:bodyPr>
          <a:lstStyle/>
          <a:p>
            <a:pPr marL="342900" indent="-342900">
              <a:lnSpc>
                <a:spcPct val="150000"/>
              </a:lnSpc>
              <a:spcBef>
                <a:spcPct val="20000"/>
              </a:spcBef>
              <a:buFont typeface="Wingdings" panose="05000000000000000000" pitchFamily="2" charset="2"/>
              <a:buChar char="Ø"/>
              <a:defRPr/>
            </a:pPr>
            <a:endParaRPr lang="en-US" altLang="zh-CN" dirty="0">
              <a:latin typeface="宋体" panose="02010600030101010101" pitchFamily="2" charset="-122"/>
              <a:ea typeface="宋体" panose="02010600030101010101" pitchFamily="2" charset="-122"/>
            </a:endParaRPr>
          </a:p>
          <a:p>
            <a:pPr marL="342900" indent="-342900">
              <a:lnSpc>
                <a:spcPct val="150000"/>
              </a:lnSpc>
              <a:spcBef>
                <a:spcPct val="20000"/>
              </a:spcBef>
              <a:buFont typeface="Wingdings" panose="05000000000000000000" pitchFamily="2" charset="2"/>
              <a:buChar char="Ø"/>
              <a:defRPr/>
            </a:pPr>
            <a:r>
              <a:rPr lang="zh-CN" altLang="en-US" dirty="0">
                <a:latin typeface="宋体" panose="02010600030101010101" pitchFamily="2" charset="-122"/>
                <a:ea typeface="宋体" panose="02010600030101010101" pitchFamily="2" charset="-122"/>
              </a:rPr>
              <a:t>第四条：</a:t>
            </a:r>
            <a:r>
              <a:rPr lang="zh-CN" altLang="en-US" dirty="0">
                <a:latin typeface="楷体_GB2312" pitchFamily="49" charset="-122"/>
                <a:ea typeface="楷体_GB2312" pitchFamily="49" charset="-122"/>
              </a:rPr>
              <a:t>不以使用为目的的恶意商标注册申请</a:t>
            </a:r>
            <a:endParaRPr lang="en-US" altLang="zh-CN" dirty="0">
              <a:latin typeface="楷体_GB2312" pitchFamily="49" charset="-122"/>
              <a:ea typeface="楷体_GB2312" pitchFamily="49" charset="-122"/>
            </a:endParaRPr>
          </a:p>
          <a:p>
            <a:pPr marL="342900" indent="-342900">
              <a:lnSpc>
                <a:spcPct val="150000"/>
              </a:lnSpc>
              <a:spcBef>
                <a:spcPct val="20000"/>
              </a:spcBef>
              <a:defRPr/>
            </a:pPr>
            <a:endParaRPr lang="en-US" altLang="zh-CN" dirty="0">
              <a:latin typeface="宋体" panose="02010600030101010101" pitchFamily="2" charset="-122"/>
              <a:ea typeface="宋体" panose="02010600030101010101" pitchFamily="2" charset="-122"/>
            </a:endParaRPr>
          </a:p>
          <a:p>
            <a:pPr marL="342900" indent="-342900">
              <a:lnSpc>
                <a:spcPct val="150000"/>
              </a:lnSpc>
              <a:spcBef>
                <a:spcPct val="20000"/>
              </a:spcBef>
              <a:buFont typeface="Wingdings" panose="05000000000000000000" pitchFamily="2" charset="2"/>
              <a:buChar char="Ø"/>
              <a:defRPr/>
            </a:pPr>
            <a:r>
              <a:rPr lang="zh-CN" altLang="en-US" dirty="0">
                <a:latin typeface="宋体" panose="02010600030101010101" pitchFamily="2" charset="-122"/>
                <a:ea typeface="宋体" panose="02010600030101010101" pitchFamily="2" charset="-122"/>
              </a:rPr>
              <a:t>第十条：</a:t>
            </a:r>
            <a:r>
              <a:rPr lang="zh-CN" altLang="en-US" dirty="0">
                <a:latin typeface="楷体_GB2312" pitchFamily="49" charset="-122"/>
                <a:ea typeface="楷体_GB2312" pitchFamily="49" charset="-122"/>
              </a:rPr>
              <a:t>不得作为商标使用的标志。</a:t>
            </a:r>
            <a:endParaRPr lang="en-US" altLang="zh-CN" dirty="0">
              <a:latin typeface="楷体_GB2312" pitchFamily="49" charset="-122"/>
              <a:ea typeface="楷体_GB2312" pitchFamily="49" charset="-122"/>
            </a:endParaRPr>
          </a:p>
          <a:p>
            <a:pPr marL="342900" indent="-342900">
              <a:lnSpc>
                <a:spcPct val="150000"/>
              </a:lnSpc>
              <a:spcBef>
                <a:spcPct val="20000"/>
              </a:spcBef>
              <a:buFont typeface="Wingdings" panose="05000000000000000000" pitchFamily="2" charset="2"/>
              <a:buChar char="Ø"/>
              <a:defRPr/>
            </a:pPr>
            <a:endParaRPr lang="en-US" altLang="zh-CN" dirty="0">
              <a:latin typeface="楷体" panose="02010609060101010101" pitchFamily="49" charset="-122"/>
              <a:ea typeface="楷体" panose="02010609060101010101" pitchFamily="49" charset="-122"/>
            </a:endParaRPr>
          </a:p>
          <a:p>
            <a:pPr marL="342900" indent="-342900">
              <a:lnSpc>
                <a:spcPct val="150000"/>
              </a:lnSpc>
              <a:spcBef>
                <a:spcPct val="20000"/>
              </a:spcBef>
              <a:buFont typeface="Wingdings" panose="05000000000000000000" pitchFamily="2" charset="2"/>
              <a:buChar char="Ø"/>
              <a:defRPr/>
            </a:pPr>
            <a:r>
              <a:rPr lang="zh-CN" altLang="en-US" dirty="0">
                <a:latin typeface="宋体" panose="02010600030101010101" pitchFamily="2" charset="-122"/>
                <a:ea typeface="宋体" panose="02010600030101010101" pitchFamily="2" charset="-122"/>
              </a:rPr>
              <a:t>第十一条：</a:t>
            </a:r>
            <a:r>
              <a:rPr lang="zh-CN" altLang="en-US" dirty="0">
                <a:latin typeface="楷体_GB2312" pitchFamily="49" charset="-122"/>
                <a:ea typeface="楷体_GB2312" pitchFamily="49" charset="-122"/>
              </a:rPr>
              <a:t>不得作为商标注册的标志。</a:t>
            </a:r>
            <a:endParaRPr lang="en-US" altLang="zh-CN" dirty="0">
              <a:latin typeface="楷体_GB2312" pitchFamily="49" charset="-122"/>
              <a:ea typeface="楷体_GB2312" pitchFamily="49" charset="-122"/>
            </a:endParaRPr>
          </a:p>
          <a:p>
            <a:pPr marL="342900" indent="-342900">
              <a:lnSpc>
                <a:spcPct val="150000"/>
              </a:lnSpc>
              <a:spcBef>
                <a:spcPct val="20000"/>
              </a:spcBef>
              <a:buFont typeface="Wingdings" panose="05000000000000000000" pitchFamily="2" charset="2"/>
              <a:buChar char="Ø"/>
              <a:defRPr/>
            </a:pPr>
            <a:endParaRPr lang="en-US" altLang="zh-CN" dirty="0">
              <a:latin typeface="楷体" panose="02010609060101010101" pitchFamily="49" charset="-122"/>
              <a:ea typeface="楷体" panose="02010609060101010101" pitchFamily="49" charset="-122"/>
            </a:endParaRPr>
          </a:p>
          <a:p>
            <a:pPr marL="342900" indent="-342900">
              <a:lnSpc>
                <a:spcPct val="150000"/>
              </a:lnSpc>
              <a:spcBef>
                <a:spcPct val="20000"/>
              </a:spcBef>
              <a:buFont typeface="Wingdings" panose="05000000000000000000" pitchFamily="2" charset="2"/>
              <a:buChar char="Ø"/>
              <a:defRPr/>
            </a:pPr>
            <a:r>
              <a:rPr lang="zh-CN" altLang="en-US" dirty="0">
                <a:latin typeface="宋体" panose="02010600030101010101" pitchFamily="2" charset="-122"/>
                <a:ea typeface="宋体" panose="02010600030101010101" pitchFamily="2" charset="-122"/>
              </a:rPr>
              <a:t>第十二条：</a:t>
            </a:r>
            <a:r>
              <a:rPr lang="zh-CN" altLang="en-US" dirty="0">
                <a:latin typeface="楷体_GB2312" pitchFamily="49" charset="-122"/>
                <a:ea typeface="楷体_GB2312" pitchFamily="49" charset="-122"/>
              </a:rPr>
              <a:t>以三维标志申请注册商标的，仅由商品自身的性质产生的形状、为获得技术效果而需有的商品形状或者使商品具有实质性价值的形状，不得注册。</a:t>
            </a:r>
          </a:p>
          <a:p>
            <a:pPr>
              <a:lnSpc>
                <a:spcPct val="220000"/>
              </a:lnSpc>
              <a:buFont typeface="Wingdings" panose="05000000000000000000" pitchFamily="2" charset="2"/>
              <a:buChar char="Ø"/>
            </a:pPr>
            <a:endParaRPr lang="zh-CN" altLang="en-US" dirty="0">
              <a:latin typeface="楷体_GB2312" pitchFamily="49" charset="-122"/>
              <a:ea typeface="楷体_GB2312" pitchFamily="49" charset="-122"/>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57348"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57349" name="矩形 6"/>
          <p:cNvSpPr>
            <a:spLocks noChangeArrowheads="1"/>
          </p:cNvSpPr>
          <p:nvPr/>
        </p:nvSpPr>
        <p:spPr bwMode="auto">
          <a:xfrm>
            <a:off x="1953817" y="1171576"/>
            <a:ext cx="8296275" cy="5023619"/>
          </a:xfrm>
          <a:prstGeom prst="rect">
            <a:avLst/>
          </a:prstGeom>
          <a:noFill/>
          <a:ln w="9525">
            <a:noFill/>
            <a:miter lim="800000"/>
          </a:ln>
        </p:spPr>
        <p:txBody>
          <a:bodyPr>
            <a:spAutoFit/>
          </a:bodyPr>
          <a:lstStyle/>
          <a:p>
            <a:pPr marL="179705">
              <a:lnSpc>
                <a:spcPts val="3900"/>
              </a:lnSpc>
            </a:pPr>
            <a:r>
              <a:rPr lang="zh-CN" altLang="en-US">
                <a:latin typeface="+mn-ea"/>
              </a:rPr>
              <a:t>参考适用要件</a:t>
            </a:r>
          </a:p>
          <a:p>
            <a:pPr marL="179705">
              <a:lnSpc>
                <a:spcPts val="3900"/>
              </a:lnSpc>
            </a:pPr>
            <a:r>
              <a:rPr lang="zh-CN" altLang="en-US">
                <a:latin typeface="+mn-ea"/>
              </a:rPr>
              <a:t>（</a:t>
            </a:r>
            <a:r>
              <a:rPr lang="en-US" altLang="zh-CN">
                <a:latin typeface="+mn-ea"/>
              </a:rPr>
              <a:t>1</a:t>
            </a:r>
            <a:r>
              <a:rPr lang="zh-CN" altLang="en-US">
                <a:latin typeface="+mn-ea"/>
              </a:rPr>
              <a:t>）系争商标申请人申请注册较大数量的商标，且与他人具有较强显著性的商标构成相同或者近似；</a:t>
            </a:r>
          </a:p>
          <a:p>
            <a:pPr marL="179705">
              <a:lnSpc>
                <a:spcPts val="3900"/>
              </a:lnSpc>
            </a:pPr>
            <a:r>
              <a:rPr lang="zh-CN" altLang="en-US">
                <a:latin typeface="+mn-ea"/>
              </a:rPr>
              <a:t>（</a:t>
            </a:r>
            <a:r>
              <a:rPr lang="en-US" altLang="zh-CN">
                <a:latin typeface="+mn-ea"/>
              </a:rPr>
              <a:t>2</a:t>
            </a:r>
            <a:r>
              <a:rPr lang="zh-CN" altLang="en-US">
                <a:latin typeface="+mn-ea"/>
              </a:rPr>
              <a:t>）系争商标申请人申请注册较大数量的商标，且与地名、景点、建筑物等公共资源名称构成相同或者近似；</a:t>
            </a:r>
          </a:p>
          <a:p>
            <a:pPr marL="179705">
              <a:lnSpc>
                <a:spcPts val="3900"/>
              </a:lnSpc>
            </a:pPr>
            <a:r>
              <a:rPr lang="zh-CN" altLang="en-US">
                <a:latin typeface="+mn-ea"/>
              </a:rPr>
              <a:t>（</a:t>
            </a:r>
            <a:r>
              <a:rPr lang="en-US" altLang="zh-CN">
                <a:latin typeface="+mn-ea"/>
              </a:rPr>
              <a:t>3</a:t>
            </a:r>
            <a:r>
              <a:rPr lang="zh-CN" altLang="en-US">
                <a:latin typeface="+mn-ea"/>
              </a:rPr>
              <a:t>）系争商标申请人申请注册较大数量的商标，且与他人字号、企业名称、社会组织及其他机构名称、域名、作品、姓名、药品名称、植物品种名称等构成相同或者近似；</a:t>
            </a:r>
          </a:p>
          <a:p>
            <a:pPr marL="179705">
              <a:lnSpc>
                <a:spcPts val="3900"/>
              </a:lnSpc>
            </a:pPr>
            <a:r>
              <a:rPr lang="zh-CN" altLang="en-US">
                <a:latin typeface="+mn-ea"/>
              </a:rPr>
              <a:t>（</a:t>
            </a:r>
            <a:r>
              <a:rPr lang="en-US" altLang="zh-CN">
                <a:latin typeface="+mn-ea"/>
              </a:rPr>
              <a:t>4</a:t>
            </a:r>
            <a:r>
              <a:rPr lang="zh-CN" altLang="en-US">
                <a:latin typeface="+mn-ea"/>
              </a:rPr>
              <a:t>）系争商标申请人申请注册大量商标，明显缺乏真实使用意图； </a:t>
            </a:r>
          </a:p>
          <a:p>
            <a:pPr marL="179705">
              <a:lnSpc>
                <a:spcPts val="3900"/>
              </a:lnSpc>
            </a:pPr>
            <a:r>
              <a:rPr lang="zh-CN" altLang="en-US">
                <a:latin typeface="+mn-ea"/>
              </a:rPr>
              <a:t>（</a:t>
            </a:r>
            <a:r>
              <a:rPr lang="en-US" altLang="zh-CN">
                <a:latin typeface="+mn-ea"/>
              </a:rPr>
              <a:t>5</a:t>
            </a:r>
            <a:r>
              <a:rPr lang="zh-CN" altLang="en-US">
                <a:latin typeface="+mn-ea"/>
              </a:rPr>
              <a:t>）其他可以认定为以不正当手段取得注册的情形。</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60420" name="Text Placeholder 1"/>
          <p:cNvSpPr>
            <a:spLocks noGrp="1"/>
          </p:cNvSpPr>
          <p:nvPr>
            <p:ph type="body" sz="quarter" idx="13"/>
          </p:nvPr>
        </p:nvSpPr>
        <p:spPr>
          <a:xfrm>
            <a:off x="1903810" y="311150"/>
            <a:ext cx="8352234" cy="890588"/>
          </a:xfrm>
        </p:spPr>
        <p:txBody>
          <a:bodyPr/>
          <a:lstStyle/>
          <a:p>
            <a:r>
              <a:rPr lang="zh-CN" altLang="en-US" sz="2800"/>
              <a:t>三、商标异议审查中的证据</a:t>
            </a:r>
          </a:p>
        </p:txBody>
      </p:sp>
      <p:sp>
        <p:nvSpPr>
          <p:cNvPr id="7" name="矩形 6"/>
          <p:cNvSpPr/>
          <p:nvPr/>
        </p:nvSpPr>
        <p:spPr>
          <a:xfrm>
            <a:off x="2450308" y="1171577"/>
            <a:ext cx="7799785" cy="4708525"/>
          </a:xfrm>
          <a:prstGeom prst="rect">
            <a:avLst/>
          </a:prstGeom>
        </p:spPr>
        <p:txBody>
          <a:bodyPr>
            <a:spAutoFit/>
          </a:bodyPr>
          <a:lstStyle/>
          <a:p>
            <a:pPr>
              <a:lnSpc>
                <a:spcPts val="4000"/>
              </a:lnSpc>
              <a:buFont typeface="Wingdings" panose="05000000000000000000" pitchFamily="2" charset="2"/>
              <a:buChar char="Ø"/>
              <a:defRPr/>
            </a:pPr>
            <a:r>
              <a:rPr lang="zh-CN" altLang="en-US" sz="2000" dirty="0">
                <a:latin typeface="+mj-ea"/>
              </a:rPr>
              <a:t>证据种类：</a:t>
            </a:r>
            <a:endParaRPr lang="en-US" altLang="zh-CN" sz="2000" dirty="0">
              <a:latin typeface="+mj-ea"/>
            </a:endParaRPr>
          </a:p>
          <a:p>
            <a:pPr>
              <a:lnSpc>
                <a:spcPts val="4000"/>
              </a:lnSpc>
              <a:defRPr/>
            </a:pPr>
            <a:r>
              <a:rPr lang="zh-CN" altLang="en-US" sz="2000" dirty="0">
                <a:latin typeface="+mj-ea"/>
              </a:rPr>
              <a:t>书证、物证、证人证言、视听资料、调查笔录等</a:t>
            </a:r>
            <a:endParaRPr lang="en-US" altLang="zh-CN" sz="2000" dirty="0">
              <a:latin typeface="+mj-ea"/>
            </a:endParaRPr>
          </a:p>
          <a:p>
            <a:pPr>
              <a:lnSpc>
                <a:spcPts val="4000"/>
              </a:lnSpc>
              <a:buFont typeface="Wingdings" panose="05000000000000000000" pitchFamily="2" charset="2"/>
              <a:buChar char="Ø"/>
              <a:defRPr/>
            </a:pPr>
            <a:r>
              <a:rPr lang="zh-CN" altLang="en-US" sz="2000" dirty="0">
                <a:latin typeface="+mj-ea"/>
              </a:rPr>
              <a:t>有效证据：</a:t>
            </a:r>
            <a:endParaRPr lang="en-US" altLang="zh-CN" sz="2000" dirty="0">
              <a:latin typeface="+mj-ea"/>
            </a:endParaRPr>
          </a:p>
          <a:p>
            <a:pPr>
              <a:lnSpc>
                <a:spcPts val="4000"/>
              </a:lnSpc>
              <a:defRPr/>
            </a:pPr>
            <a:r>
              <a:rPr lang="zh-CN" altLang="en-US" sz="2000" dirty="0">
                <a:latin typeface="+mj-ea"/>
              </a:rPr>
              <a:t>官方出具的证明；</a:t>
            </a:r>
            <a:endParaRPr lang="en-US" altLang="zh-CN" sz="2000" dirty="0">
              <a:latin typeface="+mj-ea"/>
            </a:endParaRPr>
          </a:p>
          <a:p>
            <a:pPr>
              <a:lnSpc>
                <a:spcPts val="4000"/>
              </a:lnSpc>
              <a:defRPr/>
            </a:pPr>
            <a:r>
              <a:rPr lang="zh-CN" altLang="en-US" sz="2000" dirty="0">
                <a:latin typeface="+mj-ea"/>
              </a:rPr>
              <a:t>能够体现商标使用时间、商标名称、使用人、使用商品的合同、发票、广告样刊等；</a:t>
            </a:r>
            <a:endParaRPr lang="en-US" altLang="zh-CN" sz="2000" dirty="0">
              <a:latin typeface="+mj-ea"/>
            </a:endParaRPr>
          </a:p>
          <a:p>
            <a:pPr>
              <a:lnSpc>
                <a:spcPts val="4000"/>
              </a:lnSpc>
              <a:defRPr/>
            </a:pPr>
            <a:r>
              <a:rPr lang="zh-CN" altLang="en-US" sz="2000" dirty="0">
                <a:latin typeface="+mj-ea"/>
              </a:rPr>
              <a:t>网络官方媒体报道；</a:t>
            </a:r>
            <a:endParaRPr lang="en-US" altLang="zh-CN" sz="2000" dirty="0">
              <a:latin typeface="+mj-ea"/>
            </a:endParaRPr>
          </a:p>
          <a:p>
            <a:pPr>
              <a:lnSpc>
                <a:spcPts val="4000"/>
              </a:lnSpc>
              <a:defRPr/>
            </a:pPr>
            <a:r>
              <a:rPr lang="zh-CN" altLang="en-US" sz="2000" dirty="0">
                <a:latin typeface="+mj-ea"/>
              </a:rPr>
              <a:t>双方当事人共同签署的合同、协议等。</a:t>
            </a:r>
            <a:endParaRPr lang="en-US" altLang="zh-CN" sz="2000" dirty="0">
              <a:latin typeface="+mj-ea"/>
            </a:endParaRPr>
          </a:p>
          <a:p>
            <a:pPr>
              <a:lnSpc>
                <a:spcPts val="4000"/>
              </a:lnSpc>
              <a:defRPr/>
            </a:pPr>
            <a:endParaRPr lang="en-US" altLang="zh-CN" sz="2400"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9" name="Text Placeholder 1"/>
          <p:cNvSpPr txBox="1"/>
          <p:nvPr/>
        </p:nvSpPr>
        <p:spPr>
          <a:xfrm>
            <a:off x="3232077" y="669422"/>
            <a:ext cx="2213811" cy="1555027"/>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ko-KR" sz="3600" b="1" dirty="0">
              <a:solidFill>
                <a:schemeClr val="accent1"/>
              </a:solidFill>
            </a:endParaRPr>
          </a:p>
          <a:p>
            <a:pPr marL="0" indent="0" algn="ctr">
              <a:buNone/>
            </a:pPr>
            <a:r>
              <a:rPr lang="zh-CN" altLang="en-US" sz="3600" b="1" dirty="0">
                <a:solidFill>
                  <a:schemeClr val="accent1"/>
                </a:solidFill>
              </a:rPr>
              <a:t>谢谢</a:t>
            </a:r>
            <a:endParaRPr lang="en-US" altLang="zh-CN" sz="3600" b="1" dirty="0">
              <a:solidFill>
                <a:schemeClr val="accent1"/>
              </a:solidFill>
            </a:endParaRPr>
          </a:p>
          <a:p>
            <a:pPr marL="0" indent="0" algn="ctr">
              <a:buNone/>
            </a:pPr>
            <a:r>
              <a:rPr lang="en-US" altLang="ko-KR" sz="3600" b="1" dirty="0">
                <a:solidFill>
                  <a:schemeClr val="accent1"/>
                </a:solidFill>
              </a:rPr>
              <a:t>THANK YOU</a:t>
            </a:r>
            <a:endParaRPr lang="ko-KR" altLang="en-US" sz="3600" b="1" dirty="0">
              <a:solidFill>
                <a:schemeClr val="accent1"/>
              </a:solidFill>
            </a:endParaRPr>
          </a:p>
        </p:txBody>
      </p:sp>
      <p:cxnSp>
        <p:nvCxnSpPr>
          <p:cNvPr id="11" name="Straight Connector 3"/>
          <p:cNvCxnSpPr/>
          <p:nvPr/>
        </p:nvCxnSpPr>
        <p:spPr>
          <a:xfrm>
            <a:off x="2598007" y="2224448"/>
            <a:ext cx="284788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Group 4"/>
          <p:cNvGrpSpPr/>
          <p:nvPr/>
        </p:nvGrpSpPr>
        <p:grpSpPr>
          <a:xfrm>
            <a:off x="2598007" y="1082282"/>
            <a:ext cx="352123" cy="453931"/>
            <a:chOff x="1101969" y="1465385"/>
            <a:chExt cx="679206" cy="567843"/>
          </a:xfrm>
          <a:solidFill>
            <a:schemeClr val="accent1"/>
          </a:solidFill>
        </p:grpSpPr>
        <p:sp>
          <p:nvSpPr>
            <p:cNvPr id="13" name="Rectangle 5"/>
            <p:cNvSpPr/>
            <p:nvPr/>
          </p:nvSpPr>
          <p:spPr>
            <a:xfrm>
              <a:off x="1101969" y="1465385"/>
              <a:ext cx="269631" cy="567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solidFill>
                  <a:schemeClr val="accent1"/>
                </a:solidFill>
              </a:endParaRPr>
            </a:p>
          </p:txBody>
        </p:sp>
        <p:sp>
          <p:nvSpPr>
            <p:cNvPr id="14" name="Rectangle 6"/>
            <p:cNvSpPr/>
            <p:nvPr/>
          </p:nvSpPr>
          <p:spPr>
            <a:xfrm>
              <a:off x="1473444" y="1465385"/>
              <a:ext cx="117231" cy="567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solidFill>
                  <a:schemeClr val="accent1"/>
                </a:solidFill>
              </a:endParaRPr>
            </a:p>
          </p:txBody>
        </p:sp>
        <p:sp>
          <p:nvSpPr>
            <p:cNvPr id="15" name="Rectangle 7"/>
            <p:cNvSpPr/>
            <p:nvPr/>
          </p:nvSpPr>
          <p:spPr>
            <a:xfrm>
              <a:off x="1663944" y="1465385"/>
              <a:ext cx="117231" cy="56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solidFill>
                  <a:schemeClr val="accent1"/>
                </a:solidFill>
              </a:endParaRPr>
            </a:p>
          </p:txBody>
        </p:sp>
      </p:grpSp>
      <p:pic>
        <p:nvPicPr>
          <p:cNvPr id="18" name="Picture 2" descr="C:\Users\saic\Desktop\微信图片_20181012111632.png"/>
          <p:cNvPicPr>
            <a:picLocks noChangeAspect="1" noChangeArrowheads="1"/>
          </p:cNvPicPr>
          <p:nvPr/>
        </p:nvPicPr>
        <p:blipFill>
          <a:blip r:embed="rId3" cstate="print"/>
          <a:srcRect/>
          <a:stretch>
            <a:fillRect/>
          </a:stretch>
        </p:blipFill>
        <p:spPr bwMode="auto">
          <a:xfrm>
            <a:off x="8667768" y="5190153"/>
            <a:ext cx="2000232" cy="166784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24571" y="0"/>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latin typeface="黑体" panose="02010609060101010101" pitchFamily="49" charset="-122"/>
                <a:ea typeface="黑体" panose="02010609060101010101" pitchFamily="49" charset="-122"/>
                <a:sym typeface="+mn-ea"/>
              </a:rPr>
              <a:t>商标异议制度简述</a:t>
            </a: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3"/>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889961" y="1428736"/>
            <a:ext cx="3903633" cy="369332"/>
          </a:xfrm>
          <a:prstGeom prst="rect">
            <a:avLst/>
          </a:prstGeom>
        </p:spPr>
        <p:txBody>
          <a:bodyPr wrap="none">
            <a:spAutoFit/>
          </a:bodyPr>
          <a:lstStyle/>
          <a:p>
            <a:pPr algn="r">
              <a:defRPr/>
            </a:pPr>
            <a:r>
              <a:rPr lang="zh-CN" altLang="en-US" b="1" kern="0" dirty="0">
                <a:ea typeface="宋体" panose="02010600030101010101" pitchFamily="2" charset="-122"/>
              </a:rPr>
              <a:t>在先权利人或利害关系人的异议理由</a:t>
            </a:r>
          </a:p>
        </p:txBody>
      </p:sp>
      <p:sp>
        <p:nvSpPr>
          <p:cNvPr id="15" name="矩形 14"/>
          <p:cNvSpPr/>
          <p:nvPr/>
        </p:nvSpPr>
        <p:spPr>
          <a:xfrm>
            <a:off x="785818" y="1916832"/>
            <a:ext cx="9414638" cy="3835987"/>
          </a:xfrm>
          <a:prstGeom prst="rect">
            <a:avLst/>
          </a:prstGeom>
        </p:spPr>
        <p:txBody>
          <a:bodyPr wrap="square">
            <a:spAutoFit/>
          </a:bodyPr>
          <a:lstStyle/>
          <a:p>
            <a:pPr marL="342900" indent="-342900">
              <a:lnSpc>
                <a:spcPct val="150000"/>
              </a:lnSpc>
              <a:spcBef>
                <a:spcPts val="1200"/>
              </a:spcBef>
              <a:spcAft>
                <a:spcPts val="600"/>
              </a:spcAft>
              <a:buFont typeface="Wingdings" panose="05000000000000000000" pitchFamily="2" charset="2"/>
              <a:buChar char="Ø"/>
              <a:defRPr/>
            </a:pPr>
            <a:r>
              <a:rPr lang="zh-CN" altLang="en-US" dirty="0">
                <a:latin typeface="宋体" panose="02010600030101010101" pitchFamily="2" charset="-122"/>
                <a:ea typeface="宋体" panose="02010600030101010101" pitchFamily="2" charset="-122"/>
              </a:rPr>
              <a:t>第十三条第二和第三款：</a:t>
            </a:r>
            <a:r>
              <a:rPr lang="zh-CN" altLang="en-US" dirty="0">
                <a:latin typeface="楷体_GB2312" pitchFamily="49" charset="-122"/>
                <a:ea typeface="楷体_GB2312" pitchFamily="49" charset="-122"/>
              </a:rPr>
              <a:t>驰名商标保护</a:t>
            </a:r>
            <a:endParaRPr lang="en-US" altLang="zh-CN" dirty="0">
              <a:latin typeface="楷体_GB2312" pitchFamily="49" charset="-122"/>
              <a:ea typeface="楷体_GB2312" pitchFamily="49" charset="-122"/>
            </a:endParaRPr>
          </a:p>
          <a:p>
            <a:pPr marL="342900" indent="-342900">
              <a:lnSpc>
                <a:spcPct val="150000"/>
              </a:lnSpc>
              <a:spcBef>
                <a:spcPct val="20000"/>
              </a:spcBef>
              <a:spcAft>
                <a:spcPts val="600"/>
              </a:spcAft>
              <a:buFont typeface="Wingdings" panose="05000000000000000000" pitchFamily="2" charset="2"/>
              <a:buChar char="Ø"/>
              <a:defRPr/>
            </a:pPr>
            <a:r>
              <a:rPr lang="zh-CN" altLang="en-US" dirty="0">
                <a:latin typeface="宋体" panose="02010600030101010101" pitchFamily="2" charset="-122"/>
                <a:ea typeface="宋体" panose="02010600030101010101" pitchFamily="2" charset="-122"/>
              </a:rPr>
              <a:t>第十五条：</a:t>
            </a:r>
            <a:r>
              <a:rPr lang="zh-CN" altLang="en-US" dirty="0">
                <a:latin typeface="楷体_GB2312" pitchFamily="49" charset="-122"/>
                <a:ea typeface="楷体_GB2312" pitchFamily="49" charset="-122"/>
              </a:rPr>
              <a:t>防止因代理关系、代表关系或其他合同、业务关系导致商标被抢注。</a:t>
            </a:r>
            <a:endParaRPr lang="en-US" altLang="zh-CN" dirty="0">
              <a:latin typeface="楷体_GB2312" pitchFamily="49" charset="-122"/>
              <a:ea typeface="楷体_GB2312" pitchFamily="49" charset="-122"/>
            </a:endParaRPr>
          </a:p>
          <a:p>
            <a:pPr marL="342900" indent="-342900">
              <a:lnSpc>
                <a:spcPct val="150000"/>
              </a:lnSpc>
              <a:spcBef>
                <a:spcPct val="20000"/>
              </a:spcBef>
              <a:spcAft>
                <a:spcPts val="600"/>
              </a:spcAft>
              <a:buFont typeface="Wingdings" panose="05000000000000000000" pitchFamily="2" charset="2"/>
              <a:buChar char="Ø"/>
              <a:defRPr/>
            </a:pPr>
            <a:r>
              <a:rPr lang="zh-CN" altLang="en-US" dirty="0">
                <a:latin typeface="宋体" panose="02010600030101010101" pitchFamily="2" charset="-122"/>
                <a:ea typeface="宋体" panose="02010600030101010101" pitchFamily="2" charset="-122"/>
              </a:rPr>
              <a:t>第十六条第一款：</a:t>
            </a:r>
            <a:r>
              <a:rPr lang="zh-CN" altLang="en-US" dirty="0">
                <a:latin typeface="楷体_GB2312" pitchFamily="49" charset="-122"/>
                <a:ea typeface="楷体_GB2312" pitchFamily="49" charset="-122"/>
              </a:rPr>
              <a:t>地理标志保护</a:t>
            </a:r>
            <a:endParaRPr lang="en-US" altLang="zh-CN" dirty="0">
              <a:latin typeface="楷体_GB2312" pitchFamily="49" charset="-122"/>
              <a:ea typeface="楷体_GB2312" pitchFamily="49" charset="-122"/>
            </a:endParaRPr>
          </a:p>
          <a:p>
            <a:pPr marL="342900" indent="-342900">
              <a:lnSpc>
                <a:spcPct val="150000"/>
              </a:lnSpc>
              <a:spcBef>
                <a:spcPct val="20000"/>
              </a:spcBef>
              <a:spcAft>
                <a:spcPts val="600"/>
              </a:spcAft>
              <a:buFont typeface="Wingdings" panose="05000000000000000000" pitchFamily="2" charset="2"/>
              <a:buChar char="Ø"/>
              <a:defRPr/>
            </a:pPr>
            <a:r>
              <a:rPr lang="zh-CN" altLang="en-US" dirty="0">
                <a:latin typeface="宋体" panose="02010600030101010101" pitchFamily="2" charset="-122"/>
                <a:ea typeface="宋体" panose="02010600030101010101" pitchFamily="2" charset="-122"/>
              </a:rPr>
              <a:t>第三十条：</a:t>
            </a:r>
            <a:r>
              <a:rPr lang="zh-CN" altLang="en-US" dirty="0">
                <a:latin typeface="楷体_GB2312" pitchFamily="49" charset="-122"/>
                <a:ea typeface="楷体_GB2312" pitchFamily="49" charset="-122"/>
              </a:rPr>
              <a:t>在先初步审定或注册商标权保护</a:t>
            </a:r>
            <a:endParaRPr lang="en-US" altLang="zh-CN" dirty="0">
              <a:latin typeface="楷体_GB2312" pitchFamily="49" charset="-122"/>
              <a:ea typeface="楷体_GB2312" pitchFamily="49" charset="-122"/>
            </a:endParaRPr>
          </a:p>
          <a:p>
            <a:pPr marL="342900" indent="-342900">
              <a:lnSpc>
                <a:spcPct val="150000"/>
              </a:lnSpc>
              <a:spcBef>
                <a:spcPct val="20000"/>
              </a:spcBef>
              <a:spcAft>
                <a:spcPts val="600"/>
              </a:spcAft>
              <a:buFont typeface="Wingdings" panose="05000000000000000000" pitchFamily="2" charset="2"/>
              <a:buChar char="Ø"/>
              <a:defRPr/>
            </a:pPr>
            <a:r>
              <a:rPr lang="zh-CN" altLang="en-US" dirty="0">
                <a:latin typeface="宋体" panose="02010600030101010101" pitchFamily="2" charset="-122"/>
                <a:ea typeface="宋体" panose="02010600030101010101" pitchFamily="2" charset="-122"/>
              </a:rPr>
              <a:t>第三十一条：</a:t>
            </a:r>
            <a:r>
              <a:rPr lang="zh-CN" altLang="en-US" dirty="0">
                <a:latin typeface="楷体_GB2312" pitchFamily="49" charset="-122"/>
                <a:ea typeface="楷体_GB2312" pitchFamily="49" charset="-122"/>
              </a:rPr>
              <a:t>在先申请商标权以及同日申请使用在先的保护</a:t>
            </a:r>
            <a:endParaRPr lang="en-US" altLang="zh-CN" dirty="0">
              <a:latin typeface="楷体_GB2312" pitchFamily="49" charset="-122"/>
              <a:ea typeface="楷体_GB2312" pitchFamily="49" charset="-122"/>
            </a:endParaRPr>
          </a:p>
          <a:p>
            <a:pPr marL="342900" indent="-342900">
              <a:lnSpc>
                <a:spcPct val="150000"/>
              </a:lnSpc>
              <a:spcBef>
                <a:spcPct val="20000"/>
              </a:spcBef>
              <a:spcAft>
                <a:spcPts val="600"/>
              </a:spcAft>
              <a:buFont typeface="Wingdings" panose="05000000000000000000" pitchFamily="2" charset="2"/>
              <a:buChar char="Ø"/>
              <a:defRPr/>
            </a:pPr>
            <a:r>
              <a:rPr lang="zh-CN" altLang="en-US" dirty="0">
                <a:latin typeface="宋体" panose="02010600030101010101" pitchFamily="2" charset="-122"/>
                <a:ea typeface="宋体" panose="02010600030101010101" pitchFamily="2" charset="-122"/>
              </a:rPr>
              <a:t>第三十二条：</a:t>
            </a:r>
            <a:r>
              <a:rPr lang="zh-CN" altLang="en-US" dirty="0">
                <a:latin typeface="楷体_GB2312" pitchFamily="49" charset="-122"/>
                <a:ea typeface="楷体_GB2312" pitchFamily="49" charset="-122"/>
              </a:rPr>
              <a:t>禁止损害各种在先权利，禁止抢先注册他人已使用并有一定影响的商标。</a:t>
            </a:r>
          </a:p>
          <a:p>
            <a:pPr>
              <a:lnSpc>
                <a:spcPct val="220000"/>
              </a:lnSpc>
              <a:buFont typeface="Wingdings" panose="05000000000000000000" pitchFamily="2" charset="2"/>
              <a:buChar char="Ø"/>
            </a:pPr>
            <a:endParaRPr lang="zh-CN" altLang="en-US" dirty="0">
              <a:latin typeface="楷体_GB2312" pitchFamily="49" charset="-122"/>
              <a:ea typeface="楷体_GB2312"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latin typeface="黑体" panose="02010609060101010101" pitchFamily="49" charset="-122"/>
                <a:ea typeface="黑体" panose="02010609060101010101" pitchFamily="49" charset="-122"/>
                <a:sym typeface="+mn-ea"/>
              </a:rPr>
              <a:t>商标异议制度简述</a:t>
            </a: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3"/>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889959" y="1428736"/>
            <a:ext cx="3438762" cy="369332"/>
          </a:xfrm>
          <a:prstGeom prst="rect">
            <a:avLst/>
          </a:prstGeom>
        </p:spPr>
        <p:txBody>
          <a:bodyPr wrap="none">
            <a:spAutoFit/>
          </a:bodyPr>
          <a:lstStyle/>
          <a:p>
            <a:pPr eaLnBrk="0" hangingPunct="0"/>
            <a:r>
              <a:rPr lang="zh-CN" altLang="en-US" b="1" dirty="0">
                <a:latin typeface="Verdana" panose="020B0604030504040204" pitchFamily="34" charset="0"/>
                <a:ea typeface="宋体" panose="02010600030101010101" pitchFamily="2" charset="-122"/>
              </a:rPr>
              <a:t>（三）简化了商标异议确权程序</a:t>
            </a:r>
          </a:p>
        </p:txBody>
      </p:sp>
      <p:sp>
        <p:nvSpPr>
          <p:cNvPr id="15" name="矩形 14"/>
          <p:cNvSpPr/>
          <p:nvPr/>
        </p:nvSpPr>
        <p:spPr>
          <a:xfrm>
            <a:off x="1631504" y="2132857"/>
            <a:ext cx="7920880" cy="4039119"/>
          </a:xfrm>
          <a:prstGeom prst="rect">
            <a:avLst/>
          </a:prstGeom>
        </p:spPr>
        <p:txBody>
          <a:bodyPr wrap="square">
            <a:spAutoFit/>
          </a:bodyPr>
          <a:lstStyle/>
          <a:p>
            <a:pPr marL="457200" indent="-457200" eaLnBrk="0" hangingPunct="0">
              <a:lnSpc>
                <a:spcPct val="200000"/>
              </a:lnSpc>
              <a:spcBef>
                <a:spcPct val="20000"/>
              </a:spcBef>
              <a:buFont typeface="Wingdings" panose="05000000000000000000" pitchFamily="2" charset="2"/>
              <a:buChar char="Ø"/>
            </a:pPr>
            <a:r>
              <a:rPr lang="zh-CN" altLang="en-US" b="1" dirty="0">
                <a:ea typeface="宋体" panose="02010600030101010101" pitchFamily="2" charset="-122"/>
              </a:rPr>
              <a:t>商标法第三十五条第二款规定：</a:t>
            </a:r>
            <a:r>
              <a:rPr lang="zh-CN" altLang="en-US" dirty="0">
                <a:latin typeface="楷体_GB2312" pitchFamily="49" charset="-122"/>
                <a:ea typeface="楷体_GB2312" pitchFamily="49" charset="-122"/>
              </a:rPr>
              <a:t>商标局做出准予注册决定的，发给商标注册证，并予公告。</a:t>
            </a:r>
            <a:r>
              <a:rPr lang="zh-CN" altLang="en-US" dirty="0">
                <a:solidFill>
                  <a:srgbClr val="FF0000"/>
                </a:solidFill>
                <a:latin typeface="楷体_GB2312" pitchFamily="49" charset="-122"/>
                <a:ea typeface="楷体_GB2312" pitchFamily="49" charset="-122"/>
              </a:rPr>
              <a:t>异议人</a:t>
            </a:r>
            <a:r>
              <a:rPr lang="zh-CN" altLang="en-US" dirty="0">
                <a:latin typeface="楷体_GB2312" pitchFamily="49" charset="-122"/>
                <a:ea typeface="楷体_GB2312" pitchFamily="49" charset="-122"/>
              </a:rPr>
              <a:t>不服的，可以依照本法第四十四条、第四十五条的规定向商标评审委员会请求</a:t>
            </a:r>
            <a:r>
              <a:rPr lang="zh-CN" altLang="en-US" dirty="0">
                <a:solidFill>
                  <a:srgbClr val="FF0000"/>
                </a:solidFill>
                <a:latin typeface="楷体_GB2312" pitchFamily="49" charset="-122"/>
                <a:ea typeface="楷体_GB2312" pitchFamily="49" charset="-122"/>
              </a:rPr>
              <a:t>宣告该注册商标无效</a:t>
            </a:r>
            <a:r>
              <a:rPr lang="zh-CN" altLang="en-US"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a:p>
            <a:pPr eaLnBrk="0" hangingPunct="0">
              <a:lnSpc>
                <a:spcPct val="200000"/>
              </a:lnSpc>
              <a:spcBef>
                <a:spcPct val="20000"/>
              </a:spcBef>
            </a:pPr>
            <a:endParaRPr lang="en-US" altLang="zh-CN" dirty="0">
              <a:latin typeface="楷体_GB2312" pitchFamily="49" charset="-122"/>
              <a:ea typeface="楷体_GB2312" pitchFamily="49" charset="-122"/>
            </a:endParaRPr>
          </a:p>
          <a:p>
            <a:pPr marL="457200" indent="-457200" eaLnBrk="0" hangingPunct="0">
              <a:lnSpc>
                <a:spcPct val="200000"/>
              </a:lnSpc>
              <a:spcBef>
                <a:spcPct val="20000"/>
              </a:spcBef>
              <a:buFont typeface="Wingdings" panose="05000000000000000000" pitchFamily="2" charset="2"/>
              <a:buChar char="Ø"/>
            </a:pPr>
            <a:r>
              <a:rPr lang="zh-CN" altLang="en-US" b="1" dirty="0">
                <a:ea typeface="宋体" panose="02010600030101010101" pitchFamily="2" charset="-122"/>
              </a:rPr>
              <a:t>商标法第三十五条第三款规定：</a:t>
            </a:r>
            <a:r>
              <a:rPr lang="zh-CN" altLang="en-US" dirty="0">
                <a:latin typeface="楷体_GB2312" pitchFamily="49" charset="-122"/>
                <a:ea typeface="楷体_GB2312" pitchFamily="49" charset="-122"/>
              </a:rPr>
              <a:t>商标局做出不予注册决定，</a:t>
            </a:r>
            <a:r>
              <a:rPr lang="zh-CN" altLang="en-US" dirty="0">
                <a:solidFill>
                  <a:srgbClr val="FF0000"/>
                </a:solidFill>
                <a:latin typeface="楷体_GB2312" pitchFamily="49" charset="-122"/>
                <a:ea typeface="楷体_GB2312" pitchFamily="49" charset="-122"/>
              </a:rPr>
              <a:t>被异议人</a:t>
            </a:r>
            <a:r>
              <a:rPr lang="zh-CN" altLang="en-US" dirty="0">
                <a:latin typeface="楷体_GB2312" pitchFamily="49" charset="-122"/>
                <a:ea typeface="楷体_GB2312" pitchFamily="49" charset="-122"/>
              </a:rPr>
              <a:t>不服的，可以自收到通知之日起十五日内向商标评审委员会申请</a:t>
            </a:r>
            <a:r>
              <a:rPr lang="zh-CN" altLang="en-US" dirty="0">
                <a:solidFill>
                  <a:srgbClr val="FF0000"/>
                </a:solidFill>
                <a:latin typeface="楷体_GB2312" pitchFamily="49" charset="-122"/>
                <a:ea typeface="楷体_GB2312" pitchFamily="49" charset="-122"/>
              </a:rPr>
              <a:t>复审</a:t>
            </a:r>
            <a:r>
              <a:rPr lang="zh-CN" altLang="en-US" dirty="0">
                <a:latin typeface="楷体_GB2312" pitchFamily="49" charset="-122"/>
                <a:ea typeface="楷体_GB2312" pitchFamily="49" charset="-122"/>
              </a:rPr>
              <a:t>。</a:t>
            </a:r>
            <a:endParaRPr lang="en-US" altLang="zh-CN" dirty="0">
              <a:latin typeface="楷体_GB2312" pitchFamily="49" charset="-122"/>
              <a:ea typeface="楷体_GB2312" pitchFamily="49" charset="-122"/>
            </a:endParaRPr>
          </a:p>
          <a:p>
            <a:pPr>
              <a:lnSpc>
                <a:spcPct val="220000"/>
              </a:lnSpc>
              <a:buFont typeface="Wingdings" panose="05000000000000000000" pitchFamily="2" charset="2"/>
              <a:buChar char="Ø"/>
            </a:pPr>
            <a:endParaRPr lang="zh-CN" altLang="en-US" dirty="0">
              <a:latin typeface="楷体_GB2312" pitchFamily="49" charset="-122"/>
              <a:ea typeface="楷体_GB2312"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latin typeface="黑体" panose="02010609060101010101" pitchFamily="49" charset="-122"/>
                <a:ea typeface="黑体" panose="02010609060101010101" pitchFamily="49" charset="-122"/>
                <a:sym typeface="+mn-ea"/>
              </a:rPr>
              <a:t>商标异议制度简述</a:t>
            </a: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3"/>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889960" y="1428736"/>
            <a:ext cx="184731" cy="369332"/>
          </a:xfrm>
          <a:prstGeom prst="rect">
            <a:avLst/>
          </a:prstGeom>
        </p:spPr>
        <p:txBody>
          <a:bodyPr wrap="none">
            <a:spAutoFit/>
          </a:bodyPr>
          <a:lstStyle/>
          <a:p>
            <a:pPr eaLnBrk="0" hangingPunct="0"/>
            <a:endParaRPr lang="zh-CN" altLang="en-US" b="1" dirty="0">
              <a:latin typeface="Verdana" panose="020B0604030504040204" pitchFamily="34" charset="0"/>
              <a:ea typeface="宋体" panose="02010600030101010101" pitchFamily="2" charset="-122"/>
            </a:endParaRPr>
          </a:p>
        </p:txBody>
      </p:sp>
      <p:sp>
        <p:nvSpPr>
          <p:cNvPr id="15" name="矩形 14"/>
          <p:cNvSpPr/>
          <p:nvPr/>
        </p:nvSpPr>
        <p:spPr>
          <a:xfrm>
            <a:off x="3071664" y="2132857"/>
            <a:ext cx="6239046" cy="604333"/>
          </a:xfrm>
          <a:prstGeom prst="rect">
            <a:avLst/>
          </a:prstGeom>
        </p:spPr>
        <p:txBody>
          <a:bodyPr wrap="square">
            <a:spAutoFit/>
          </a:bodyPr>
          <a:lstStyle/>
          <a:p>
            <a:pPr>
              <a:lnSpc>
                <a:spcPct val="220000"/>
              </a:lnSpc>
              <a:buFont typeface="Wingdings" panose="05000000000000000000" pitchFamily="2" charset="2"/>
              <a:buChar char="Ø"/>
            </a:pPr>
            <a:endParaRPr lang="zh-CN" altLang="en-US" dirty="0">
              <a:latin typeface="楷体_GB2312" pitchFamily="49" charset="-122"/>
              <a:ea typeface="楷体_GB2312" pitchFamily="49" charset="-122"/>
            </a:endParaRPr>
          </a:p>
        </p:txBody>
      </p:sp>
      <p:grpSp>
        <p:nvGrpSpPr>
          <p:cNvPr id="16" name="Group 57"/>
          <p:cNvGrpSpPr/>
          <p:nvPr/>
        </p:nvGrpSpPr>
        <p:grpSpPr bwMode="auto">
          <a:xfrm>
            <a:off x="2397125" y="1785926"/>
            <a:ext cx="7543800" cy="3771900"/>
            <a:chOff x="550" y="1434"/>
            <a:chExt cx="4752" cy="2112"/>
          </a:xfrm>
        </p:grpSpPr>
        <p:sp>
          <p:nvSpPr>
            <p:cNvPr id="17" name="Line 30"/>
            <p:cNvSpPr>
              <a:spLocks noChangeShapeType="1"/>
            </p:cNvSpPr>
            <p:nvPr/>
          </p:nvSpPr>
          <p:spPr bwMode="auto">
            <a:xfrm flipH="1">
              <a:off x="550" y="3541"/>
              <a:ext cx="1044" cy="1"/>
            </a:xfrm>
            <a:prstGeom prst="line">
              <a:avLst/>
            </a:prstGeom>
            <a:noFill/>
            <a:ln w="9525">
              <a:solidFill>
                <a:schemeClr val="tx1"/>
              </a:solidFill>
              <a:round/>
            </a:ln>
          </p:spPr>
          <p:txBody>
            <a:bodyPr/>
            <a:lstStyle/>
            <a:p>
              <a:endParaRPr lang="zh-CN" altLang="en-US"/>
            </a:p>
          </p:txBody>
        </p:sp>
        <p:sp>
          <p:nvSpPr>
            <p:cNvPr id="19" name="Line 31"/>
            <p:cNvSpPr>
              <a:spLocks noChangeShapeType="1"/>
            </p:cNvSpPr>
            <p:nvPr/>
          </p:nvSpPr>
          <p:spPr bwMode="auto">
            <a:xfrm flipH="1">
              <a:off x="550" y="3013"/>
              <a:ext cx="1536" cy="0"/>
            </a:xfrm>
            <a:prstGeom prst="line">
              <a:avLst/>
            </a:prstGeom>
            <a:noFill/>
            <a:ln w="9525">
              <a:solidFill>
                <a:schemeClr val="tx1"/>
              </a:solidFill>
              <a:round/>
            </a:ln>
          </p:spPr>
          <p:txBody>
            <a:bodyPr/>
            <a:lstStyle/>
            <a:p>
              <a:endParaRPr lang="zh-CN" altLang="en-US"/>
            </a:p>
          </p:txBody>
        </p:sp>
        <p:sp>
          <p:nvSpPr>
            <p:cNvPr id="20" name="Line 32"/>
            <p:cNvSpPr>
              <a:spLocks noChangeShapeType="1"/>
            </p:cNvSpPr>
            <p:nvPr/>
          </p:nvSpPr>
          <p:spPr bwMode="auto">
            <a:xfrm flipH="1">
              <a:off x="550" y="2490"/>
              <a:ext cx="2112" cy="0"/>
            </a:xfrm>
            <a:prstGeom prst="line">
              <a:avLst/>
            </a:prstGeom>
            <a:noFill/>
            <a:ln w="9525">
              <a:solidFill>
                <a:schemeClr val="tx1"/>
              </a:solidFill>
              <a:round/>
            </a:ln>
          </p:spPr>
          <p:txBody>
            <a:bodyPr/>
            <a:lstStyle/>
            <a:p>
              <a:endParaRPr lang="zh-CN" altLang="en-US"/>
            </a:p>
          </p:txBody>
        </p:sp>
        <p:sp>
          <p:nvSpPr>
            <p:cNvPr id="21" name="Line 33"/>
            <p:cNvSpPr>
              <a:spLocks noChangeShapeType="1"/>
            </p:cNvSpPr>
            <p:nvPr/>
          </p:nvSpPr>
          <p:spPr bwMode="auto">
            <a:xfrm flipH="1">
              <a:off x="550" y="1968"/>
              <a:ext cx="2624" cy="0"/>
            </a:xfrm>
            <a:prstGeom prst="line">
              <a:avLst/>
            </a:prstGeom>
            <a:noFill/>
            <a:ln w="9525">
              <a:solidFill>
                <a:schemeClr val="tx1"/>
              </a:solidFill>
              <a:round/>
            </a:ln>
          </p:spPr>
          <p:txBody>
            <a:bodyPr/>
            <a:lstStyle/>
            <a:p>
              <a:endParaRPr lang="zh-CN" altLang="en-US"/>
            </a:p>
          </p:txBody>
        </p:sp>
        <p:sp>
          <p:nvSpPr>
            <p:cNvPr id="22" name="Line 34"/>
            <p:cNvSpPr>
              <a:spLocks noChangeShapeType="1"/>
            </p:cNvSpPr>
            <p:nvPr/>
          </p:nvSpPr>
          <p:spPr bwMode="auto">
            <a:xfrm flipH="1" flipV="1">
              <a:off x="550" y="1438"/>
              <a:ext cx="3171" cy="0"/>
            </a:xfrm>
            <a:prstGeom prst="line">
              <a:avLst/>
            </a:prstGeom>
            <a:noFill/>
            <a:ln w="9525">
              <a:solidFill>
                <a:schemeClr val="tx1"/>
              </a:solidFill>
              <a:round/>
            </a:ln>
          </p:spPr>
          <p:txBody>
            <a:bodyPr/>
            <a:lstStyle/>
            <a:p>
              <a:endParaRPr lang="zh-CN" altLang="en-US"/>
            </a:p>
          </p:txBody>
        </p:sp>
        <p:sp>
          <p:nvSpPr>
            <p:cNvPr id="23" name="Line 35"/>
            <p:cNvSpPr>
              <a:spLocks noChangeShapeType="1"/>
            </p:cNvSpPr>
            <p:nvPr/>
          </p:nvSpPr>
          <p:spPr bwMode="auto">
            <a:xfrm>
              <a:off x="646" y="1434"/>
              <a:ext cx="0" cy="549"/>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24" name="Line 36"/>
            <p:cNvSpPr>
              <a:spLocks noChangeShapeType="1"/>
            </p:cNvSpPr>
            <p:nvPr/>
          </p:nvSpPr>
          <p:spPr bwMode="auto">
            <a:xfrm>
              <a:off x="646" y="1983"/>
              <a:ext cx="0" cy="515"/>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25" name="Line 37"/>
            <p:cNvSpPr>
              <a:spLocks noChangeShapeType="1"/>
            </p:cNvSpPr>
            <p:nvPr/>
          </p:nvSpPr>
          <p:spPr bwMode="auto">
            <a:xfrm>
              <a:off x="646" y="2498"/>
              <a:ext cx="0" cy="514"/>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26" name="Line 38"/>
            <p:cNvSpPr>
              <a:spLocks noChangeShapeType="1"/>
            </p:cNvSpPr>
            <p:nvPr/>
          </p:nvSpPr>
          <p:spPr bwMode="auto">
            <a:xfrm>
              <a:off x="646" y="3013"/>
              <a:ext cx="0" cy="514"/>
            </a:xfrm>
            <a:prstGeom prst="line">
              <a:avLst/>
            </a:prstGeom>
            <a:noFill/>
            <a:ln w="9525">
              <a:solidFill>
                <a:schemeClr val="tx1"/>
              </a:solidFill>
              <a:round/>
              <a:headEnd type="triangle" w="med" len="med"/>
              <a:tailEnd type="triangle" w="med" len="med"/>
            </a:ln>
          </p:spPr>
          <p:txBody>
            <a:bodyPr/>
            <a:lstStyle/>
            <a:p>
              <a:endParaRPr lang="zh-CN" altLang="en-US"/>
            </a:p>
          </p:txBody>
        </p:sp>
        <p:sp>
          <p:nvSpPr>
            <p:cNvPr id="27" name="Text Box 39"/>
            <p:cNvSpPr txBox="1">
              <a:spLocks noChangeArrowheads="1"/>
            </p:cNvSpPr>
            <p:nvPr/>
          </p:nvSpPr>
          <p:spPr bwMode="auto">
            <a:xfrm>
              <a:off x="742" y="1638"/>
              <a:ext cx="637" cy="190"/>
            </a:xfrm>
            <a:prstGeom prst="rect">
              <a:avLst/>
            </a:prstGeom>
            <a:noFill/>
            <a:ln w="9525">
              <a:noFill/>
              <a:miter lim="800000"/>
            </a:ln>
          </p:spPr>
          <p:txBody>
            <a:bodyPr wrap="none">
              <a:spAutoFit/>
            </a:bodyPr>
            <a:lstStyle/>
            <a:p>
              <a:pPr eaLnBrk="0" hangingPunct="0"/>
              <a:r>
                <a:rPr lang="zh-CN" altLang="en-US" sz="1600" b="1">
                  <a:ea typeface="宋体" panose="02010600030101010101" pitchFamily="2" charset="-122"/>
                </a:rPr>
                <a:t>法院两审</a:t>
              </a:r>
              <a:endParaRPr lang="en-US" altLang="zh-CN" sz="1600" b="1">
                <a:ea typeface="宋体" panose="02010600030101010101" pitchFamily="2" charset="-122"/>
              </a:endParaRPr>
            </a:p>
          </p:txBody>
        </p:sp>
        <p:sp>
          <p:nvSpPr>
            <p:cNvPr id="28" name="Text Box 40"/>
            <p:cNvSpPr txBox="1">
              <a:spLocks noChangeArrowheads="1"/>
            </p:cNvSpPr>
            <p:nvPr/>
          </p:nvSpPr>
          <p:spPr bwMode="auto">
            <a:xfrm>
              <a:off x="765" y="2070"/>
              <a:ext cx="898" cy="327"/>
            </a:xfrm>
            <a:prstGeom prst="rect">
              <a:avLst/>
            </a:prstGeom>
            <a:noFill/>
            <a:ln w="9525">
              <a:noFill/>
              <a:miter lim="800000"/>
            </a:ln>
          </p:spPr>
          <p:txBody>
            <a:bodyPr wrap="none">
              <a:spAutoFit/>
            </a:bodyPr>
            <a:lstStyle/>
            <a:p>
              <a:pPr eaLnBrk="0" hangingPunct="0"/>
              <a:r>
                <a:rPr lang="zh-CN" altLang="en-US" sz="1600" b="1">
                  <a:ea typeface="宋体" panose="02010600030101010101" pitchFamily="2" charset="-122"/>
                </a:rPr>
                <a:t>异议复审审理</a:t>
              </a:r>
              <a:r>
                <a:rPr lang="en-US" altLang="zh-CN" sz="1600" b="1">
                  <a:ea typeface="宋体" panose="02010600030101010101" pitchFamily="2" charset="-122"/>
                </a:rPr>
                <a:t/>
              </a:r>
              <a:br>
                <a:rPr lang="en-US" altLang="zh-CN" sz="1600" b="1">
                  <a:ea typeface="宋体" panose="02010600030101010101" pitchFamily="2" charset="-122"/>
                </a:rPr>
              </a:br>
              <a:r>
                <a:rPr lang="en-US" altLang="zh-CN" sz="1600" b="1">
                  <a:solidFill>
                    <a:srgbClr val="FF0000"/>
                  </a:solidFill>
                  <a:ea typeface="宋体" panose="02010600030101010101" pitchFamily="2" charset="-122"/>
                </a:rPr>
                <a:t>18</a:t>
              </a:r>
              <a:r>
                <a:rPr lang="zh-CN" altLang="en-US" sz="1600" b="1">
                  <a:solidFill>
                    <a:srgbClr val="FF0000"/>
                  </a:solidFill>
                  <a:ea typeface="宋体" panose="02010600030101010101" pitchFamily="2" charset="-122"/>
                </a:rPr>
                <a:t>个月</a:t>
              </a:r>
              <a:endParaRPr lang="en-US" altLang="zh-CN" sz="1600" b="1">
                <a:solidFill>
                  <a:srgbClr val="FF0000"/>
                </a:solidFill>
                <a:ea typeface="宋体" panose="02010600030101010101" pitchFamily="2" charset="-122"/>
              </a:endParaRPr>
            </a:p>
          </p:txBody>
        </p:sp>
        <p:sp>
          <p:nvSpPr>
            <p:cNvPr id="29" name="Text Box 41"/>
            <p:cNvSpPr txBox="1">
              <a:spLocks noChangeArrowheads="1"/>
            </p:cNvSpPr>
            <p:nvPr/>
          </p:nvSpPr>
          <p:spPr bwMode="auto">
            <a:xfrm>
              <a:off x="742" y="2610"/>
              <a:ext cx="1401" cy="327"/>
            </a:xfrm>
            <a:prstGeom prst="rect">
              <a:avLst/>
            </a:prstGeom>
            <a:noFill/>
            <a:ln w="9525">
              <a:noFill/>
              <a:miter lim="800000"/>
            </a:ln>
          </p:spPr>
          <p:txBody>
            <a:bodyPr wrap="none">
              <a:spAutoFit/>
            </a:bodyPr>
            <a:lstStyle/>
            <a:p>
              <a:pPr eaLnBrk="0" hangingPunct="0"/>
              <a:r>
                <a:rPr lang="zh-CN" altLang="en-US" sz="1600" b="1">
                  <a:ea typeface="宋体" panose="02010600030101010101" pitchFamily="2" charset="-122"/>
                </a:rPr>
                <a:t>初审公告期</a:t>
              </a:r>
              <a:r>
                <a:rPr lang="en-US" altLang="zh-CN" sz="1600" b="1">
                  <a:ea typeface="宋体" panose="02010600030101010101" pitchFamily="2" charset="-122"/>
                </a:rPr>
                <a:t>+</a:t>
              </a:r>
              <a:r>
                <a:rPr lang="zh-CN" altLang="en-US" sz="1600" b="1">
                  <a:ea typeface="宋体" panose="02010600030101010101" pitchFamily="2" charset="-122"/>
                </a:rPr>
                <a:t>异议裁定</a:t>
              </a:r>
              <a:r>
                <a:rPr lang="en-US" altLang="zh-CN" sz="1600" b="1">
                  <a:ea typeface="宋体" panose="02010600030101010101" pitchFamily="2" charset="-122"/>
                </a:rPr>
                <a:t/>
              </a:r>
              <a:br>
                <a:rPr lang="en-US" altLang="zh-CN" sz="1600" b="1">
                  <a:ea typeface="宋体" panose="02010600030101010101" pitchFamily="2" charset="-122"/>
                </a:rPr>
              </a:br>
              <a:r>
                <a:rPr lang="en-US" altLang="zh-CN" sz="1600" b="1">
                  <a:ea typeface="宋体" panose="02010600030101010101" pitchFamily="2" charset="-122"/>
                </a:rPr>
                <a:t>3+18=</a:t>
              </a:r>
              <a:r>
                <a:rPr lang="en-US" altLang="zh-CN" sz="1600" b="1">
                  <a:solidFill>
                    <a:srgbClr val="FF0000"/>
                  </a:solidFill>
                  <a:ea typeface="宋体" panose="02010600030101010101" pitchFamily="2" charset="-122"/>
                </a:rPr>
                <a:t>21</a:t>
              </a:r>
              <a:r>
                <a:rPr lang="zh-CN" altLang="en-US" sz="1600" b="1">
                  <a:solidFill>
                    <a:srgbClr val="FF0000"/>
                  </a:solidFill>
                  <a:ea typeface="宋体" panose="02010600030101010101" pitchFamily="2" charset="-122"/>
                </a:rPr>
                <a:t>个月</a:t>
              </a:r>
              <a:endParaRPr lang="en-US" altLang="zh-CN" sz="1600" b="1">
                <a:solidFill>
                  <a:srgbClr val="FF0000"/>
                </a:solidFill>
                <a:ea typeface="宋体" panose="02010600030101010101" pitchFamily="2" charset="-122"/>
              </a:endParaRPr>
            </a:p>
          </p:txBody>
        </p:sp>
        <p:sp>
          <p:nvSpPr>
            <p:cNvPr id="30" name="Text Box 42"/>
            <p:cNvSpPr txBox="1">
              <a:spLocks noChangeArrowheads="1"/>
            </p:cNvSpPr>
            <p:nvPr/>
          </p:nvSpPr>
          <p:spPr bwMode="auto">
            <a:xfrm>
              <a:off x="742" y="3105"/>
              <a:ext cx="1028" cy="327"/>
            </a:xfrm>
            <a:prstGeom prst="rect">
              <a:avLst/>
            </a:prstGeom>
            <a:noFill/>
            <a:ln w="9525">
              <a:noFill/>
              <a:miter lim="800000"/>
            </a:ln>
          </p:spPr>
          <p:txBody>
            <a:bodyPr wrap="none">
              <a:spAutoFit/>
            </a:bodyPr>
            <a:lstStyle/>
            <a:p>
              <a:pPr eaLnBrk="0" hangingPunct="0"/>
              <a:r>
                <a:rPr lang="zh-CN" altLang="en-US" sz="1600" b="1">
                  <a:ea typeface="宋体" panose="02010600030101010101" pitchFamily="2" charset="-122"/>
                </a:rPr>
                <a:t>申请至初步审定</a:t>
              </a:r>
              <a:r>
                <a:rPr lang="en-US" altLang="zh-CN" sz="1600" b="1">
                  <a:ea typeface="宋体" panose="02010600030101010101" pitchFamily="2" charset="-122"/>
                </a:rPr>
                <a:t/>
              </a:r>
              <a:br>
                <a:rPr lang="en-US" altLang="zh-CN" sz="1600" b="1">
                  <a:ea typeface="宋体" panose="02010600030101010101" pitchFamily="2" charset="-122"/>
                </a:rPr>
              </a:br>
              <a:r>
                <a:rPr lang="en-US" altLang="zh-CN" sz="1600" b="1">
                  <a:solidFill>
                    <a:srgbClr val="FF0000"/>
                  </a:solidFill>
                  <a:ea typeface="宋体" panose="02010600030101010101" pitchFamily="2" charset="-122"/>
                </a:rPr>
                <a:t>10-12</a:t>
              </a:r>
              <a:r>
                <a:rPr lang="zh-CN" altLang="en-US" sz="1600" b="1">
                  <a:solidFill>
                    <a:srgbClr val="FF0000"/>
                  </a:solidFill>
                  <a:ea typeface="宋体" panose="02010600030101010101" pitchFamily="2" charset="-122"/>
                </a:rPr>
                <a:t>个月</a:t>
              </a:r>
              <a:endParaRPr lang="en-US" altLang="zh-CN" sz="1600" b="1">
                <a:solidFill>
                  <a:srgbClr val="FF0000"/>
                </a:solidFill>
                <a:ea typeface="宋体" panose="02010600030101010101" pitchFamily="2" charset="-122"/>
              </a:endParaRPr>
            </a:p>
          </p:txBody>
        </p:sp>
        <p:grpSp>
          <p:nvGrpSpPr>
            <p:cNvPr id="31" name="Group 43"/>
            <p:cNvGrpSpPr/>
            <p:nvPr/>
          </p:nvGrpSpPr>
          <p:grpSpPr bwMode="auto">
            <a:xfrm>
              <a:off x="1632" y="1440"/>
              <a:ext cx="3670" cy="2106"/>
              <a:chOff x="1514" y="1446"/>
              <a:chExt cx="3670" cy="2106"/>
            </a:xfrm>
          </p:grpSpPr>
          <p:sp>
            <p:nvSpPr>
              <p:cNvPr id="32" name="Freeform 44"/>
              <p:cNvSpPr/>
              <p:nvPr/>
            </p:nvSpPr>
            <p:spPr bwMode="gray">
              <a:xfrm>
                <a:off x="4817" y="1446"/>
                <a:ext cx="363" cy="533"/>
              </a:xfrm>
              <a:custGeom>
                <a:avLst/>
                <a:gdLst>
                  <a:gd name="T0" fmla="*/ 308 w 308"/>
                  <a:gd name="T1" fmla="*/ 120 h 444"/>
                  <a:gd name="T2" fmla="*/ 0 w 308"/>
                  <a:gd name="T3" fmla="*/ 444 h 444"/>
                  <a:gd name="T4" fmla="*/ 0 w 308"/>
                  <a:gd name="T5" fmla="*/ 286 h 444"/>
                  <a:gd name="T6" fmla="*/ 308 w 308"/>
                  <a:gd name="T7" fmla="*/ 0 h 444"/>
                  <a:gd name="T8" fmla="*/ 308 w 308"/>
                  <a:gd name="T9" fmla="*/ 120 h 444"/>
                </a:gdLst>
                <a:ahLst/>
                <a:cxnLst>
                  <a:cxn ang="0">
                    <a:pos x="T0" y="T1"/>
                  </a:cxn>
                  <a:cxn ang="0">
                    <a:pos x="T2" y="T3"/>
                  </a:cxn>
                  <a:cxn ang="0">
                    <a:pos x="T4" y="T5"/>
                  </a:cxn>
                  <a:cxn ang="0">
                    <a:pos x="T6" y="T7"/>
                  </a:cxn>
                  <a:cxn ang="0">
                    <a:pos x="T8" y="T9"/>
                  </a:cxn>
                </a:cxnLst>
                <a:rect l="0" t="0" r="r" b="b"/>
                <a:pathLst>
                  <a:path w="308" h="444">
                    <a:moveTo>
                      <a:pt x="308" y="120"/>
                    </a:moveTo>
                    <a:lnTo>
                      <a:pt x="0" y="444"/>
                    </a:lnTo>
                    <a:lnTo>
                      <a:pt x="0" y="286"/>
                    </a:lnTo>
                    <a:lnTo>
                      <a:pt x="308" y="0"/>
                    </a:lnTo>
                    <a:lnTo>
                      <a:pt x="308" y="120"/>
                    </a:lnTo>
                    <a:close/>
                  </a:path>
                </a:pathLst>
              </a:custGeom>
              <a:gradFill rotWithShape="1">
                <a:gsLst>
                  <a:gs pos="0">
                    <a:schemeClr val="accent2">
                      <a:gamma/>
                      <a:shade val="46275"/>
                      <a:invGamma/>
                    </a:schemeClr>
                  </a:gs>
                  <a:gs pos="50000">
                    <a:schemeClr val="accent2"/>
                  </a:gs>
                  <a:gs pos="100000">
                    <a:schemeClr val="accent2">
                      <a:gamma/>
                      <a:shade val="46275"/>
                      <a:invGamma/>
                    </a:schemeClr>
                  </a:gs>
                </a:gsLst>
                <a:lin ang="2700000" scaled="1"/>
              </a:gradFill>
              <a:ln>
                <a:noFill/>
              </a:ln>
            </p:spPr>
            <p:txBody>
              <a:bodyPr/>
              <a:lstStyle/>
              <a:p>
                <a:pPr>
                  <a:buFontTx/>
                  <a:buNone/>
                  <a:defRPr/>
                </a:pPr>
                <a:endParaRPr lang="zh-CN" altLang="en-US">
                  <a:latin typeface="Arial" panose="020B0604020202020204" pitchFamily="34" charset="0"/>
                  <a:ea typeface="宋体" panose="02010600030101010101" pitchFamily="2" charset="-122"/>
                </a:endParaRPr>
              </a:p>
            </p:txBody>
          </p:sp>
          <p:sp>
            <p:nvSpPr>
              <p:cNvPr id="33" name="Freeform 45"/>
              <p:cNvSpPr>
                <a:spLocks noChangeArrowheads="1"/>
              </p:cNvSpPr>
              <p:nvPr/>
            </p:nvSpPr>
            <p:spPr bwMode="auto">
              <a:xfrm>
                <a:off x="3078" y="1446"/>
                <a:ext cx="2106" cy="341"/>
              </a:xfrm>
              <a:custGeom>
                <a:avLst/>
                <a:gdLst>
                  <a:gd name="T0" fmla="*/ 472981 w 1786"/>
                  <a:gd name="T1" fmla="*/ 171072 h 284"/>
                  <a:gd name="T2" fmla="*/ 0 w 1786"/>
                  <a:gd name="T3" fmla="*/ 171072 h 284"/>
                  <a:gd name="T4" fmla="*/ 142595 w 1786"/>
                  <a:gd name="T5" fmla="*/ 0 h 284"/>
                  <a:gd name="T6" fmla="*/ 571561 w 1786"/>
                  <a:gd name="T7" fmla="*/ 0 h 284"/>
                  <a:gd name="T8" fmla="*/ 472981 w 1786"/>
                  <a:gd name="T9" fmla="*/ 171072 h 284"/>
                  <a:gd name="T10" fmla="*/ 0 60000 65536"/>
                  <a:gd name="T11" fmla="*/ 0 60000 65536"/>
                  <a:gd name="T12" fmla="*/ 0 60000 65536"/>
                  <a:gd name="T13" fmla="*/ 0 60000 65536"/>
                  <a:gd name="T14" fmla="*/ 0 60000 65536"/>
                  <a:gd name="T15" fmla="*/ 0 w 1786"/>
                  <a:gd name="T16" fmla="*/ 0 h 284"/>
                  <a:gd name="T17" fmla="*/ 1786 w 1786"/>
                  <a:gd name="T18" fmla="*/ 284 h 284"/>
                </a:gdLst>
                <a:ahLst/>
                <a:cxnLst>
                  <a:cxn ang="T10">
                    <a:pos x="T0" y="T1"/>
                  </a:cxn>
                  <a:cxn ang="T11">
                    <a:pos x="T2" y="T3"/>
                  </a:cxn>
                  <a:cxn ang="T12">
                    <a:pos x="T4" y="T5"/>
                  </a:cxn>
                  <a:cxn ang="T13">
                    <a:pos x="T6" y="T7"/>
                  </a:cxn>
                  <a:cxn ang="T14">
                    <a:pos x="T8" y="T9"/>
                  </a:cxn>
                </a:cxnLst>
                <a:rect l="T15" t="T16" r="T17" b="T18"/>
                <a:pathLst>
                  <a:path w="1786" h="284">
                    <a:moveTo>
                      <a:pt x="1478" y="284"/>
                    </a:moveTo>
                    <a:lnTo>
                      <a:pt x="0" y="284"/>
                    </a:lnTo>
                    <a:lnTo>
                      <a:pt x="446" y="0"/>
                    </a:lnTo>
                    <a:lnTo>
                      <a:pt x="1786" y="0"/>
                    </a:lnTo>
                    <a:lnTo>
                      <a:pt x="1478" y="284"/>
                    </a:lnTo>
                    <a:close/>
                  </a:path>
                </a:pathLst>
              </a:custGeom>
              <a:solidFill>
                <a:schemeClr val="accent2"/>
              </a:solidFill>
              <a:ln w="0">
                <a:noFill/>
                <a:miter lim="800000"/>
              </a:ln>
            </p:spPr>
            <p:txBody>
              <a:bodyPr/>
              <a:lstStyle/>
              <a:p>
                <a:pPr algn="ctr"/>
                <a:r>
                  <a:rPr lang="zh-CN" altLang="en-US" sz="2800" b="1" dirty="0">
                    <a:solidFill>
                      <a:schemeClr val="bg1"/>
                    </a:solidFill>
                    <a:latin typeface="Arial" panose="020B0604020202020204" pitchFamily="34" charset="0"/>
                    <a:ea typeface="宋体" panose="02010600030101010101" pitchFamily="2" charset="-122"/>
                  </a:rPr>
                  <a:t>诉讼</a:t>
                </a:r>
              </a:p>
            </p:txBody>
          </p:sp>
          <p:sp>
            <p:nvSpPr>
              <p:cNvPr id="34" name="Freeform 46"/>
              <p:cNvSpPr/>
              <p:nvPr/>
            </p:nvSpPr>
            <p:spPr bwMode="gray">
              <a:xfrm>
                <a:off x="4452" y="1970"/>
                <a:ext cx="363" cy="532"/>
              </a:xfrm>
              <a:custGeom>
                <a:avLst/>
                <a:gdLst>
                  <a:gd name="T0" fmla="*/ 308 w 308"/>
                  <a:gd name="T1" fmla="*/ 120 h 442"/>
                  <a:gd name="T2" fmla="*/ 0 w 308"/>
                  <a:gd name="T3" fmla="*/ 442 h 442"/>
                  <a:gd name="T4" fmla="*/ 0 w 308"/>
                  <a:gd name="T5" fmla="*/ 286 h 442"/>
                  <a:gd name="T6" fmla="*/ 308 w 308"/>
                  <a:gd name="T7" fmla="*/ 0 h 442"/>
                  <a:gd name="T8" fmla="*/ 308 w 308"/>
                  <a:gd name="T9" fmla="*/ 120 h 442"/>
                </a:gdLst>
                <a:ahLst/>
                <a:cxnLst>
                  <a:cxn ang="0">
                    <a:pos x="T0" y="T1"/>
                  </a:cxn>
                  <a:cxn ang="0">
                    <a:pos x="T2" y="T3"/>
                  </a:cxn>
                  <a:cxn ang="0">
                    <a:pos x="T4" y="T5"/>
                  </a:cxn>
                  <a:cxn ang="0">
                    <a:pos x="T6" y="T7"/>
                  </a:cxn>
                  <a:cxn ang="0">
                    <a:pos x="T8" y="T9"/>
                  </a:cxn>
                </a:cxnLst>
                <a:rect l="0" t="0" r="r" b="b"/>
                <a:pathLst>
                  <a:path w="308" h="442">
                    <a:moveTo>
                      <a:pt x="308" y="120"/>
                    </a:moveTo>
                    <a:lnTo>
                      <a:pt x="0" y="442"/>
                    </a:lnTo>
                    <a:lnTo>
                      <a:pt x="0" y="286"/>
                    </a:lnTo>
                    <a:lnTo>
                      <a:pt x="308" y="0"/>
                    </a:lnTo>
                    <a:lnTo>
                      <a:pt x="308" y="120"/>
                    </a:lnTo>
                    <a:close/>
                  </a:path>
                </a:pathLst>
              </a:custGeom>
              <a:gradFill rotWithShape="1">
                <a:gsLst>
                  <a:gs pos="0">
                    <a:schemeClr val="hlink">
                      <a:gamma/>
                      <a:shade val="46275"/>
                      <a:invGamma/>
                    </a:schemeClr>
                  </a:gs>
                  <a:gs pos="50000">
                    <a:schemeClr val="hlink"/>
                  </a:gs>
                  <a:gs pos="100000">
                    <a:schemeClr val="hlink">
                      <a:gamma/>
                      <a:shade val="46275"/>
                      <a:invGamma/>
                    </a:schemeClr>
                  </a:gs>
                </a:gsLst>
                <a:lin ang="2700000" scaled="1"/>
              </a:gradFill>
              <a:ln>
                <a:noFill/>
              </a:ln>
            </p:spPr>
            <p:txBody>
              <a:bodyPr/>
              <a:lstStyle/>
              <a:p>
                <a:pPr>
                  <a:buFontTx/>
                  <a:buNone/>
                  <a:defRPr/>
                </a:pPr>
                <a:endParaRPr lang="zh-CN" altLang="en-US">
                  <a:latin typeface="Arial" panose="020B0604020202020204" pitchFamily="34" charset="0"/>
                  <a:ea typeface="宋体" panose="02010600030101010101" pitchFamily="2" charset="-122"/>
                </a:endParaRPr>
              </a:p>
            </p:txBody>
          </p:sp>
          <p:sp>
            <p:nvSpPr>
              <p:cNvPr id="35" name="Freeform 47"/>
              <p:cNvSpPr>
                <a:spLocks noChangeArrowheads="1"/>
              </p:cNvSpPr>
              <p:nvPr/>
            </p:nvSpPr>
            <p:spPr bwMode="auto">
              <a:xfrm>
                <a:off x="2555" y="1980"/>
                <a:ext cx="2264" cy="340"/>
              </a:xfrm>
              <a:custGeom>
                <a:avLst/>
                <a:gdLst>
                  <a:gd name="T0" fmla="*/ 516134 w 1920"/>
                  <a:gd name="T1" fmla="*/ 154443 h 284"/>
                  <a:gd name="T2" fmla="*/ 0 w 1920"/>
                  <a:gd name="T3" fmla="*/ 154443 h 284"/>
                  <a:gd name="T4" fmla="*/ 142584 w 1920"/>
                  <a:gd name="T5" fmla="*/ 0 h 284"/>
                  <a:gd name="T6" fmla="*/ 614382 w 1920"/>
                  <a:gd name="T7" fmla="*/ 0 h 284"/>
                  <a:gd name="T8" fmla="*/ 516134 w 1920"/>
                  <a:gd name="T9" fmla="*/ 154443 h 284"/>
                  <a:gd name="T10" fmla="*/ 0 60000 65536"/>
                  <a:gd name="T11" fmla="*/ 0 60000 65536"/>
                  <a:gd name="T12" fmla="*/ 0 60000 65536"/>
                  <a:gd name="T13" fmla="*/ 0 60000 65536"/>
                  <a:gd name="T14" fmla="*/ 0 60000 65536"/>
                  <a:gd name="T15" fmla="*/ 0 w 1920"/>
                  <a:gd name="T16" fmla="*/ 0 h 284"/>
                  <a:gd name="T17" fmla="*/ 1920 w 1920"/>
                  <a:gd name="T18" fmla="*/ 284 h 284"/>
                </a:gdLst>
                <a:ahLst/>
                <a:cxnLst>
                  <a:cxn ang="T10">
                    <a:pos x="T0" y="T1"/>
                  </a:cxn>
                  <a:cxn ang="T11">
                    <a:pos x="T2" y="T3"/>
                  </a:cxn>
                  <a:cxn ang="T12">
                    <a:pos x="T4" y="T5"/>
                  </a:cxn>
                  <a:cxn ang="T13">
                    <a:pos x="T6" y="T7"/>
                  </a:cxn>
                  <a:cxn ang="T14">
                    <a:pos x="T8" y="T9"/>
                  </a:cxn>
                </a:cxnLst>
                <a:rect l="T15" t="T16" r="T17" b="T18"/>
                <a:pathLst>
                  <a:path w="1920" h="284">
                    <a:moveTo>
                      <a:pt x="1612" y="284"/>
                    </a:moveTo>
                    <a:lnTo>
                      <a:pt x="0" y="284"/>
                    </a:lnTo>
                    <a:lnTo>
                      <a:pt x="446" y="0"/>
                    </a:lnTo>
                    <a:lnTo>
                      <a:pt x="1920" y="0"/>
                    </a:lnTo>
                    <a:lnTo>
                      <a:pt x="1612" y="284"/>
                    </a:lnTo>
                    <a:close/>
                  </a:path>
                </a:pathLst>
              </a:custGeom>
              <a:solidFill>
                <a:schemeClr val="hlink"/>
              </a:solidFill>
              <a:ln w="0">
                <a:noFill/>
                <a:miter lim="800000"/>
              </a:ln>
            </p:spPr>
            <p:txBody>
              <a:bodyPr/>
              <a:lstStyle/>
              <a:p>
                <a:pPr algn="ctr"/>
                <a:r>
                  <a:rPr lang="zh-CN" altLang="en-US" sz="2800" b="1" dirty="0">
                    <a:solidFill>
                      <a:schemeClr val="bg1"/>
                    </a:solidFill>
                    <a:latin typeface="Arial" panose="020B0604020202020204" pitchFamily="34" charset="0"/>
                    <a:ea typeface="宋体" panose="02010600030101010101" pitchFamily="2" charset="-122"/>
                  </a:rPr>
                  <a:t>复审</a:t>
                </a:r>
              </a:p>
            </p:txBody>
          </p:sp>
          <p:sp>
            <p:nvSpPr>
              <p:cNvPr id="36" name="Freeform 48"/>
              <p:cNvSpPr/>
              <p:nvPr/>
            </p:nvSpPr>
            <p:spPr bwMode="gray">
              <a:xfrm>
                <a:off x="4086" y="2494"/>
                <a:ext cx="361" cy="532"/>
              </a:xfrm>
              <a:custGeom>
                <a:avLst/>
                <a:gdLst>
                  <a:gd name="T0" fmla="*/ 306 w 306"/>
                  <a:gd name="T1" fmla="*/ 122 h 444"/>
                  <a:gd name="T2" fmla="*/ 0 w 306"/>
                  <a:gd name="T3" fmla="*/ 444 h 444"/>
                  <a:gd name="T4" fmla="*/ 0 w 306"/>
                  <a:gd name="T5" fmla="*/ 286 h 444"/>
                  <a:gd name="T6" fmla="*/ 306 w 306"/>
                  <a:gd name="T7" fmla="*/ 0 h 444"/>
                  <a:gd name="T8" fmla="*/ 306 w 306"/>
                  <a:gd name="T9" fmla="*/ 122 h 444"/>
                </a:gdLst>
                <a:ahLst/>
                <a:cxnLst>
                  <a:cxn ang="0">
                    <a:pos x="T0" y="T1"/>
                  </a:cxn>
                  <a:cxn ang="0">
                    <a:pos x="T2" y="T3"/>
                  </a:cxn>
                  <a:cxn ang="0">
                    <a:pos x="T4" y="T5"/>
                  </a:cxn>
                  <a:cxn ang="0">
                    <a:pos x="T6" y="T7"/>
                  </a:cxn>
                  <a:cxn ang="0">
                    <a:pos x="T8" y="T9"/>
                  </a:cxn>
                </a:cxnLst>
                <a:rect l="0" t="0" r="r" b="b"/>
                <a:pathLst>
                  <a:path w="306" h="444">
                    <a:moveTo>
                      <a:pt x="306" y="122"/>
                    </a:moveTo>
                    <a:lnTo>
                      <a:pt x="0" y="444"/>
                    </a:lnTo>
                    <a:lnTo>
                      <a:pt x="0" y="286"/>
                    </a:lnTo>
                    <a:lnTo>
                      <a:pt x="306" y="0"/>
                    </a:lnTo>
                    <a:lnTo>
                      <a:pt x="306" y="122"/>
                    </a:lnTo>
                    <a:close/>
                  </a:path>
                </a:pathLst>
              </a:cu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a:noFill/>
              </a:ln>
            </p:spPr>
            <p:txBody>
              <a:bodyPr/>
              <a:lstStyle/>
              <a:p>
                <a:pPr>
                  <a:buFontTx/>
                  <a:buNone/>
                  <a:defRPr/>
                </a:pPr>
                <a:endParaRPr lang="zh-CN" altLang="en-US">
                  <a:latin typeface="Arial" panose="020B0604020202020204" pitchFamily="34" charset="0"/>
                  <a:ea typeface="宋体" panose="02010600030101010101" pitchFamily="2" charset="-122"/>
                </a:endParaRPr>
              </a:p>
            </p:txBody>
          </p:sp>
          <p:sp>
            <p:nvSpPr>
              <p:cNvPr id="37" name="Freeform 49"/>
              <p:cNvSpPr/>
              <p:nvPr/>
            </p:nvSpPr>
            <p:spPr bwMode="gray">
              <a:xfrm>
                <a:off x="3722" y="3019"/>
                <a:ext cx="364" cy="533"/>
              </a:xfrm>
              <a:custGeom>
                <a:avLst/>
                <a:gdLst>
                  <a:gd name="T0" fmla="*/ 308 w 308"/>
                  <a:gd name="T1" fmla="*/ 122 h 444"/>
                  <a:gd name="T2" fmla="*/ 0 w 308"/>
                  <a:gd name="T3" fmla="*/ 444 h 444"/>
                  <a:gd name="T4" fmla="*/ 0 w 308"/>
                  <a:gd name="T5" fmla="*/ 286 h 444"/>
                  <a:gd name="T6" fmla="*/ 308 w 308"/>
                  <a:gd name="T7" fmla="*/ 0 h 444"/>
                  <a:gd name="T8" fmla="*/ 308 w 308"/>
                  <a:gd name="T9" fmla="*/ 122 h 444"/>
                </a:gdLst>
                <a:ahLst/>
                <a:cxnLst>
                  <a:cxn ang="0">
                    <a:pos x="T0" y="T1"/>
                  </a:cxn>
                  <a:cxn ang="0">
                    <a:pos x="T2" y="T3"/>
                  </a:cxn>
                  <a:cxn ang="0">
                    <a:pos x="T4" y="T5"/>
                  </a:cxn>
                  <a:cxn ang="0">
                    <a:pos x="T6" y="T7"/>
                  </a:cxn>
                  <a:cxn ang="0">
                    <a:pos x="T8" y="T9"/>
                  </a:cxn>
                </a:cxnLst>
                <a:rect l="0" t="0" r="r" b="b"/>
                <a:pathLst>
                  <a:path w="308" h="444">
                    <a:moveTo>
                      <a:pt x="308" y="122"/>
                    </a:moveTo>
                    <a:lnTo>
                      <a:pt x="0" y="444"/>
                    </a:lnTo>
                    <a:lnTo>
                      <a:pt x="0" y="286"/>
                    </a:lnTo>
                    <a:lnTo>
                      <a:pt x="308" y="0"/>
                    </a:lnTo>
                    <a:lnTo>
                      <a:pt x="308" y="122"/>
                    </a:lnTo>
                    <a:close/>
                  </a:path>
                </a:pathLst>
              </a:cu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a:noFill/>
              </a:ln>
            </p:spPr>
            <p:txBody>
              <a:bodyPr/>
              <a:lstStyle/>
              <a:p>
                <a:pPr>
                  <a:buFontTx/>
                  <a:buNone/>
                  <a:defRPr/>
                </a:pPr>
                <a:endParaRPr lang="zh-CN" altLang="en-US">
                  <a:latin typeface="Arial" panose="020B0604020202020204" pitchFamily="34" charset="0"/>
                  <a:ea typeface="宋体" panose="02010600030101010101" pitchFamily="2" charset="-122"/>
                </a:endParaRPr>
              </a:p>
            </p:txBody>
          </p:sp>
          <p:sp>
            <p:nvSpPr>
              <p:cNvPr id="38" name="Freeform 50"/>
              <p:cNvSpPr>
                <a:spLocks noChangeArrowheads="1"/>
              </p:cNvSpPr>
              <p:nvPr/>
            </p:nvSpPr>
            <p:spPr bwMode="gray">
              <a:xfrm>
                <a:off x="1515" y="3022"/>
                <a:ext cx="2571" cy="340"/>
              </a:xfrm>
              <a:custGeom>
                <a:avLst/>
                <a:gdLst>
                  <a:gd name="T0" fmla="*/ 510970 w 2180"/>
                  <a:gd name="T1" fmla="*/ 129005 h 284"/>
                  <a:gd name="T2" fmla="*/ 0 w 2180"/>
                  <a:gd name="T3" fmla="*/ 129005 h 284"/>
                  <a:gd name="T4" fmla="*/ 121652 w 2180"/>
                  <a:gd name="T5" fmla="*/ 0 h 284"/>
                  <a:gd name="T6" fmla="*/ 594769 w 2180"/>
                  <a:gd name="T7" fmla="*/ 0 h 284"/>
                  <a:gd name="T8" fmla="*/ 510970 w 2180"/>
                  <a:gd name="T9" fmla="*/ 129005 h 284"/>
                  <a:gd name="T10" fmla="*/ 0 60000 65536"/>
                  <a:gd name="T11" fmla="*/ 0 60000 65536"/>
                  <a:gd name="T12" fmla="*/ 0 60000 65536"/>
                  <a:gd name="T13" fmla="*/ 0 60000 65536"/>
                  <a:gd name="T14" fmla="*/ 0 60000 65536"/>
                  <a:gd name="T15" fmla="*/ 0 w 2180"/>
                  <a:gd name="T16" fmla="*/ 0 h 284"/>
                  <a:gd name="T17" fmla="*/ 2180 w 2180"/>
                  <a:gd name="T18" fmla="*/ 284 h 284"/>
                </a:gdLst>
                <a:ahLst/>
                <a:cxnLst>
                  <a:cxn ang="T10">
                    <a:pos x="T0" y="T1"/>
                  </a:cxn>
                  <a:cxn ang="T11">
                    <a:pos x="T2" y="T3"/>
                  </a:cxn>
                  <a:cxn ang="T12">
                    <a:pos x="T4" y="T5"/>
                  </a:cxn>
                  <a:cxn ang="T13">
                    <a:pos x="T6" y="T7"/>
                  </a:cxn>
                  <a:cxn ang="T14">
                    <a:pos x="T8" y="T9"/>
                  </a:cxn>
                </a:cxnLst>
                <a:rect l="T15" t="T16" r="T17" b="T18"/>
                <a:pathLst>
                  <a:path w="2180" h="284">
                    <a:moveTo>
                      <a:pt x="1872" y="284"/>
                    </a:moveTo>
                    <a:lnTo>
                      <a:pt x="0" y="284"/>
                    </a:lnTo>
                    <a:lnTo>
                      <a:pt x="446" y="0"/>
                    </a:lnTo>
                    <a:lnTo>
                      <a:pt x="2180" y="0"/>
                    </a:lnTo>
                    <a:lnTo>
                      <a:pt x="1872" y="284"/>
                    </a:lnTo>
                    <a:close/>
                  </a:path>
                </a:pathLst>
              </a:custGeom>
              <a:solidFill>
                <a:schemeClr val="accent1"/>
              </a:solidFill>
              <a:ln w="0">
                <a:noFill/>
                <a:round/>
              </a:ln>
            </p:spPr>
            <p:txBody>
              <a:bodyPr/>
              <a:lstStyle/>
              <a:p>
                <a:pPr algn="ctr"/>
                <a:r>
                  <a:rPr lang="zh-CN" altLang="en-US" sz="2800" b="1" dirty="0">
                    <a:solidFill>
                      <a:schemeClr val="bg1"/>
                    </a:solidFill>
                    <a:ea typeface="宋体" panose="02010600030101010101" pitchFamily="2" charset="-122"/>
                  </a:rPr>
                  <a:t>初审</a:t>
                </a:r>
                <a:endParaRPr lang="zh-CN" altLang="en-US" dirty="0">
                  <a:solidFill>
                    <a:schemeClr val="bg1"/>
                  </a:solidFill>
                  <a:ea typeface="宋体" panose="02010600030101010101" pitchFamily="2" charset="-122"/>
                  <a:cs typeface="Arial" panose="020B0604020202020204" pitchFamily="34" charset="0"/>
                </a:endParaRPr>
              </a:p>
            </p:txBody>
          </p:sp>
          <p:sp>
            <p:nvSpPr>
              <p:cNvPr id="39" name="Freeform 51"/>
              <p:cNvSpPr>
                <a:spLocks noChangeArrowheads="1"/>
              </p:cNvSpPr>
              <p:nvPr/>
            </p:nvSpPr>
            <p:spPr bwMode="auto">
              <a:xfrm>
                <a:off x="1888" y="1543"/>
                <a:ext cx="1158" cy="1715"/>
              </a:xfrm>
              <a:custGeom>
                <a:avLst/>
                <a:gdLst>
                  <a:gd name="T0" fmla="*/ 1 w 1824"/>
                  <a:gd name="T1" fmla="*/ 182 h 2648"/>
                  <a:gd name="T2" fmla="*/ 4 w 1824"/>
                  <a:gd name="T3" fmla="*/ 157 h 2648"/>
                  <a:gd name="T4" fmla="*/ 8 w 1824"/>
                  <a:gd name="T5" fmla="*/ 133 h 2648"/>
                  <a:gd name="T6" fmla="*/ 14 w 1824"/>
                  <a:gd name="T7" fmla="*/ 113 h 2648"/>
                  <a:gd name="T8" fmla="*/ 20 w 1824"/>
                  <a:gd name="T9" fmla="*/ 93 h 2648"/>
                  <a:gd name="T10" fmla="*/ 28 w 1824"/>
                  <a:gd name="T11" fmla="*/ 77 h 2648"/>
                  <a:gd name="T12" fmla="*/ 36 w 1824"/>
                  <a:gd name="T13" fmla="*/ 63 h 2648"/>
                  <a:gd name="T14" fmla="*/ 44 w 1824"/>
                  <a:gd name="T15" fmla="*/ 50 h 2648"/>
                  <a:gd name="T16" fmla="*/ 52 w 1824"/>
                  <a:gd name="T17" fmla="*/ 39 h 2648"/>
                  <a:gd name="T18" fmla="*/ 59 w 1824"/>
                  <a:gd name="T19" fmla="*/ 30 h 2648"/>
                  <a:gd name="T20" fmla="*/ 66 w 1824"/>
                  <a:gd name="T21" fmla="*/ 23 h 2648"/>
                  <a:gd name="T22" fmla="*/ 72 w 1824"/>
                  <a:gd name="T23" fmla="*/ 17 h 2648"/>
                  <a:gd name="T24" fmla="*/ 76 w 1824"/>
                  <a:gd name="T25" fmla="*/ 14 h 2648"/>
                  <a:gd name="T26" fmla="*/ 79 w 1824"/>
                  <a:gd name="T27" fmla="*/ 11 h 2648"/>
                  <a:gd name="T28" fmla="*/ 80 w 1824"/>
                  <a:gd name="T29" fmla="*/ 10 h 2648"/>
                  <a:gd name="T30" fmla="*/ 113 w 1824"/>
                  <a:gd name="T31" fmla="*/ 4 h 2648"/>
                  <a:gd name="T32" fmla="*/ 103 w 1824"/>
                  <a:gd name="T33" fmla="*/ 25 h 2648"/>
                  <a:gd name="T34" fmla="*/ 102 w 1824"/>
                  <a:gd name="T35" fmla="*/ 25 h 2648"/>
                  <a:gd name="T36" fmla="*/ 99 w 1824"/>
                  <a:gd name="T37" fmla="*/ 26 h 2648"/>
                  <a:gd name="T38" fmla="*/ 95 w 1824"/>
                  <a:gd name="T39" fmla="*/ 27 h 2648"/>
                  <a:gd name="T40" fmla="*/ 90 w 1824"/>
                  <a:gd name="T41" fmla="*/ 30 h 2648"/>
                  <a:gd name="T42" fmla="*/ 83 w 1824"/>
                  <a:gd name="T43" fmla="*/ 34 h 2648"/>
                  <a:gd name="T44" fmla="*/ 76 w 1824"/>
                  <a:gd name="T45" fmla="*/ 40 h 2648"/>
                  <a:gd name="T46" fmla="*/ 68 w 1824"/>
                  <a:gd name="T47" fmla="*/ 47 h 2648"/>
                  <a:gd name="T48" fmla="*/ 59 w 1824"/>
                  <a:gd name="T49" fmla="*/ 56 h 2648"/>
                  <a:gd name="T50" fmla="*/ 50 w 1824"/>
                  <a:gd name="T51" fmla="*/ 67 h 2648"/>
                  <a:gd name="T52" fmla="*/ 41 w 1824"/>
                  <a:gd name="T53" fmla="*/ 79 h 2648"/>
                  <a:gd name="T54" fmla="*/ 32 w 1824"/>
                  <a:gd name="T55" fmla="*/ 95 h 2648"/>
                  <a:gd name="T56" fmla="*/ 24 w 1824"/>
                  <a:gd name="T57" fmla="*/ 112 h 2648"/>
                  <a:gd name="T58" fmla="*/ 16 w 1824"/>
                  <a:gd name="T59" fmla="*/ 132 h 2648"/>
                  <a:gd name="T60" fmla="*/ 10 w 1824"/>
                  <a:gd name="T61" fmla="*/ 155 h 2648"/>
                  <a:gd name="T62" fmla="*/ 3 w 1824"/>
                  <a:gd name="T63" fmla="*/ 181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w="0">
                <a:noFill/>
                <a:miter lim="800000"/>
              </a:ln>
            </p:spPr>
            <p:txBody>
              <a:bodyPr/>
              <a:lstStyle/>
              <a:p>
                <a:endParaRPr lang="zh-CN" altLang="en-US">
                  <a:latin typeface="Arial" panose="020B0604020202020204" pitchFamily="34" charset="0"/>
                  <a:ea typeface="宋体" panose="02010600030101010101" pitchFamily="2" charset="-122"/>
                </a:endParaRPr>
              </a:p>
            </p:txBody>
          </p:sp>
          <p:sp>
            <p:nvSpPr>
              <p:cNvPr id="40" name="Rectangle 52"/>
              <p:cNvSpPr>
                <a:spLocks noChangeArrowheads="1"/>
              </p:cNvSpPr>
              <p:nvPr/>
            </p:nvSpPr>
            <p:spPr bwMode="gray">
              <a:xfrm>
                <a:off x="3082" y="1788"/>
                <a:ext cx="1743" cy="192"/>
              </a:xfrm>
              <a:prstGeom prst="rect">
                <a:avLst/>
              </a:prstGeom>
              <a:gradFill rotWithShape="1">
                <a:gsLst>
                  <a:gs pos="0">
                    <a:schemeClr val="accent2">
                      <a:gamma/>
                      <a:shade val="72549"/>
                      <a:invGamma/>
                    </a:schemeClr>
                  </a:gs>
                  <a:gs pos="50000">
                    <a:schemeClr val="accent2"/>
                  </a:gs>
                  <a:gs pos="100000">
                    <a:schemeClr val="accent2">
                      <a:gamma/>
                      <a:shade val="72549"/>
                      <a:invGamma/>
                    </a:schemeClr>
                  </a:gs>
                </a:gsLst>
                <a:lin ang="2700000" scaled="1"/>
              </a:gradFill>
              <a:ln>
                <a:noFill/>
              </a:ln>
              <a:effectLst/>
            </p:spPr>
            <p:txBody>
              <a:bodyPr wrap="none" anchor="ctr"/>
              <a:lstStyle/>
              <a:p>
                <a:pPr algn="ctr" eaLnBrk="0" hangingPunct="0">
                  <a:buFontTx/>
                  <a:buNone/>
                  <a:defRPr/>
                </a:pPr>
                <a:endParaRPr lang="en-US" altLang="zh-CN" sz="1600" b="1" dirty="0">
                  <a:solidFill>
                    <a:srgbClr val="FFFFFF"/>
                  </a:solidFill>
                  <a:ea typeface="宋体" panose="02010600030101010101" pitchFamily="2" charset="-122"/>
                </a:endParaRPr>
              </a:p>
            </p:txBody>
          </p:sp>
          <p:sp>
            <p:nvSpPr>
              <p:cNvPr id="41" name="Rectangle 53"/>
              <p:cNvSpPr>
                <a:spLocks noChangeArrowheads="1"/>
              </p:cNvSpPr>
              <p:nvPr/>
            </p:nvSpPr>
            <p:spPr bwMode="gray">
              <a:xfrm>
                <a:off x="2556" y="2310"/>
                <a:ext cx="1900" cy="188"/>
              </a:xfrm>
              <a:prstGeom prst="rect">
                <a:avLst/>
              </a:prstGeom>
              <a:gradFill rotWithShape="1">
                <a:gsLst>
                  <a:gs pos="0">
                    <a:schemeClr val="hlink">
                      <a:gamma/>
                      <a:shade val="72549"/>
                      <a:invGamma/>
                    </a:schemeClr>
                  </a:gs>
                  <a:gs pos="50000">
                    <a:schemeClr val="hlink"/>
                  </a:gs>
                  <a:gs pos="100000">
                    <a:schemeClr val="hlink">
                      <a:gamma/>
                      <a:shade val="72549"/>
                      <a:invGamma/>
                    </a:schemeClr>
                  </a:gs>
                </a:gsLst>
                <a:lin ang="2700000" scaled="1"/>
              </a:gradFill>
              <a:ln>
                <a:noFill/>
              </a:ln>
              <a:effectLst/>
            </p:spPr>
            <p:txBody>
              <a:bodyPr wrap="none" anchor="ctr"/>
              <a:lstStyle/>
              <a:p>
                <a:pPr algn="ctr" eaLnBrk="0" hangingPunct="0">
                  <a:buFontTx/>
                  <a:buNone/>
                  <a:defRPr/>
                </a:pPr>
                <a:endParaRPr lang="en-US" altLang="zh-CN" sz="1600" b="1" dirty="0">
                  <a:solidFill>
                    <a:srgbClr val="FFFFFF"/>
                  </a:solidFill>
                  <a:ea typeface="宋体" panose="02010600030101010101" pitchFamily="2" charset="-122"/>
                </a:endParaRPr>
              </a:p>
            </p:txBody>
          </p:sp>
          <p:sp>
            <p:nvSpPr>
              <p:cNvPr id="42" name="Freeform 54"/>
              <p:cNvSpPr>
                <a:spLocks noChangeArrowheads="1"/>
              </p:cNvSpPr>
              <p:nvPr/>
            </p:nvSpPr>
            <p:spPr bwMode="gray">
              <a:xfrm>
                <a:off x="2036" y="2494"/>
                <a:ext cx="2415" cy="343"/>
              </a:xfrm>
              <a:custGeom>
                <a:avLst/>
                <a:gdLst>
                  <a:gd name="T0" fmla="*/ 473194 w 2048"/>
                  <a:gd name="T1" fmla="*/ 137776 h 286"/>
                  <a:gd name="T2" fmla="*/ 0 w 2048"/>
                  <a:gd name="T3" fmla="*/ 137776 h 286"/>
                  <a:gd name="T4" fmla="*/ 121059 w 2048"/>
                  <a:gd name="T5" fmla="*/ 0 h 286"/>
                  <a:gd name="T6" fmla="*/ 556340 w 2048"/>
                  <a:gd name="T7" fmla="*/ 0 h 286"/>
                  <a:gd name="T8" fmla="*/ 473194 w 2048"/>
                  <a:gd name="T9" fmla="*/ 137776 h 286"/>
                  <a:gd name="T10" fmla="*/ 0 60000 65536"/>
                  <a:gd name="T11" fmla="*/ 0 60000 65536"/>
                  <a:gd name="T12" fmla="*/ 0 60000 65536"/>
                  <a:gd name="T13" fmla="*/ 0 60000 65536"/>
                  <a:gd name="T14" fmla="*/ 0 60000 65536"/>
                  <a:gd name="T15" fmla="*/ 0 w 2048"/>
                  <a:gd name="T16" fmla="*/ 0 h 286"/>
                  <a:gd name="T17" fmla="*/ 2048 w 2048"/>
                  <a:gd name="T18" fmla="*/ 286 h 286"/>
                </a:gdLst>
                <a:ahLst/>
                <a:cxnLst>
                  <a:cxn ang="T10">
                    <a:pos x="T0" y="T1"/>
                  </a:cxn>
                  <a:cxn ang="T11">
                    <a:pos x="T2" y="T3"/>
                  </a:cxn>
                  <a:cxn ang="T12">
                    <a:pos x="T4" y="T5"/>
                  </a:cxn>
                  <a:cxn ang="T13">
                    <a:pos x="T6" y="T7"/>
                  </a:cxn>
                  <a:cxn ang="T14">
                    <a:pos x="T8" y="T9"/>
                  </a:cxn>
                </a:cxnLst>
                <a:rect l="T15" t="T16" r="T17" b="T18"/>
                <a:pathLst>
                  <a:path w="2048" h="286">
                    <a:moveTo>
                      <a:pt x="1742" y="286"/>
                    </a:moveTo>
                    <a:lnTo>
                      <a:pt x="0" y="286"/>
                    </a:lnTo>
                    <a:lnTo>
                      <a:pt x="446" y="0"/>
                    </a:lnTo>
                    <a:lnTo>
                      <a:pt x="2048" y="0"/>
                    </a:lnTo>
                    <a:lnTo>
                      <a:pt x="1742" y="286"/>
                    </a:lnTo>
                    <a:close/>
                  </a:path>
                </a:pathLst>
              </a:custGeom>
              <a:solidFill>
                <a:schemeClr val="folHlink"/>
              </a:solidFill>
              <a:ln w="0">
                <a:noFill/>
                <a:round/>
              </a:ln>
            </p:spPr>
            <p:txBody>
              <a:bodyPr/>
              <a:lstStyle/>
              <a:p>
                <a:pPr algn="ctr"/>
                <a:r>
                  <a:rPr lang="zh-CN" altLang="en-US" sz="2800" b="1" dirty="0">
                    <a:solidFill>
                      <a:schemeClr val="bg1"/>
                    </a:solidFill>
                    <a:ea typeface="宋体" panose="02010600030101010101" pitchFamily="2" charset="-122"/>
                  </a:rPr>
                  <a:t>异议</a:t>
                </a:r>
                <a:endParaRPr lang="zh-CN" altLang="en-US" dirty="0">
                  <a:solidFill>
                    <a:schemeClr val="bg1"/>
                  </a:solidFill>
                  <a:ea typeface="宋体" panose="02010600030101010101" pitchFamily="2" charset="-122"/>
                  <a:cs typeface="Arial" panose="020B0604020202020204" pitchFamily="34" charset="0"/>
                </a:endParaRPr>
              </a:p>
            </p:txBody>
          </p:sp>
          <p:sp>
            <p:nvSpPr>
              <p:cNvPr id="43" name="Rectangle 55"/>
              <p:cNvSpPr>
                <a:spLocks noChangeArrowheads="1"/>
              </p:cNvSpPr>
              <p:nvPr/>
            </p:nvSpPr>
            <p:spPr bwMode="gray">
              <a:xfrm>
                <a:off x="2038" y="2836"/>
                <a:ext cx="2056" cy="188"/>
              </a:xfrm>
              <a:prstGeom prst="rect">
                <a:avLst/>
              </a:prstGeom>
              <a:gradFill rotWithShape="1">
                <a:gsLst>
                  <a:gs pos="0">
                    <a:schemeClr val="folHlink">
                      <a:gamma/>
                      <a:shade val="72549"/>
                      <a:invGamma/>
                    </a:schemeClr>
                  </a:gs>
                  <a:gs pos="50000">
                    <a:schemeClr val="folHlink"/>
                  </a:gs>
                  <a:gs pos="100000">
                    <a:schemeClr val="folHlink">
                      <a:gamma/>
                      <a:shade val="72549"/>
                      <a:invGamma/>
                    </a:schemeClr>
                  </a:gs>
                </a:gsLst>
                <a:lin ang="2700000" scaled="1"/>
              </a:gradFill>
              <a:ln>
                <a:noFill/>
              </a:ln>
              <a:effectLst/>
            </p:spPr>
            <p:txBody>
              <a:bodyPr wrap="none" anchor="ctr"/>
              <a:lstStyle/>
              <a:p>
                <a:pPr algn="ctr" eaLnBrk="0" hangingPunct="0">
                  <a:buFontTx/>
                  <a:buNone/>
                  <a:defRPr/>
                </a:pPr>
                <a:endParaRPr lang="en-US" altLang="zh-CN" sz="1600" b="1" dirty="0">
                  <a:solidFill>
                    <a:srgbClr val="FFFFFF"/>
                  </a:solidFill>
                  <a:ea typeface="宋体" panose="02010600030101010101" pitchFamily="2" charset="-122"/>
                </a:endParaRPr>
              </a:p>
            </p:txBody>
          </p:sp>
          <p:sp>
            <p:nvSpPr>
              <p:cNvPr id="44" name="Rectangle 56"/>
              <p:cNvSpPr>
                <a:spLocks noChangeArrowheads="1"/>
              </p:cNvSpPr>
              <p:nvPr/>
            </p:nvSpPr>
            <p:spPr bwMode="gray">
              <a:xfrm>
                <a:off x="1514" y="3363"/>
                <a:ext cx="2213" cy="188"/>
              </a:xfrm>
              <a:prstGeom prst="rect">
                <a:avLst/>
              </a:prstGeom>
              <a:gradFill rotWithShape="1">
                <a:gsLst>
                  <a:gs pos="0">
                    <a:schemeClr val="accent1">
                      <a:gamma/>
                      <a:shade val="72549"/>
                      <a:invGamma/>
                    </a:schemeClr>
                  </a:gs>
                  <a:gs pos="50000">
                    <a:schemeClr val="accent1"/>
                  </a:gs>
                  <a:gs pos="100000">
                    <a:schemeClr val="accent1">
                      <a:gamma/>
                      <a:shade val="72549"/>
                      <a:invGamma/>
                    </a:schemeClr>
                  </a:gs>
                </a:gsLst>
                <a:lin ang="2700000" scaled="1"/>
              </a:gradFill>
              <a:ln>
                <a:noFill/>
              </a:ln>
              <a:effectLst/>
            </p:spPr>
            <p:txBody>
              <a:bodyPr wrap="none" anchor="ctr"/>
              <a:lstStyle/>
              <a:p>
                <a:pPr algn="ctr" eaLnBrk="0" hangingPunct="0">
                  <a:buFontTx/>
                  <a:buNone/>
                  <a:defRPr/>
                </a:pPr>
                <a:endParaRPr lang="en-US" altLang="zh-CN" sz="1600" b="1" dirty="0">
                  <a:solidFill>
                    <a:srgbClr val="FFFFFF"/>
                  </a:solidFill>
                  <a:ea typeface="宋体" panose="02010600030101010101" pitchFamily="2" charset="-122"/>
                </a:endParaRPr>
              </a:p>
            </p:txBody>
          </p:sp>
        </p:grpSp>
      </p:grpSp>
      <p:sp>
        <p:nvSpPr>
          <p:cNvPr id="45" name="矩形 44"/>
          <p:cNvSpPr/>
          <p:nvPr/>
        </p:nvSpPr>
        <p:spPr>
          <a:xfrm>
            <a:off x="2952728" y="5733257"/>
            <a:ext cx="7139208" cy="369332"/>
          </a:xfrm>
          <a:prstGeom prst="rect">
            <a:avLst/>
          </a:prstGeom>
        </p:spPr>
        <p:txBody>
          <a:bodyPr wrap="square">
            <a:spAutoFit/>
          </a:bodyPr>
          <a:lstStyle/>
          <a:p>
            <a:r>
              <a:rPr lang="zh-CN" altLang="en-US" b="1" dirty="0">
                <a:latin typeface="Arial" panose="020B0604020202020204" pitchFamily="34" charset="0"/>
                <a:ea typeface="宋体" panose="02010600030101010101" pitchFamily="2" charset="-122"/>
              </a:rPr>
              <a:t>原商标法体系下，一个商标</a:t>
            </a:r>
            <a:r>
              <a:rPr lang="zh-CN" altLang="zh-CN" b="1" dirty="0">
                <a:latin typeface="Arial" panose="020B0604020202020204" pitchFamily="34" charset="0"/>
                <a:ea typeface="宋体" panose="02010600030101010101" pitchFamily="2" charset="-122"/>
              </a:rPr>
              <a:t>最终确定是否予以注册</a:t>
            </a:r>
            <a:r>
              <a:rPr lang="zh-CN" altLang="en-US" b="1" dirty="0">
                <a:latin typeface="Arial" panose="020B0604020202020204" pitchFamily="34" charset="0"/>
                <a:ea typeface="宋体" panose="02010600030101010101" pitchFamily="2" charset="-122"/>
              </a:rPr>
              <a:t>需要经过的程序</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1587"/>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latin typeface="黑体" panose="02010609060101010101" pitchFamily="49" charset="-122"/>
                <a:ea typeface="黑体" panose="02010609060101010101" pitchFamily="49" charset="-122"/>
                <a:sym typeface="+mn-ea"/>
              </a:rPr>
              <a:t>商标异议制度简述</a:t>
            </a: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3"/>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889960" y="1428736"/>
            <a:ext cx="184731" cy="369332"/>
          </a:xfrm>
          <a:prstGeom prst="rect">
            <a:avLst/>
          </a:prstGeom>
        </p:spPr>
        <p:txBody>
          <a:bodyPr wrap="none">
            <a:spAutoFit/>
          </a:bodyPr>
          <a:lstStyle/>
          <a:p>
            <a:pPr eaLnBrk="0" hangingPunct="0"/>
            <a:endParaRPr lang="zh-CN" altLang="en-US" b="1" dirty="0">
              <a:latin typeface="Verdana" panose="020B0604030504040204" pitchFamily="34" charset="0"/>
              <a:ea typeface="宋体" panose="02010600030101010101" pitchFamily="2" charset="-122"/>
            </a:endParaRPr>
          </a:p>
        </p:txBody>
      </p:sp>
      <p:sp>
        <p:nvSpPr>
          <p:cNvPr id="15" name="矩形 14"/>
          <p:cNvSpPr/>
          <p:nvPr/>
        </p:nvSpPr>
        <p:spPr>
          <a:xfrm>
            <a:off x="3071664" y="2132857"/>
            <a:ext cx="6239046" cy="604333"/>
          </a:xfrm>
          <a:prstGeom prst="rect">
            <a:avLst/>
          </a:prstGeom>
        </p:spPr>
        <p:txBody>
          <a:bodyPr wrap="square">
            <a:spAutoFit/>
          </a:bodyPr>
          <a:lstStyle/>
          <a:p>
            <a:pPr>
              <a:lnSpc>
                <a:spcPct val="220000"/>
              </a:lnSpc>
              <a:buFont typeface="Wingdings" panose="05000000000000000000" pitchFamily="2" charset="2"/>
              <a:buChar char="Ø"/>
            </a:pPr>
            <a:endParaRPr lang="zh-CN" altLang="en-US" dirty="0">
              <a:latin typeface="楷体_GB2312" pitchFamily="49" charset="-122"/>
              <a:ea typeface="楷体_GB2312" pitchFamily="49" charset="-122"/>
            </a:endParaRPr>
          </a:p>
        </p:txBody>
      </p:sp>
      <p:sp>
        <p:nvSpPr>
          <p:cNvPr id="16" name="流程图: 过程 15"/>
          <p:cNvSpPr/>
          <p:nvPr/>
        </p:nvSpPr>
        <p:spPr>
          <a:xfrm>
            <a:off x="1952626" y="1500211"/>
            <a:ext cx="785813" cy="7143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FFFF"/>
                </a:solidFill>
                <a:ea typeface="宋体" panose="02010600030101010101" pitchFamily="2" charset="-122"/>
              </a:rPr>
              <a:t>异议申请</a:t>
            </a:r>
            <a:endParaRPr lang="zh-CN" altLang="en-US">
              <a:solidFill>
                <a:srgbClr val="FFFFFF"/>
              </a:solidFill>
              <a:ea typeface="宋体" panose="02010600030101010101" pitchFamily="2" charset="-122"/>
              <a:cs typeface="Arial" panose="020B0604020202020204" pitchFamily="34" charset="0"/>
            </a:endParaRPr>
          </a:p>
        </p:txBody>
      </p:sp>
      <p:sp>
        <p:nvSpPr>
          <p:cNvPr id="17" name="流程图: 过程 16"/>
          <p:cNvSpPr/>
          <p:nvPr/>
        </p:nvSpPr>
        <p:spPr>
          <a:xfrm>
            <a:off x="3095626" y="1500211"/>
            <a:ext cx="785813" cy="7143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FFFF"/>
                </a:solidFill>
                <a:ea typeface="宋体" panose="02010600030101010101" pitchFamily="2" charset="-122"/>
              </a:rPr>
              <a:t>形式审查</a:t>
            </a:r>
            <a:endParaRPr lang="zh-CN" altLang="en-US">
              <a:solidFill>
                <a:srgbClr val="FFFFFF"/>
              </a:solidFill>
              <a:ea typeface="宋体" panose="02010600030101010101" pitchFamily="2" charset="-122"/>
              <a:cs typeface="Arial" panose="020B0604020202020204" pitchFamily="34" charset="0"/>
            </a:endParaRPr>
          </a:p>
        </p:txBody>
      </p:sp>
      <p:sp>
        <p:nvSpPr>
          <p:cNvPr id="19" name="流程图: 过程 18"/>
          <p:cNvSpPr/>
          <p:nvPr/>
        </p:nvSpPr>
        <p:spPr>
          <a:xfrm>
            <a:off x="4238626" y="1500211"/>
            <a:ext cx="714375" cy="7143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FFFF"/>
                </a:solidFill>
                <a:ea typeface="宋体" panose="02010600030101010101" pitchFamily="2" charset="-122"/>
              </a:rPr>
              <a:t>实质审查</a:t>
            </a:r>
            <a:endParaRPr lang="zh-CN" altLang="en-US">
              <a:solidFill>
                <a:srgbClr val="FFFFFF"/>
              </a:solidFill>
              <a:ea typeface="宋体" panose="02010600030101010101" pitchFamily="2" charset="-122"/>
              <a:cs typeface="Arial" panose="020B0604020202020204" pitchFamily="34" charset="0"/>
            </a:endParaRPr>
          </a:p>
        </p:txBody>
      </p:sp>
      <p:sp>
        <p:nvSpPr>
          <p:cNvPr id="20" name="椭圆 19"/>
          <p:cNvSpPr/>
          <p:nvPr/>
        </p:nvSpPr>
        <p:spPr>
          <a:xfrm>
            <a:off x="5238750" y="1571648"/>
            <a:ext cx="1214438"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rgbClr val="FFFFFF"/>
                </a:solidFill>
                <a:ea typeface="宋体" panose="02010600030101010101" pitchFamily="2" charset="-122"/>
              </a:rPr>
              <a:t>部分成立</a:t>
            </a:r>
            <a:endParaRPr lang="zh-CN" altLang="en-US" dirty="0">
              <a:solidFill>
                <a:srgbClr val="FFFFFF"/>
              </a:solidFill>
              <a:ea typeface="宋体" panose="02010600030101010101" pitchFamily="2" charset="-122"/>
              <a:cs typeface="Arial" panose="020B0604020202020204" pitchFamily="34" charset="0"/>
            </a:endParaRPr>
          </a:p>
        </p:txBody>
      </p:sp>
      <p:sp>
        <p:nvSpPr>
          <p:cNvPr id="21" name="椭圆 20"/>
          <p:cNvSpPr/>
          <p:nvPr/>
        </p:nvSpPr>
        <p:spPr>
          <a:xfrm>
            <a:off x="5238750" y="2286023"/>
            <a:ext cx="1214438"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rgbClr val="FFFFFF"/>
                </a:solidFill>
                <a:ea typeface="宋体" panose="02010600030101010101" pitchFamily="2" charset="-122"/>
              </a:rPr>
              <a:t>不</a:t>
            </a:r>
            <a:endParaRPr lang="en-US" altLang="zh-CN" b="1" dirty="0">
              <a:solidFill>
                <a:srgbClr val="FFFFFF"/>
              </a:solidFill>
              <a:ea typeface="宋体" panose="02010600030101010101" pitchFamily="2" charset="-122"/>
            </a:endParaRPr>
          </a:p>
          <a:p>
            <a:pPr algn="ctr">
              <a:defRPr/>
            </a:pPr>
            <a:r>
              <a:rPr lang="zh-CN" altLang="en-US" b="1" dirty="0">
                <a:solidFill>
                  <a:srgbClr val="FFFFFF"/>
                </a:solidFill>
                <a:ea typeface="宋体" panose="02010600030101010101" pitchFamily="2" charset="-122"/>
              </a:rPr>
              <a:t>成立</a:t>
            </a:r>
            <a:endParaRPr lang="zh-CN" altLang="en-US" dirty="0">
              <a:solidFill>
                <a:srgbClr val="FFFFFF"/>
              </a:solidFill>
              <a:ea typeface="宋体" panose="02010600030101010101" pitchFamily="2" charset="-122"/>
              <a:cs typeface="Arial" panose="020B0604020202020204" pitchFamily="34" charset="0"/>
            </a:endParaRPr>
          </a:p>
        </p:txBody>
      </p:sp>
      <p:sp>
        <p:nvSpPr>
          <p:cNvPr id="22" name="流程图: 过程 21"/>
          <p:cNvSpPr/>
          <p:nvPr/>
        </p:nvSpPr>
        <p:spPr>
          <a:xfrm>
            <a:off x="7024689" y="1500211"/>
            <a:ext cx="714375" cy="7143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FFFF"/>
                </a:solidFill>
                <a:ea typeface="宋体" panose="02010600030101010101" pitchFamily="2" charset="-122"/>
              </a:rPr>
              <a:t>异议复审</a:t>
            </a:r>
            <a:endParaRPr lang="zh-CN" altLang="en-US">
              <a:solidFill>
                <a:srgbClr val="FFFFFF"/>
              </a:solidFill>
              <a:ea typeface="宋体" panose="02010600030101010101" pitchFamily="2" charset="-122"/>
              <a:cs typeface="Arial" panose="020B0604020202020204" pitchFamily="34" charset="0"/>
            </a:endParaRPr>
          </a:p>
        </p:txBody>
      </p:sp>
      <p:sp>
        <p:nvSpPr>
          <p:cNvPr id="23" name="流程图: 过程 22"/>
          <p:cNvSpPr/>
          <p:nvPr/>
        </p:nvSpPr>
        <p:spPr>
          <a:xfrm>
            <a:off x="8239126" y="1500210"/>
            <a:ext cx="785813" cy="7000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zh-CN" altLang="en-US" b="1" dirty="0">
                <a:solidFill>
                  <a:srgbClr val="FFFFFF"/>
                </a:solidFill>
                <a:ea typeface="宋体" panose="02010600030101010101" pitchFamily="2" charset="-122"/>
              </a:rPr>
              <a:t>诉讼</a:t>
            </a:r>
            <a:r>
              <a:rPr lang="en-US" altLang="zh-CN" b="1" dirty="0">
                <a:solidFill>
                  <a:srgbClr val="FFFFFF"/>
                </a:solidFill>
                <a:ea typeface="宋体" panose="02010600030101010101" pitchFamily="2" charset="-122"/>
              </a:rPr>
              <a:t>(</a:t>
            </a:r>
            <a:r>
              <a:rPr lang="zh-CN" altLang="en-US" b="1" dirty="0">
                <a:solidFill>
                  <a:srgbClr val="FFFFFF"/>
                </a:solidFill>
                <a:ea typeface="宋体" panose="02010600030101010101" pitchFamily="2" charset="-122"/>
              </a:rPr>
              <a:t>两审</a:t>
            </a:r>
            <a:r>
              <a:rPr lang="en-US" altLang="zh-CN" b="1" dirty="0">
                <a:solidFill>
                  <a:srgbClr val="FFFFFF"/>
                </a:solidFill>
                <a:ea typeface="宋体" panose="02010600030101010101" pitchFamily="2" charset="-122"/>
              </a:rPr>
              <a:t>)</a:t>
            </a:r>
            <a:endParaRPr lang="zh-CN" altLang="en-US" b="1" dirty="0">
              <a:solidFill>
                <a:srgbClr val="FFFFFF"/>
              </a:solidFill>
              <a:ea typeface="宋体" panose="02010600030101010101" pitchFamily="2" charset="-122"/>
            </a:endParaRPr>
          </a:p>
        </p:txBody>
      </p:sp>
      <p:cxnSp>
        <p:nvCxnSpPr>
          <p:cNvPr id="24" name="直接连接符 23"/>
          <p:cNvCxnSpPr/>
          <p:nvPr/>
        </p:nvCxnSpPr>
        <p:spPr>
          <a:xfrm rot="16200000" flipH="1">
            <a:off x="1774032" y="2750367"/>
            <a:ext cx="1071563"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八角星 24"/>
          <p:cNvSpPr/>
          <p:nvPr/>
        </p:nvSpPr>
        <p:spPr>
          <a:xfrm>
            <a:off x="3524250" y="2786085"/>
            <a:ext cx="914400" cy="9144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a:solidFill>
                  <a:srgbClr val="FFFFFF"/>
                </a:solidFill>
                <a:ea typeface="宋体" panose="02010600030101010101" pitchFamily="2" charset="-122"/>
              </a:rPr>
              <a:t>18</a:t>
            </a:r>
            <a:r>
              <a:rPr lang="zh-CN" altLang="en-US" sz="1600" b="1">
                <a:solidFill>
                  <a:srgbClr val="FFFFFF"/>
                </a:solidFill>
                <a:ea typeface="宋体" panose="02010600030101010101" pitchFamily="2" charset="-122"/>
              </a:rPr>
              <a:t>个月</a:t>
            </a:r>
            <a:endParaRPr lang="zh-CN" altLang="en-US">
              <a:solidFill>
                <a:srgbClr val="FFFFFF"/>
              </a:solidFill>
              <a:ea typeface="宋体" panose="02010600030101010101" pitchFamily="2" charset="-122"/>
              <a:cs typeface="Arial" panose="020B0604020202020204" pitchFamily="34" charset="0"/>
            </a:endParaRPr>
          </a:p>
        </p:txBody>
      </p:sp>
      <p:sp>
        <p:nvSpPr>
          <p:cNvPr id="26" name="右箭头 25"/>
          <p:cNvSpPr/>
          <p:nvPr/>
        </p:nvSpPr>
        <p:spPr>
          <a:xfrm>
            <a:off x="2738439" y="1736749"/>
            <a:ext cx="357187"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b="1">
              <a:solidFill>
                <a:srgbClr val="FFFFFF"/>
              </a:solidFill>
              <a:ea typeface="宋体" panose="02010600030101010101" pitchFamily="2" charset="-122"/>
            </a:endParaRPr>
          </a:p>
        </p:txBody>
      </p:sp>
      <p:sp>
        <p:nvSpPr>
          <p:cNvPr id="27" name="右箭头 26"/>
          <p:cNvSpPr/>
          <p:nvPr/>
        </p:nvSpPr>
        <p:spPr>
          <a:xfrm>
            <a:off x="3881439" y="1736748"/>
            <a:ext cx="357187" cy="120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b="1">
              <a:solidFill>
                <a:srgbClr val="FFFFFF"/>
              </a:solidFill>
              <a:ea typeface="宋体" panose="02010600030101010101" pitchFamily="2" charset="-122"/>
            </a:endParaRPr>
          </a:p>
        </p:txBody>
      </p:sp>
      <p:cxnSp>
        <p:nvCxnSpPr>
          <p:cNvPr id="28" name="直接箭头连接符 27"/>
          <p:cNvCxnSpPr>
            <a:stCxn id="21" idx="6"/>
          </p:cNvCxnSpPr>
          <p:nvPr/>
        </p:nvCxnSpPr>
        <p:spPr>
          <a:xfrm flipV="1">
            <a:off x="6453188" y="2071710"/>
            <a:ext cx="571500" cy="4635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右箭头 28"/>
          <p:cNvSpPr/>
          <p:nvPr/>
        </p:nvSpPr>
        <p:spPr>
          <a:xfrm>
            <a:off x="7739063" y="1808186"/>
            <a:ext cx="500062"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b="1">
              <a:solidFill>
                <a:srgbClr val="FFFFFF"/>
              </a:solidFill>
              <a:ea typeface="宋体" panose="02010600030101010101" pitchFamily="2" charset="-122"/>
            </a:endParaRPr>
          </a:p>
        </p:txBody>
      </p:sp>
      <p:cxnSp>
        <p:nvCxnSpPr>
          <p:cNvPr id="30" name="直接箭头连接符 29"/>
          <p:cNvCxnSpPr>
            <a:stCxn id="20" idx="6"/>
            <a:endCxn id="22" idx="1"/>
          </p:cNvCxnSpPr>
          <p:nvPr/>
        </p:nvCxnSpPr>
        <p:spPr>
          <a:xfrm>
            <a:off x="6453188" y="1857399"/>
            <a:ext cx="571500" cy="15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16200000" flipH="1">
            <a:off x="5667376" y="2986111"/>
            <a:ext cx="428625"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八角星 31"/>
          <p:cNvSpPr/>
          <p:nvPr/>
        </p:nvSpPr>
        <p:spPr>
          <a:xfrm>
            <a:off x="6881813" y="2771798"/>
            <a:ext cx="914400" cy="914400"/>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b="1">
                <a:solidFill>
                  <a:srgbClr val="FFFFFF"/>
                </a:solidFill>
                <a:ea typeface="宋体" panose="02010600030101010101" pitchFamily="2" charset="-122"/>
              </a:rPr>
              <a:t>18</a:t>
            </a:r>
            <a:r>
              <a:rPr lang="zh-CN" altLang="en-US" sz="1600" b="1">
                <a:solidFill>
                  <a:srgbClr val="FFFFFF"/>
                </a:solidFill>
                <a:ea typeface="宋体" panose="02010600030101010101" pitchFamily="2" charset="-122"/>
              </a:rPr>
              <a:t>个月</a:t>
            </a:r>
            <a:endParaRPr lang="zh-CN" altLang="en-US">
              <a:solidFill>
                <a:srgbClr val="FFFFFF"/>
              </a:solidFill>
              <a:ea typeface="宋体" panose="02010600030101010101" pitchFamily="2" charset="-122"/>
              <a:cs typeface="Arial" panose="020B0604020202020204" pitchFamily="34" charset="0"/>
            </a:endParaRPr>
          </a:p>
        </p:txBody>
      </p:sp>
      <p:sp>
        <p:nvSpPr>
          <p:cNvPr id="33" name="流程图: 过程 32"/>
          <p:cNvSpPr/>
          <p:nvPr/>
        </p:nvSpPr>
        <p:spPr>
          <a:xfrm>
            <a:off x="2095501" y="4678386"/>
            <a:ext cx="714375" cy="714375"/>
          </a:xfrm>
          <a:prstGeom prst="flowChartProcess">
            <a:avLst/>
          </a:prstGeom>
          <a:solidFill>
            <a:srgbClr val="C1933F"/>
          </a:solidFill>
          <a:ln>
            <a:solidFill>
              <a:srgbClr val="C193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FFFF"/>
                </a:solidFill>
                <a:ea typeface="宋体" panose="02010600030101010101" pitchFamily="2" charset="-122"/>
              </a:rPr>
              <a:t>异议申请</a:t>
            </a:r>
            <a:endParaRPr lang="zh-CN" altLang="en-US">
              <a:solidFill>
                <a:srgbClr val="FFFFFF"/>
              </a:solidFill>
              <a:ea typeface="宋体" panose="02010600030101010101" pitchFamily="2" charset="-122"/>
              <a:cs typeface="Arial" panose="020B0604020202020204" pitchFamily="34" charset="0"/>
            </a:endParaRPr>
          </a:p>
        </p:txBody>
      </p:sp>
      <p:sp>
        <p:nvSpPr>
          <p:cNvPr id="34" name="流程图: 过程 33"/>
          <p:cNvSpPr/>
          <p:nvPr/>
        </p:nvSpPr>
        <p:spPr>
          <a:xfrm>
            <a:off x="3238501" y="4678386"/>
            <a:ext cx="714375" cy="714375"/>
          </a:xfrm>
          <a:prstGeom prst="flowChartProcess">
            <a:avLst/>
          </a:prstGeom>
          <a:solidFill>
            <a:srgbClr val="C1933F"/>
          </a:solidFill>
          <a:ln>
            <a:solidFill>
              <a:srgbClr val="C193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FFFF"/>
                </a:solidFill>
                <a:ea typeface="宋体" panose="02010600030101010101" pitchFamily="2" charset="-122"/>
              </a:rPr>
              <a:t>形式审查</a:t>
            </a:r>
            <a:endParaRPr lang="zh-CN" altLang="en-US">
              <a:solidFill>
                <a:srgbClr val="FFFFFF"/>
              </a:solidFill>
              <a:ea typeface="宋体" panose="02010600030101010101" pitchFamily="2" charset="-122"/>
              <a:cs typeface="Arial" panose="020B0604020202020204" pitchFamily="34" charset="0"/>
            </a:endParaRPr>
          </a:p>
        </p:txBody>
      </p:sp>
      <p:sp>
        <p:nvSpPr>
          <p:cNvPr id="35" name="流程图: 过程 34"/>
          <p:cNvSpPr/>
          <p:nvPr/>
        </p:nvSpPr>
        <p:spPr>
          <a:xfrm>
            <a:off x="4381501" y="4678386"/>
            <a:ext cx="714375" cy="714375"/>
          </a:xfrm>
          <a:prstGeom prst="flowChartProcess">
            <a:avLst/>
          </a:prstGeom>
          <a:solidFill>
            <a:srgbClr val="C1933F"/>
          </a:solidFill>
          <a:ln>
            <a:solidFill>
              <a:srgbClr val="C193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FFFF"/>
                </a:solidFill>
                <a:ea typeface="宋体" panose="02010600030101010101" pitchFamily="2" charset="-122"/>
              </a:rPr>
              <a:t>实质审查</a:t>
            </a:r>
            <a:endParaRPr lang="zh-CN" altLang="en-US">
              <a:solidFill>
                <a:srgbClr val="FFFFFF"/>
              </a:solidFill>
              <a:ea typeface="宋体" panose="02010600030101010101" pitchFamily="2" charset="-122"/>
              <a:cs typeface="Arial" panose="020B0604020202020204" pitchFamily="34" charset="0"/>
            </a:endParaRPr>
          </a:p>
        </p:txBody>
      </p:sp>
      <p:sp>
        <p:nvSpPr>
          <p:cNvPr id="36" name="椭圆 35"/>
          <p:cNvSpPr/>
          <p:nvPr/>
        </p:nvSpPr>
        <p:spPr>
          <a:xfrm>
            <a:off x="5381625" y="4000524"/>
            <a:ext cx="1214438" cy="606425"/>
          </a:xfrm>
          <a:prstGeom prst="ellipse">
            <a:avLst/>
          </a:prstGeom>
          <a:solidFill>
            <a:srgbClr val="C1933F"/>
          </a:solidFill>
          <a:ln>
            <a:solidFill>
              <a:srgbClr val="C193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FFFF"/>
                </a:solidFill>
                <a:ea typeface="宋体" panose="02010600030101010101" pitchFamily="2" charset="-122"/>
              </a:rPr>
              <a:t>不予注册</a:t>
            </a:r>
            <a:endParaRPr lang="zh-CN" altLang="en-US">
              <a:solidFill>
                <a:srgbClr val="FFFFFF"/>
              </a:solidFill>
              <a:ea typeface="宋体" panose="02010600030101010101" pitchFamily="2" charset="-122"/>
              <a:cs typeface="Arial" panose="020B0604020202020204" pitchFamily="34" charset="0"/>
            </a:endParaRPr>
          </a:p>
        </p:txBody>
      </p:sp>
      <p:sp>
        <p:nvSpPr>
          <p:cNvPr id="37" name="椭圆 36"/>
          <p:cNvSpPr/>
          <p:nvPr/>
        </p:nvSpPr>
        <p:spPr>
          <a:xfrm>
            <a:off x="5381625" y="4749823"/>
            <a:ext cx="1214438" cy="608012"/>
          </a:xfrm>
          <a:prstGeom prst="ellipse">
            <a:avLst/>
          </a:prstGeom>
          <a:solidFill>
            <a:srgbClr val="C19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a:solidFill>
                  <a:srgbClr val="FFFFFF"/>
                </a:solidFill>
                <a:ea typeface="宋体" panose="02010600030101010101" pitchFamily="2" charset="-122"/>
              </a:rPr>
              <a:t>部分不予注册</a:t>
            </a:r>
            <a:endParaRPr lang="zh-CN" altLang="en-US">
              <a:solidFill>
                <a:srgbClr val="FFFFFF"/>
              </a:solidFill>
              <a:ea typeface="宋体" panose="02010600030101010101" pitchFamily="2" charset="-122"/>
              <a:cs typeface="Arial" panose="020B0604020202020204" pitchFamily="34" charset="0"/>
            </a:endParaRPr>
          </a:p>
        </p:txBody>
      </p:sp>
      <p:sp>
        <p:nvSpPr>
          <p:cNvPr id="38" name="椭圆 37"/>
          <p:cNvSpPr/>
          <p:nvPr/>
        </p:nvSpPr>
        <p:spPr>
          <a:xfrm>
            <a:off x="5381625" y="5464198"/>
            <a:ext cx="1214438" cy="608012"/>
          </a:xfrm>
          <a:prstGeom prst="ellipse">
            <a:avLst/>
          </a:prstGeom>
          <a:solidFill>
            <a:srgbClr val="C19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FFFF"/>
                </a:solidFill>
                <a:ea typeface="宋体" panose="02010600030101010101" pitchFamily="2" charset="-122"/>
              </a:rPr>
              <a:t>核准注册</a:t>
            </a:r>
            <a:endParaRPr lang="zh-CN" altLang="en-US">
              <a:solidFill>
                <a:srgbClr val="FFFFFF"/>
              </a:solidFill>
              <a:ea typeface="宋体" panose="02010600030101010101" pitchFamily="2" charset="-122"/>
              <a:cs typeface="Arial" panose="020B0604020202020204" pitchFamily="34" charset="0"/>
            </a:endParaRPr>
          </a:p>
        </p:txBody>
      </p:sp>
      <p:sp>
        <p:nvSpPr>
          <p:cNvPr id="39" name="右箭头 38"/>
          <p:cNvSpPr/>
          <p:nvPr/>
        </p:nvSpPr>
        <p:spPr>
          <a:xfrm>
            <a:off x="2738438" y="4964135"/>
            <a:ext cx="500062" cy="71438"/>
          </a:xfrm>
          <a:prstGeom prst="rightArrow">
            <a:avLst/>
          </a:prstGeom>
          <a:solidFill>
            <a:srgbClr val="C1933F"/>
          </a:solidFill>
          <a:ln>
            <a:solidFill>
              <a:srgbClr val="C193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b="1">
              <a:solidFill>
                <a:srgbClr val="FFFFFF"/>
              </a:solidFill>
              <a:ea typeface="宋体" panose="02010600030101010101" pitchFamily="2" charset="-122"/>
            </a:endParaRPr>
          </a:p>
        </p:txBody>
      </p:sp>
      <p:sp>
        <p:nvSpPr>
          <p:cNvPr id="40" name="右箭头 39"/>
          <p:cNvSpPr/>
          <p:nvPr/>
        </p:nvSpPr>
        <p:spPr>
          <a:xfrm>
            <a:off x="3881438" y="4964135"/>
            <a:ext cx="500062" cy="71438"/>
          </a:xfrm>
          <a:prstGeom prst="rightArrow">
            <a:avLst/>
          </a:prstGeom>
          <a:solidFill>
            <a:srgbClr val="C1933F"/>
          </a:solidFill>
          <a:ln>
            <a:solidFill>
              <a:srgbClr val="C193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b="1">
              <a:solidFill>
                <a:srgbClr val="FFFFFF"/>
              </a:solidFill>
              <a:ea typeface="宋体" panose="02010600030101010101" pitchFamily="2" charset="-122"/>
            </a:endParaRPr>
          </a:p>
        </p:txBody>
      </p:sp>
      <p:sp>
        <p:nvSpPr>
          <p:cNvPr id="41" name="流程图: 过程 40"/>
          <p:cNvSpPr/>
          <p:nvPr/>
        </p:nvSpPr>
        <p:spPr>
          <a:xfrm>
            <a:off x="7381875" y="4321199"/>
            <a:ext cx="642938" cy="714375"/>
          </a:xfrm>
          <a:prstGeom prst="flowChartProcess">
            <a:avLst/>
          </a:prstGeom>
          <a:solidFill>
            <a:srgbClr val="C19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FFFF"/>
                </a:solidFill>
                <a:ea typeface="宋体" panose="02010600030101010101" pitchFamily="2" charset="-122"/>
              </a:rPr>
              <a:t>复审</a:t>
            </a:r>
            <a:endParaRPr lang="zh-CN" altLang="en-US">
              <a:solidFill>
                <a:srgbClr val="FFFFFF"/>
              </a:solidFill>
              <a:ea typeface="宋体" panose="02010600030101010101" pitchFamily="2" charset="-122"/>
              <a:cs typeface="Arial" panose="020B0604020202020204" pitchFamily="34" charset="0"/>
            </a:endParaRPr>
          </a:p>
        </p:txBody>
      </p:sp>
      <p:sp>
        <p:nvSpPr>
          <p:cNvPr id="42" name="右箭头 41"/>
          <p:cNvSpPr/>
          <p:nvPr/>
        </p:nvSpPr>
        <p:spPr>
          <a:xfrm>
            <a:off x="8024813" y="4606949"/>
            <a:ext cx="500062" cy="71437"/>
          </a:xfrm>
          <a:prstGeom prst="rightArrow">
            <a:avLst/>
          </a:prstGeom>
          <a:solidFill>
            <a:srgbClr val="C1933F"/>
          </a:solidFill>
          <a:ln>
            <a:solidFill>
              <a:srgbClr val="C193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b="1">
              <a:solidFill>
                <a:srgbClr val="FFFFFF"/>
              </a:solidFill>
              <a:ea typeface="宋体" panose="02010600030101010101" pitchFamily="2" charset="-122"/>
            </a:endParaRPr>
          </a:p>
        </p:txBody>
      </p:sp>
      <p:sp>
        <p:nvSpPr>
          <p:cNvPr id="43" name="流程图: 过程 42"/>
          <p:cNvSpPr/>
          <p:nvPr/>
        </p:nvSpPr>
        <p:spPr>
          <a:xfrm>
            <a:off x="8524875" y="4321199"/>
            <a:ext cx="739477" cy="691978"/>
          </a:xfrm>
          <a:prstGeom prst="flowChartProcess">
            <a:avLst/>
          </a:prstGeom>
          <a:solidFill>
            <a:srgbClr val="C19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rgbClr val="FFFFFF"/>
                </a:solidFill>
                <a:ea typeface="宋体" panose="02010600030101010101" pitchFamily="2" charset="-122"/>
              </a:rPr>
              <a:t>诉讼</a:t>
            </a:r>
          </a:p>
        </p:txBody>
      </p:sp>
      <p:cxnSp>
        <p:nvCxnSpPr>
          <p:cNvPr id="44" name="直接连接符 43"/>
          <p:cNvCxnSpPr/>
          <p:nvPr/>
        </p:nvCxnSpPr>
        <p:spPr>
          <a:xfrm flipV="1">
            <a:off x="2309814" y="3200424"/>
            <a:ext cx="3571875" cy="71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箭头连接符 44"/>
          <p:cNvCxnSpPr>
            <a:endCxn id="41" idx="1"/>
          </p:cNvCxnSpPr>
          <p:nvPr/>
        </p:nvCxnSpPr>
        <p:spPr>
          <a:xfrm>
            <a:off x="6596063" y="4321199"/>
            <a:ext cx="785812" cy="357187"/>
          </a:xfrm>
          <a:prstGeom prst="straightConnector1">
            <a:avLst/>
          </a:prstGeom>
          <a:ln w="25400">
            <a:solidFill>
              <a:srgbClr val="C1933F"/>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37" idx="6"/>
            <a:endCxn id="41" idx="1"/>
          </p:cNvCxnSpPr>
          <p:nvPr/>
        </p:nvCxnSpPr>
        <p:spPr>
          <a:xfrm flipV="1">
            <a:off x="6596063" y="4678385"/>
            <a:ext cx="785812" cy="376238"/>
          </a:xfrm>
          <a:prstGeom prst="straightConnector1">
            <a:avLst/>
          </a:prstGeom>
          <a:ln w="25400">
            <a:solidFill>
              <a:srgbClr val="C1933F"/>
            </a:solidFill>
            <a:tailEnd type="arrow"/>
          </a:ln>
        </p:spPr>
        <p:style>
          <a:lnRef idx="1">
            <a:schemeClr val="accent1"/>
          </a:lnRef>
          <a:fillRef idx="0">
            <a:schemeClr val="accent1"/>
          </a:fillRef>
          <a:effectRef idx="0">
            <a:schemeClr val="accent1"/>
          </a:effectRef>
          <a:fontRef idx="minor">
            <a:schemeClr val="tx1"/>
          </a:fontRef>
        </p:style>
      </p:cxnSp>
      <p:sp>
        <p:nvSpPr>
          <p:cNvPr id="47" name="流程图: 过程 46"/>
          <p:cNvSpPr/>
          <p:nvPr/>
        </p:nvSpPr>
        <p:spPr>
          <a:xfrm>
            <a:off x="9596439" y="1500180"/>
            <a:ext cx="642937" cy="7143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rgbClr val="FFFFFF"/>
                </a:solidFill>
                <a:ea typeface="宋体" panose="02010600030101010101" pitchFamily="2" charset="-122"/>
              </a:rPr>
              <a:t>注册</a:t>
            </a:r>
            <a:endParaRPr lang="zh-CN" altLang="en-US" dirty="0">
              <a:solidFill>
                <a:srgbClr val="FFFFFF"/>
              </a:solidFill>
              <a:ea typeface="宋体" panose="02010600030101010101" pitchFamily="2" charset="-122"/>
              <a:cs typeface="Arial" panose="020B0604020202020204" pitchFamily="34" charset="0"/>
            </a:endParaRPr>
          </a:p>
        </p:txBody>
      </p:sp>
      <p:sp>
        <p:nvSpPr>
          <p:cNvPr id="48" name="右箭头 47"/>
          <p:cNvSpPr/>
          <p:nvPr/>
        </p:nvSpPr>
        <p:spPr>
          <a:xfrm>
            <a:off x="9024938" y="1808186"/>
            <a:ext cx="571500"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b="1">
              <a:solidFill>
                <a:srgbClr val="FFFFFF"/>
              </a:solidFill>
              <a:ea typeface="宋体" panose="02010600030101010101" pitchFamily="2" charset="-122"/>
            </a:endParaRPr>
          </a:p>
        </p:txBody>
      </p:sp>
      <p:sp>
        <p:nvSpPr>
          <p:cNvPr id="49" name="右箭头 48"/>
          <p:cNvSpPr/>
          <p:nvPr/>
        </p:nvSpPr>
        <p:spPr>
          <a:xfrm>
            <a:off x="9096376" y="4606949"/>
            <a:ext cx="500063" cy="71437"/>
          </a:xfrm>
          <a:prstGeom prst="rightArrow">
            <a:avLst/>
          </a:prstGeom>
          <a:solidFill>
            <a:srgbClr val="C1933F"/>
          </a:solidFill>
          <a:ln>
            <a:solidFill>
              <a:srgbClr val="C193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b="1">
              <a:solidFill>
                <a:srgbClr val="FFFFFF"/>
              </a:solidFill>
              <a:ea typeface="宋体" panose="02010600030101010101" pitchFamily="2" charset="-122"/>
            </a:endParaRPr>
          </a:p>
        </p:txBody>
      </p:sp>
      <p:sp>
        <p:nvSpPr>
          <p:cNvPr id="50" name="流程图: 过程 49"/>
          <p:cNvSpPr/>
          <p:nvPr/>
        </p:nvSpPr>
        <p:spPr>
          <a:xfrm>
            <a:off x="9596439" y="4286257"/>
            <a:ext cx="642937" cy="714375"/>
          </a:xfrm>
          <a:prstGeom prst="flowChartProcess">
            <a:avLst/>
          </a:prstGeom>
          <a:solidFill>
            <a:srgbClr val="C193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a:solidFill>
                  <a:srgbClr val="FFFFFF"/>
                </a:solidFill>
                <a:ea typeface="宋体" panose="02010600030101010101" pitchFamily="2" charset="-122"/>
              </a:rPr>
              <a:t>注册</a:t>
            </a:r>
            <a:endParaRPr lang="zh-CN" altLang="en-US">
              <a:solidFill>
                <a:srgbClr val="FFFFFF"/>
              </a:solidFill>
              <a:ea typeface="宋体" panose="02010600030101010101" pitchFamily="2" charset="-122"/>
              <a:cs typeface="Arial" panose="020B0604020202020204" pitchFamily="34" charset="0"/>
            </a:endParaRPr>
          </a:p>
        </p:txBody>
      </p:sp>
      <p:sp>
        <p:nvSpPr>
          <p:cNvPr id="51" name="TextBox 143"/>
          <p:cNvSpPr txBox="1">
            <a:spLocks noChangeArrowheads="1"/>
          </p:cNvSpPr>
          <p:nvPr/>
        </p:nvSpPr>
        <p:spPr bwMode="auto">
          <a:xfrm>
            <a:off x="7667626" y="1500210"/>
            <a:ext cx="714375" cy="338138"/>
          </a:xfrm>
          <a:prstGeom prst="rect">
            <a:avLst/>
          </a:prstGeom>
          <a:noFill/>
          <a:ln w="9525">
            <a:noFill/>
            <a:miter lim="800000"/>
          </a:ln>
        </p:spPr>
        <p:txBody>
          <a:bodyPr>
            <a:spAutoFit/>
          </a:bodyPr>
          <a:lstStyle/>
          <a:p>
            <a:r>
              <a:rPr lang="zh-CN" altLang="en-US" sz="1600" b="1">
                <a:latin typeface="Arial" panose="020B0604020202020204" pitchFamily="34" charset="0"/>
                <a:ea typeface="宋体" panose="02010600030101010101" pitchFamily="2" charset="-122"/>
              </a:rPr>
              <a:t>不服</a:t>
            </a:r>
          </a:p>
        </p:txBody>
      </p:sp>
      <p:sp>
        <p:nvSpPr>
          <p:cNvPr id="52" name="TextBox 144"/>
          <p:cNvSpPr txBox="1">
            <a:spLocks noChangeArrowheads="1"/>
          </p:cNvSpPr>
          <p:nvPr/>
        </p:nvSpPr>
        <p:spPr bwMode="auto">
          <a:xfrm>
            <a:off x="6420149" y="1557361"/>
            <a:ext cx="461665" cy="785813"/>
          </a:xfrm>
          <a:prstGeom prst="rect">
            <a:avLst/>
          </a:prstGeom>
          <a:noFill/>
          <a:ln w="9525">
            <a:noFill/>
            <a:miter lim="800000"/>
          </a:ln>
        </p:spPr>
        <p:txBody>
          <a:bodyPr vert="eaVert">
            <a:spAutoFit/>
          </a:bodyPr>
          <a:lstStyle/>
          <a:p>
            <a:r>
              <a:rPr lang="zh-CN" altLang="en-US" b="1">
                <a:latin typeface="Arial" panose="020B0604020202020204" pitchFamily="34" charset="0"/>
                <a:ea typeface="宋体" panose="02010600030101010101" pitchFamily="2" charset="-122"/>
              </a:rPr>
              <a:t>不服</a:t>
            </a:r>
          </a:p>
        </p:txBody>
      </p:sp>
      <p:sp>
        <p:nvSpPr>
          <p:cNvPr id="53" name="TextBox 145"/>
          <p:cNvSpPr txBox="1">
            <a:spLocks noChangeArrowheads="1"/>
          </p:cNvSpPr>
          <p:nvPr/>
        </p:nvSpPr>
        <p:spPr bwMode="auto">
          <a:xfrm>
            <a:off x="7953376" y="4321199"/>
            <a:ext cx="714375" cy="338137"/>
          </a:xfrm>
          <a:prstGeom prst="rect">
            <a:avLst/>
          </a:prstGeom>
          <a:noFill/>
          <a:ln w="9525">
            <a:noFill/>
            <a:miter lim="800000"/>
          </a:ln>
        </p:spPr>
        <p:txBody>
          <a:bodyPr>
            <a:spAutoFit/>
          </a:bodyPr>
          <a:lstStyle/>
          <a:p>
            <a:r>
              <a:rPr lang="zh-CN" altLang="en-US" sz="1600" b="1">
                <a:latin typeface="Arial" panose="020B0604020202020204" pitchFamily="34" charset="0"/>
                <a:ea typeface="宋体" panose="02010600030101010101" pitchFamily="2" charset="-122"/>
              </a:rPr>
              <a:t>不服</a:t>
            </a:r>
          </a:p>
        </p:txBody>
      </p:sp>
      <p:sp>
        <p:nvSpPr>
          <p:cNvPr id="54" name="TextBox 146"/>
          <p:cNvSpPr txBox="1">
            <a:spLocks noChangeArrowheads="1"/>
          </p:cNvSpPr>
          <p:nvPr/>
        </p:nvSpPr>
        <p:spPr bwMode="auto">
          <a:xfrm>
            <a:off x="6705899" y="4392635"/>
            <a:ext cx="461665" cy="571500"/>
          </a:xfrm>
          <a:prstGeom prst="rect">
            <a:avLst/>
          </a:prstGeom>
          <a:noFill/>
          <a:ln w="9525">
            <a:noFill/>
            <a:miter lim="800000"/>
          </a:ln>
        </p:spPr>
        <p:txBody>
          <a:bodyPr vert="eaVert">
            <a:spAutoFit/>
          </a:bodyPr>
          <a:lstStyle/>
          <a:p>
            <a:r>
              <a:rPr lang="zh-CN" altLang="en-US" b="1">
                <a:latin typeface="Arial" panose="020B0604020202020204" pitchFamily="34" charset="0"/>
                <a:ea typeface="宋体" panose="02010600030101010101" pitchFamily="2" charset="-122"/>
              </a:rPr>
              <a:t>不服</a:t>
            </a:r>
          </a:p>
        </p:txBody>
      </p:sp>
      <p:sp>
        <p:nvSpPr>
          <p:cNvPr id="55" name="TextBox 47"/>
          <p:cNvSpPr txBox="1">
            <a:spLocks noChangeArrowheads="1"/>
          </p:cNvSpPr>
          <p:nvPr/>
        </p:nvSpPr>
        <p:spPr bwMode="auto">
          <a:xfrm>
            <a:off x="8310564" y="3057525"/>
            <a:ext cx="2071687" cy="369888"/>
          </a:xfrm>
          <a:prstGeom prst="rect">
            <a:avLst/>
          </a:prstGeom>
          <a:noFill/>
          <a:ln w="9525">
            <a:noFill/>
            <a:miter lim="800000"/>
          </a:ln>
        </p:spPr>
        <p:txBody>
          <a:bodyPr>
            <a:spAutoFit/>
          </a:bodyPr>
          <a:lstStyle/>
          <a:p>
            <a:pPr algn="r"/>
            <a:r>
              <a:rPr lang="zh-CN" altLang="en-US" b="1">
                <a:latin typeface="Arial" panose="020B0604020202020204" pitchFamily="34" charset="0"/>
                <a:ea typeface="宋体" panose="02010600030101010101" pitchFamily="2" charset="-122"/>
              </a:rPr>
              <a:t>旧异议制度流程</a:t>
            </a:r>
          </a:p>
        </p:txBody>
      </p:sp>
      <p:cxnSp>
        <p:nvCxnSpPr>
          <p:cNvPr id="56" name="直接连接符 55"/>
          <p:cNvCxnSpPr>
            <a:stCxn id="32" idx="2"/>
            <a:endCxn id="22" idx="2"/>
          </p:cNvCxnSpPr>
          <p:nvPr/>
        </p:nvCxnSpPr>
        <p:spPr>
          <a:xfrm rot="5400000" flipH="1" flipV="1">
            <a:off x="6624638" y="2928961"/>
            <a:ext cx="1471613" cy="42862"/>
          </a:xfrm>
          <a:prstGeom prst="line">
            <a:avLst/>
          </a:prstGeom>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7167563" y="5392761"/>
            <a:ext cx="1071562" cy="536575"/>
          </a:xfrm>
          <a:prstGeom prst="rect">
            <a:avLst/>
          </a:prstGeom>
          <a:solidFill>
            <a:srgbClr val="C1933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altLang="zh-CN" b="1" dirty="0">
                <a:solidFill>
                  <a:srgbClr val="FF0000"/>
                </a:solidFill>
                <a:ea typeface="宋体" panose="02010600030101010101" pitchFamily="2" charset="-122"/>
              </a:rPr>
              <a:t>12</a:t>
            </a:r>
            <a:r>
              <a:rPr lang="zh-CN" altLang="en-US" b="1" dirty="0">
                <a:solidFill>
                  <a:srgbClr val="FF0000"/>
                </a:solidFill>
                <a:ea typeface="宋体" panose="02010600030101010101" pitchFamily="2" charset="-122"/>
              </a:rPr>
              <a:t>个月</a:t>
            </a:r>
          </a:p>
        </p:txBody>
      </p:sp>
      <p:cxnSp>
        <p:nvCxnSpPr>
          <p:cNvPr id="58" name="直接箭头连接符 57"/>
          <p:cNvCxnSpPr/>
          <p:nvPr/>
        </p:nvCxnSpPr>
        <p:spPr>
          <a:xfrm rot="5400000">
            <a:off x="7454107" y="5214167"/>
            <a:ext cx="428625" cy="1588"/>
          </a:xfrm>
          <a:prstGeom prst="straightConnector1">
            <a:avLst/>
          </a:prstGeom>
          <a:ln w="25400">
            <a:solidFill>
              <a:srgbClr val="C1933F"/>
            </a:solidFill>
            <a:tailEnd type="arrow"/>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8544273" y="6093296"/>
            <a:ext cx="1811713" cy="369332"/>
          </a:xfrm>
          <a:prstGeom prst="rect">
            <a:avLst/>
          </a:prstGeom>
        </p:spPr>
        <p:txBody>
          <a:bodyPr wrap="none">
            <a:spAutoFit/>
          </a:bodyPr>
          <a:lstStyle/>
          <a:p>
            <a:pPr algn="r"/>
            <a:r>
              <a:rPr lang="zh-CN" altLang="en-US" b="1" dirty="0">
                <a:latin typeface="Arial" panose="020B0604020202020204" pitchFamily="34" charset="0"/>
                <a:ea typeface="宋体" panose="02010600030101010101" pitchFamily="2" charset="-122"/>
              </a:rPr>
              <a:t>新异议制度流程</a:t>
            </a:r>
          </a:p>
        </p:txBody>
      </p:sp>
      <p:sp>
        <p:nvSpPr>
          <p:cNvPr id="60" name="矩形 59"/>
          <p:cNvSpPr/>
          <p:nvPr/>
        </p:nvSpPr>
        <p:spPr>
          <a:xfrm>
            <a:off x="6817127" y="3244334"/>
            <a:ext cx="184731" cy="369332"/>
          </a:xfrm>
          <a:prstGeom prst="rect">
            <a:avLst/>
          </a:prstGeom>
        </p:spPr>
        <p:txBody>
          <a:bodyPr wrap="none">
            <a:spAutoFit/>
          </a:bodyPr>
          <a:lstStyle/>
          <a:p>
            <a:pPr algn="r"/>
            <a:endParaRPr lang="zh-CN" altLang="en-US" b="1" dirty="0">
              <a:latin typeface="Arial" panose="020B0604020202020204" pitchFamily="34" charset="0"/>
              <a:ea typeface="宋体" panose="02010600030101010101" pitchFamily="2" charset="-122"/>
            </a:endParaRPr>
          </a:p>
        </p:txBody>
      </p:sp>
      <p:sp>
        <p:nvSpPr>
          <p:cNvPr id="61" name="椭圆 60"/>
          <p:cNvSpPr/>
          <p:nvPr/>
        </p:nvSpPr>
        <p:spPr>
          <a:xfrm>
            <a:off x="5238744" y="1000112"/>
            <a:ext cx="1214438"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rgbClr val="FFFFFF"/>
                </a:solidFill>
                <a:ea typeface="宋体" panose="02010600030101010101" pitchFamily="2" charset="-122"/>
              </a:rPr>
              <a:t>成立</a:t>
            </a:r>
            <a:endParaRPr lang="zh-CN" altLang="en-US" dirty="0">
              <a:solidFill>
                <a:srgbClr val="FFFFFF"/>
              </a:solidFill>
              <a:ea typeface="宋体" panose="02010600030101010101" pitchFamily="2" charset="-122"/>
              <a:cs typeface="Arial" panose="020B0604020202020204" pitchFamily="34" charset="0"/>
            </a:endParaRPr>
          </a:p>
        </p:txBody>
      </p:sp>
      <p:cxnSp>
        <p:nvCxnSpPr>
          <p:cNvPr id="62" name="直接箭头连接符 61"/>
          <p:cNvCxnSpPr/>
          <p:nvPr/>
        </p:nvCxnSpPr>
        <p:spPr>
          <a:xfrm>
            <a:off x="6453188" y="1285899"/>
            <a:ext cx="571500" cy="42862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a:off x="6605588" y="1438299"/>
            <a:ext cx="571500" cy="42862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3595688" y="6107136"/>
            <a:ext cx="1071562" cy="536575"/>
          </a:xfrm>
          <a:prstGeom prst="rect">
            <a:avLst/>
          </a:prstGeom>
          <a:solidFill>
            <a:srgbClr val="C1933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US" altLang="zh-CN" b="1" dirty="0">
                <a:solidFill>
                  <a:srgbClr val="FF0000"/>
                </a:solidFill>
                <a:ea typeface="宋体" panose="02010600030101010101" pitchFamily="2" charset="-122"/>
              </a:rPr>
              <a:t>12</a:t>
            </a:r>
            <a:r>
              <a:rPr lang="zh-CN" altLang="en-US" b="1" dirty="0">
                <a:solidFill>
                  <a:srgbClr val="FF0000"/>
                </a:solidFill>
                <a:ea typeface="宋体" panose="02010600030101010101" pitchFamily="2" charset="-122"/>
              </a:rPr>
              <a:t>个月</a:t>
            </a:r>
          </a:p>
        </p:txBody>
      </p:sp>
      <p:cxnSp>
        <p:nvCxnSpPr>
          <p:cNvPr id="65" name="直接连接符 64"/>
          <p:cNvCxnSpPr/>
          <p:nvPr/>
        </p:nvCxnSpPr>
        <p:spPr>
          <a:xfrm rot="16200000" flipH="1">
            <a:off x="1845469" y="5999979"/>
            <a:ext cx="1214438" cy="0"/>
          </a:xfrm>
          <a:prstGeom prst="line">
            <a:avLst/>
          </a:prstGeom>
          <a:ln>
            <a:solidFill>
              <a:srgbClr val="C1933F"/>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2452689" y="6607198"/>
            <a:ext cx="3571875" cy="36512"/>
          </a:xfrm>
          <a:prstGeom prst="line">
            <a:avLst/>
          </a:prstGeom>
          <a:ln>
            <a:solidFill>
              <a:srgbClr val="C1933F"/>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6200000" flipH="1">
            <a:off x="5720557" y="6339704"/>
            <a:ext cx="571500" cy="36513"/>
          </a:xfrm>
          <a:prstGeom prst="line">
            <a:avLst/>
          </a:prstGeom>
          <a:ln>
            <a:solidFill>
              <a:srgbClr val="C1933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latin typeface="黑体" panose="02010609060101010101" pitchFamily="49" charset="-122"/>
                <a:ea typeface="黑体" panose="02010609060101010101" pitchFamily="49" charset="-122"/>
                <a:sym typeface="+mn-ea"/>
              </a:rPr>
              <a:t>商标异议制度简述</a:t>
            </a: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0"/>
            <a:ext cx="1290272" cy="1075864"/>
          </a:xfrm>
          <a:prstGeom prst="rect">
            <a:avLst/>
          </a:prstGeom>
          <a:noFill/>
        </p:spPr>
      </p:pic>
      <p:sp>
        <p:nvSpPr>
          <p:cNvPr id="6" name="矩形 5"/>
          <p:cNvSpPr/>
          <p:nvPr/>
        </p:nvSpPr>
        <p:spPr>
          <a:xfrm>
            <a:off x="2952728" y="1571613"/>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431704" y="1412777"/>
            <a:ext cx="6063056" cy="662291"/>
          </a:xfrm>
          <a:prstGeom prst="rect">
            <a:avLst/>
          </a:prstGeom>
        </p:spPr>
        <p:txBody>
          <a:bodyPr wrap="square">
            <a:spAutoFit/>
          </a:bodyPr>
          <a:lstStyle/>
          <a:p>
            <a:pPr algn="ctr">
              <a:spcBef>
                <a:spcPct val="0"/>
              </a:spcBef>
              <a:defRPr/>
            </a:pPr>
            <a:r>
              <a:rPr lang="zh-CN" altLang="en-US" b="1" dirty="0">
                <a:ea typeface="宋体" panose="02010600030101010101" pitchFamily="2" charset="-122"/>
              </a:rPr>
              <a:t>（四）突出了诚实信用原则，加强了对恶意抢注的防范</a:t>
            </a:r>
          </a:p>
          <a:p>
            <a:pPr lvl="0" algn="ctr">
              <a:spcBef>
                <a:spcPct val="0"/>
              </a:spcBef>
              <a:defRPr/>
            </a:pPr>
            <a:endParaRPr lang="zh-CN" altLang="en-US" b="1" dirty="0">
              <a:ea typeface="宋体" panose="02010600030101010101" pitchFamily="2" charset="-122"/>
            </a:endParaRPr>
          </a:p>
        </p:txBody>
      </p:sp>
      <p:sp>
        <p:nvSpPr>
          <p:cNvPr id="15" name="矩形 14"/>
          <p:cNvSpPr/>
          <p:nvPr/>
        </p:nvSpPr>
        <p:spPr>
          <a:xfrm>
            <a:off x="911424" y="1844825"/>
            <a:ext cx="10153128" cy="5036315"/>
          </a:xfrm>
          <a:prstGeom prst="rect">
            <a:avLst/>
          </a:prstGeom>
        </p:spPr>
        <p:txBody>
          <a:bodyPr wrap="square">
            <a:spAutoFit/>
          </a:bodyPr>
          <a:lstStyle/>
          <a:p>
            <a:pPr marL="342900" indent="-342900">
              <a:lnSpc>
                <a:spcPct val="120000"/>
              </a:lnSpc>
              <a:spcBef>
                <a:spcPct val="20000"/>
              </a:spcBef>
              <a:buFont typeface="Wingdings" panose="05000000000000000000" pitchFamily="2" charset="2"/>
              <a:buChar char="Ø"/>
              <a:defRPr/>
            </a:pPr>
            <a:r>
              <a:rPr lang="zh-CN" altLang="en-US" b="1" dirty="0">
                <a:ea typeface="宋体" panose="02010600030101010101" pitchFamily="2" charset="-122"/>
              </a:rPr>
              <a:t>商标法第七条第一款：</a:t>
            </a:r>
            <a:r>
              <a:rPr lang="zh-CN" altLang="en-US" dirty="0">
                <a:latin typeface="楷体_GB2312" pitchFamily="49" charset="-122"/>
                <a:ea typeface="楷体_GB2312" pitchFamily="49" charset="-122"/>
              </a:rPr>
              <a:t>申请注册和使用商标，应当遵循诚实信用原则。</a:t>
            </a:r>
            <a:endParaRPr lang="en-US" altLang="zh-CN" dirty="0">
              <a:latin typeface="楷体_GB2312" pitchFamily="49" charset="-122"/>
              <a:ea typeface="楷体_GB2312" pitchFamily="49" charset="-122"/>
            </a:endParaRPr>
          </a:p>
          <a:p>
            <a:pPr marL="342900" indent="-342900">
              <a:lnSpc>
                <a:spcPct val="120000"/>
              </a:lnSpc>
              <a:spcBef>
                <a:spcPct val="20000"/>
              </a:spcBef>
              <a:buFont typeface="Wingdings" panose="05000000000000000000" pitchFamily="2" charset="2"/>
              <a:buChar char="Ø"/>
              <a:defRPr/>
            </a:pPr>
            <a:endParaRPr lang="en-US" altLang="zh-CN" dirty="0">
              <a:latin typeface="楷体_GB2312" pitchFamily="49" charset="-122"/>
              <a:ea typeface="楷体_GB2312" pitchFamily="49" charset="-122"/>
            </a:endParaRPr>
          </a:p>
          <a:p>
            <a:pPr marL="342900" indent="-342900">
              <a:lnSpc>
                <a:spcPct val="120000"/>
              </a:lnSpc>
              <a:spcBef>
                <a:spcPct val="20000"/>
              </a:spcBef>
              <a:buFont typeface="Wingdings" panose="05000000000000000000" pitchFamily="2" charset="2"/>
              <a:buChar char="Ø"/>
              <a:defRPr/>
            </a:pPr>
            <a:r>
              <a:rPr lang="zh-CN" altLang="en-US" b="1" dirty="0">
                <a:ea typeface="宋体" panose="02010600030101010101" pitchFamily="2" charset="-122"/>
              </a:rPr>
              <a:t>商标法第十五条第一款：</a:t>
            </a:r>
            <a:r>
              <a:rPr lang="zh-CN" altLang="en-US" dirty="0">
                <a:latin typeface="楷体_GB2312" pitchFamily="49" charset="-122"/>
                <a:ea typeface="楷体_GB2312" pitchFamily="49" charset="-122"/>
              </a:rPr>
              <a:t>未经授权，代理人或者代表人以自己的名义将被代理人或者被代表人的商标进行注册，被代理人或者被代表人提出异议的，不予注册并禁止使用。</a:t>
            </a:r>
            <a:endParaRPr lang="en-US" altLang="zh-CN" dirty="0">
              <a:latin typeface="楷体_GB2312" pitchFamily="49" charset="-122"/>
              <a:ea typeface="楷体_GB2312" pitchFamily="49" charset="-122"/>
            </a:endParaRPr>
          </a:p>
          <a:p>
            <a:pPr>
              <a:lnSpc>
                <a:spcPct val="120000"/>
              </a:lnSpc>
              <a:spcBef>
                <a:spcPct val="20000"/>
              </a:spcBef>
              <a:defRPr/>
            </a:pPr>
            <a:endParaRPr lang="zh-CN" altLang="en-US" dirty="0">
              <a:latin typeface="楷体_GB2312" pitchFamily="49" charset="-122"/>
              <a:ea typeface="楷体_GB2312" pitchFamily="49" charset="-122"/>
            </a:endParaRPr>
          </a:p>
          <a:p>
            <a:pPr marL="342900" indent="-342900">
              <a:lnSpc>
                <a:spcPct val="120000"/>
              </a:lnSpc>
              <a:spcBef>
                <a:spcPct val="20000"/>
              </a:spcBef>
              <a:buFont typeface="Wingdings" panose="05000000000000000000" pitchFamily="2" charset="2"/>
              <a:buChar char="Ø"/>
              <a:defRPr/>
            </a:pPr>
            <a:r>
              <a:rPr lang="zh-CN" altLang="en-US" b="1" dirty="0">
                <a:ea typeface="宋体" panose="02010600030101010101" pitchFamily="2" charset="-122"/>
              </a:rPr>
              <a:t>商标法第十五条第二款：</a:t>
            </a:r>
            <a:r>
              <a:rPr lang="zh-CN" altLang="en-US" dirty="0">
                <a:latin typeface="楷体_GB2312" pitchFamily="49" charset="-122"/>
                <a:ea typeface="楷体_GB2312" pitchFamily="49" charset="-122"/>
              </a:rPr>
              <a:t>就同一种商品或者类似商品申请注册的商标与他人在先使用的未注册商标相同或者近似，申请人与该他人具有前款规定以外的合同、业务往来关系或者其他关系而明知该他人商标存在，该他人提出异议的，不予注册。</a:t>
            </a:r>
            <a:endParaRPr lang="en-US" altLang="zh-CN" dirty="0">
              <a:latin typeface="楷体_GB2312" pitchFamily="49" charset="-122"/>
              <a:ea typeface="楷体_GB2312" pitchFamily="49" charset="-122"/>
            </a:endParaRPr>
          </a:p>
          <a:p>
            <a:pPr marL="342900" indent="-342900">
              <a:lnSpc>
                <a:spcPct val="120000"/>
              </a:lnSpc>
              <a:spcBef>
                <a:spcPct val="20000"/>
              </a:spcBef>
              <a:buFont typeface="Wingdings" panose="05000000000000000000" pitchFamily="2" charset="2"/>
              <a:buChar char="Ø"/>
              <a:defRPr/>
            </a:pPr>
            <a:endParaRPr lang="en-US" altLang="zh-CN" dirty="0">
              <a:latin typeface="楷体_GB2312" pitchFamily="49" charset="-122"/>
              <a:ea typeface="楷体_GB2312" pitchFamily="49" charset="-122"/>
            </a:endParaRPr>
          </a:p>
          <a:p>
            <a:pPr marL="342900" indent="-342900">
              <a:lnSpc>
                <a:spcPct val="120000"/>
              </a:lnSpc>
              <a:spcBef>
                <a:spcPct val="20000"/>
              </a:spcBef>
              <a:buClr>
                <a:schemeClr val="tx2"/>
              </a:buClr>
              <a:buFont typeface="Wingdings" panose="05000000000000000000" pitchFamily="2" charset="2"/>
              <a:buChar char="Ø"/>
              <a:defRPr/>
            </a:pPr>
            <a:r>
              <a:rPr lang="zh-CN" altLang="en-US" b="1" kern="0" dirty="0">
                <a:ea typeface="宋体" panose="02010600030101010101" pitchFamily="2" charset="-122"/>
              </a:rPr>
              <a:t>商标法第十九条第四款：</a:t>
            </a:r>
            <a:r>
              <a:rPr lang="zh-CN" altLang="en-US" kern="0" dirty="0">
                <a:latin typeface="楷体_GB2312" pitchFamily="49" charset="-122"/>
                <a:ea typeface="楷体_GB2312" pitchFamily="49" charset="-122"/>
              </a:rPr>
              <a:t>商标代理机构除对其代理服务申请商标注册外，不得申请注册其他商标。</a:t>
            </a:r>
            <a:endParaRPr lang="en-US" altLang="zh-CN" kern="0" dirty="0">
              <a:latin typeface="楷体_GB2312" pitchFamily="49" charset="-122"/>
              <a:ea typeface="楷体_GB2312" pitchFamily="49" charset="-122"/>
            </a:endParaRPr>
          </a:p>
          <a:p>
            <a:pPr marL="342900" indent="-342900">
              <a:lnSpc>
                <a:spcPct val="120000"/>
              </a:lnSpc>
              <a:spcBef>
                <a:spcPct val="20000"/>
              </a:spcBef>
              <a:buClr>
                <a:schemeClr val="tx2"/>
              </a:buClr>
              <a:buFont typeface="Wingdings" panose="05000000000000000000" pitchFamily="2" charset="2"/>
              <a:buChar char="Ø"/>
              <a:defRPr/>
            </a:pPr>
            <a:endParaRPr lang="zh-CN" altLang="en-US" kern="0" dirty="0">
              <a:ea typeface="宋体" panose="02010600030101010101" pitchFamily="2" charset="-122"/>
            </a:endParaRPr>
          </a:p>
          <a:p>
            <a:pPr marL="342900" indent="-342900">
              <a:lnSpc>
                <a:spcPct val="120000"/>
              </a:lnSpc>
              <a:spcBef>
                <a:spcPct val="20000"/>
              </a:spcBef>
              <a:buClr>
                <a:schemeClr val="tx2"/>
              </a:buClr>
              <a:buFont typeface="Wingdings" panose="05000000000000000000" pitchFamily="2" charset="2"/>
              <a:buChar char="Ø"/>
              <a:defRPr/>
            </a:pPr>
            <a:r>
              <a:rPr lang="zh-CN" altLang="en-US" b="1" kern="0" dirty="0">
                <a:latin typeface="Arial" panose="020B0604020202020204" pitchFamily="34" charset="0"/>
                <a:ea typeface="宋体" panose="02010600030101010101" pitchFamily="2" charset="-122"/>
              </a:rPr>
              <a:t>商标法第三十二条：</a:t>
            </a:r>
            <a:r>
              <a:rPr lang="zh-CN" altLang="en-US" kern="0" dirty="0">
                <a:latin typeface="楷体_GB2312" pitchFamily="49" charset="-122"/>
                <a:ea typeface="楷体_GB2312" pitchFamily="49" charset="-122"/>
              </a:rPr>
              <a:t>不得以不正当手段抢先注册他人已经使用并有一定影响的商标。</a:t>
            </a:r>
          </a:p>
          <a:p>
            <a:pPr>
              <a:lnSpc>
                <a:spcPct val="220000"/>
              </a:lnSpc>
              <a:buFont typeface="Wingdings" panose="05000000000000000000" pitchFamily="2" charset="2"/>
              <a:buChar char="Ø"/>
            </a:pPr>
            <a:endParaRPr lang="zh-CN" altLang="en-US" dirty="0">
              <a:latin typeface="楷体_GB2312" pitchFamily="49" charset="-122"/>
              <a:ea typeface="楷体_GB2312"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latin typeface="黑体" panose="02010609060101010101" pitchFamily="49" charset="-122"/>
                <a:ea typeface="黑体" panose="02010609060101010101" pitchFamily="49" charset="-122"/>
                <a:sym typeface="+mn-ea"/>
              </a:rPr>
              <a:t>商标异议制度简述</a:t>
            </a: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3"/>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390096" y="1428737"/>
            <a:ext cx="3903634" cy="646331"/>
          </a:xfrm>
          <a:prstGeom prst="rect">
            <a:avLst/>
          </a:prstGeom>
        </p:spPr>
        <p:txBody>
          <a:bodyPr wrap="none">
            <a:spAutoFit/>
          </a:bodyPr>
          <a:lstStyle/>
          <a:p>
            <a:pPr algn="ctr">
              <a:spcBef>
                <a:spcPct val="0"/>
              </a:spcBef>
              <a:defRPr/>
            </a:pPr>
            <a:r>
              <a:rPr lang="zh-CN" altLang="en-US" b="1" dirty="0">
                <a:ea typeface="宋体" panose="02010600030101010101" pitchFamily="2" charset="-122"/>
              </a:rPr>
              <a:t>（五）</a:t>
            </a:r>
            <a:r>
              <a:rPr lang="zh-CN" altLang="en-US" b="1" kern="0" dirty="0">
                <a:latin typeface="宋体" panose="02010600030101010101" pitchFamily="2" charset="-122"/>
                <a:ea typeface="宋体" panose="02010600030101010101" pitchFamily="2" charset="-122"/>
              </a:rPr>
              <a:t>增加了对审查时限的明确规定</a:t>
            </a:r>
          </a:p>
          <a:p>
            <a:pPr lvl="0" algn="ctr">
              <a:spcBef>
                <a:spcPct val="0"/>
              </a:spcBef>
              <a:defRPr/>
            </a:pPr>
            <a:endParaRPr lang="zh-CN" altLang="en-US" b="1" dirty="0">
              <a:ea typeface="宋体" panose="02010600030101010101" pitchFamily="2" charset="-122"/>
            </a:endParaRPr>
          </a:p>
        </p:txBody>
      </p:sp>
      <p:sp>
        <p:nvSpPr>
          <p:cNvPr id="15" name="矩形 14"/>
          <p:cNvSpPr/>
          <p:nvPr/>
        </p:nvSpPr>
        <p:spPr>
          <a:xfrm>
            <a:off x="1127448" y="2132857"/>
            <a:ext cx="9217024" cy="3368871"/>
          </a:xfrm>
          <a:prstGeom prst="rect">
            <a:avLst/>
          </a:prstGeom>
        </p:spPr>
        <p:txBody>
          <a:bodyPr wrap="square">
            <a:spAutoFit/>
          </a:bodyPr>
          <a:lstStyle/>
          <a:p>
            <a:pPr>
              <a:lnSpc>
                <a:spcPct val="150000"/>
              </a:lnSpc>
              <a:defRPr/>
            </a:pPr>
            <a:r>
              <a:rPr lang="zh-CN" altLang="en-US" b="1" dirty="0">
                <a:latin typeface="宋体" panose="02010600030101010101" pitchFamily="2" charset="-122"/>
                <a:ea typeface="宋体" panose="02010600030101010101" pitchFamily="2" charset="-122"/>
              </a:rPr>
              <a:t>异议审限：</a:t>
            </a:r>
            <a:r>
              <a:rPr lang="zh-CN" altLang="en-US" dirty="0">
                <a:latin typeface="楷体_GB2312" pitchFamily="49" charset="-122"/>
                <a:ea typeface="楷体_GB2312" pitchFamily="49" charset="-122"/>
              </a:rPr>
              <a:t>自初步审定公告期满之日起</a:t>
            </a:r>
            <a:r>
              <a:rPr lang="en-US" altLang="zh-CN" dirty="0">
                <a:latin typeface="楷体_GB2312" pitchFamily="49" charset="-122"/>
                <a:ea typeface="楷体_GB2312" pitchFamily="49" charset="-122"/>
              </a:rPr>
              <a:t>12</a:t>
            </a:r>
            <a:r>
              <a:rPr lang="zh-CN" altLang="en-US" dirty="0">
                <a:latin typeface="楷体_GB2312" pitchFamily="49" charset="-122"/>
                <a:ea typeface="楷体_GB2312" pitchFamily="49" charset="-122"/>
              </a:rPr>
              <a:t>个月内。特殊情况下，经国务院工商行政管理部门批准，延长</a:t>
            </a:r>
            <a:r>
              <a:rPr lang="en-US" altLang="zh-CN" dirty="0">
                <a:latin typeface="楷体_GB2312" pitchFamily="49" charset="-122"/>
                <a:ea typeface="楷体_GB2312" pitchFamily="49" charset="-122"/>
              </a:rPr>
              <a:t>6</a:t>
            </a:r>
            <a:r>
              <a:rPr lang="zh-CN" altLang="en-US" dirty="0">
                <a:latin typeface="楷体_GB2312" pitchFamily="49" charset="-122"/>
                <a:ea typeface="楷体_GB2312" pitchFamily="49" charset="-122"/>
              </a:rPr>
              <a:t>个月。（</a:t>
            </a:r>
            <a:r>
              <a:rPr lang="zh-CN" altLang="en-US" b="1" dirty="0">
                <a:latin typeface="楷体_GB2312" pitchFamily="49" charset="-122"/>
                <a:ea typeface="楷体_GB2312" pitchFamily="49" charset="-122"/>
              </a:rPr>
              <a:t>商标法</a:t>
            </a:r>
            <a:r>
              <a:rPr lang="en-US" altLang="zh-CN" b="1" dirty="0">
                <a:latin typeface="楷体_GB2312" pitchFamily="49" charset="-122"/>
                <a:ea typeface="楷体_GB2312" pitchFamily="49" charset="-122"/>
              </a:rPr>
              <a:t>35</a:t>
            </a:r>
            <a:r>
              <a:rPr lang="zh-CN" altLang="en-US" b="1" dirty="0">
                <a:latin typeface="楷体_GB2312" pitchFamily="49" charset="-122"/>
                <a:ea typeface="楷体_GB2312" pitchFamily="49" charset="-122"/>
              </a:rPr>
              <a:t>条</a:t>
            </a:r>
            <a:r>
              <a:rPr lang="zh-CN" altLang="en-US" dirty="0">
                <a:latin typeface="楷体_GB2312" pitchFamily="49" charset="-122"/>
                <a:ea typeface="楷体_GB2312" pitchFamily="49" charset="-122"/>
              </a:rPr>
              <a:t>）</a:t>
            </a:r>
            <a:endParaRPr lang="en-US" altLang="zh-CN" dirty="0">
              <a:latin typeface="宋体" panose="02010600030101010101" pitchFamily="2" charset="-122"/>
              <a:ea typeface="宋体" panose="02010600030101010101" pitchFamily="2" charset="-122"/>
            </a:endParaRPr>
          </a:p>
          <a:p>
            <a:pPr>
              <a:lnSpc>
                <a:spcPct val="150000"/>
              </a:lnSpc>
              <a:defRPr/>
            </a:pPr>
            <a:endParaRPr lang="en-US" altLang="zh-CN" b="1" dirty="0">
              <a:latin typeface="宋体" panose="02010600030101010101" pitchFamily="2" charset="-122"/>
              <a:ea typeface="宋体" panose="02010600030101010101" pitchFamily="2" charset="-122"/>
            </a:endParaRPr>
          </a:p>
          <a:p>
            <a:pPr>
              <a:lnSpc>
                <a:spcPct val="150000"/>
              </a:lnSpc>
              <a:defRPr/>
            </a:pPr>
            <a:r>
              <a:rPr lang="zh-CN" altLang="en-US" b="1" dirty="0">
                <a:latin typeface="宋体" panose="02010600030101010101" pitchFamily="2" charset="-122"/>
                <a:ea typeface="宋体" panose="02010600030101010101" pitchFamily="2" charset="-122"/>
              </a:rPr>
              <a:t>实施条例第十一条：</a:t>
            </a:r>
            <a:r>
              <a:rPr lang="zh-CN" altLang="en-US" dirty="0">
                <a:latin typeface="楷体_GB2312" pitchFamily="49" charset="-122"/>
                <a:ea typeface="楷体_GB2312" pitchFamily="49" charset="-122"/>
              </a:rPr>
              <a:t>异议审限除外情形</a:t>
            </a:r>
            <a:endParaRPr lang="en-US" altLang="zh-CN" dirty="0">
              <a:latin typeface="楷体_GB2312" pitchFamily="49" charset="-122"/>
              <a:ea typeface="楷体_GB2312" pitchFamily="49" charset="-122"/>
            </a:endParaRPr>
          </a:p>
          <a:p>
            <a:pPr marL="457200" indent="-457200">
              <a:lnSpc>
                <a:spcPct val="150000"/>
              </a:lnSpc>
              <a:buFont typeface="Wingdings" panose="05000000000000000000" pitchFamily="2" charset="2"/>
              <a:buChar char="Ø"/>
              <a:defRPr/>
            </a:pPr>
            <a:r>
              <a:rPr lang="zh-CN" altLang="en-US" dirty="0"/>
              <a:t>公告送达期间</a:t>
            </a:r>
            <a:endParaRPr lang="en-US" altLang="zh-CN" dirty="0"/>
          </a:p>
          <a:p>
            <a:pPr marL="457200" indent="-457200">
              <a:lnSpc>
                <a:spcPct val="150000"/>
              </a:lnSpc>
              <a:buFont typeface="Wingdings" panose="05000000000000000000" pitchFamily="2" charset="2"/>
              <a:buChar char="Ø"/>
              <a:defRPr/>
            </a:pPr>
            <a:r>
              <a:rPr lang="zh-CN" altLang="zh-CN" dirty="0"/>
              <a:t>当事人需要补充证据或者补正文件的期间以及因当事人更换需要重新答辩的期间</a:t>
            </a:r>
            <a:endParaRPr lang="en-US" altLang="zh-CN" dirty="0">
              <a:latin typeface="楷体_GB2312" pitchFamily="49" charset="-122"/>
              <a:ea typeface="楷体_GB2312" pitchFamily="49" charset="-122"/>
            </a:endParaRPr>
          </a:p>
          <a:p>
            <a:pPr marL="457200" indent="-457200">
              <a:lnSpc>
                <a:spcPct val="150000"/>
              </a:lnSpc>
              <a:buFont typeface="Wingdings" panose="05000000000000000000" pitchFamily="2" charset="2"/>
              <a:buChar char="Ø"/>
              <a:defRPr/>
            </a:pPr>
            <a:r>
              <a:rPr lang="zh-CN" altLang="zh-CN" dirty="0"/>
              <a:t>需要等待优先权确定的期间</a:t>
            </a:r>
            <a:endParaRPr lang="en-US" altLang="zh-CN" dirty="0">
              <a:latin typeface="楷体_GB2312" pitchFamily="49" charset="-122"/>
              <a:ea typeface="楷体_GB2312" pitchFamily="49" charset="-122"/>
            </a:endParaRPr>
          </a:p>
          <a:p>
            <a:pPr marL="457200" indent="-457200">
              <a:lnSpc>
                <a:spcPct val="150000"/>
              </a:lnSpc>
              <a:buFont typeface="Wingdings" panose="05000000000000000000" pitchFamily="2" charset="2"/>
              <a:buChar char="Ø"/>
              <a:defRPr/>
            </a:pPr>
            <a:r>
              <a:rPr lang="zh-CN" altLang="en-US" dirty="0"/>
              <a:t>依案件申请人请求等待在先权利案件审理结果的期间</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6350" y="0"/>
            <a:ext cx="12185650" cy="6858000"/>
          </a:xfrm>
          <a:prstGeom prst="rect">
            <a:avLst/>
          </a:prstGeom>
          <a:noFill/>
          <a:ln>
            <a:noFill/>
          </a:ln>
        </p:spPr>
      </p:pic>
      <p:sp>
        <p:nvSpPr>
          <p:cNvPr id="9" name="Text Placeholder 1"/>
          <p:cNvSpPr txBox="1"/>
          <p:nvPr/>
        </p:nvSpPr>
        <p:spPr>
          <a:xfrm>
            <a:off x="2252480" y="1923756"/>
            <a:ext cx="7648077" cy="29340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4400" b="1" dirty="0">
              <a:latin typeface="+mj-lt"/>
              <a:ea typeface="+mj-ea"/>
              <a:cs typeface="+mj-cs"/>
            </a:endParaRPr>
          </a:p>
          <a:p>
            <a:pPr marL="0" indent="0">
              <a:buNone/>
            </a:pPr>
            <a:endParaRPr lang="zh-CN" altLang="en-US" sz="4400" b="1" dirty="0">
              <a:latin typeface="+mj-lt"/>
              <a:ea typeface="+mj-ea"/>
              <a:cs typeface="+mj-cs"/>
              <a:sym typeface="微软雅黑" panose="020B0503020204020204" pitchFamily="34" charset="-122"/>
            </a:endParaRPr>
          </a:p>
          <a:p>
            <a:pPr marL="0" indent="0">
              <a:buNone/>
            </a:pPr>
            <a:endParaRPr lang="ko-KR" altLang="en-US" sz="4400" b="1" dirty="0">
              <a:solidFill>
                <a:schemeClr val="accent1"/>
              </a:solidFill>
            </a:endParaRPr>
          </a:p>
        </p:txBody>
      </p:sp>
      <p:sp>
        <p:nvSpPr>
          <p:cNvPr id="10" name="Text Placeholder 2"/>
          <p:cNvSpPr txBox="1"/>
          <p:nvPr/>
        </p:nvSpPr>
        <p:spPr>
          <a:xfrm>
            <a:off x="2313712" y="3893679"/>
            <a:ext cx="5005970" cy="15019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en-US" sz="2000" b="1" dirty="0">
              <a:solidFill>
                <a:srgbClr val="EEECE1">
                  <a:lumMod val="25000"/>
                </a:srgbClr>
              </a:solidFill>
              <a:latin typeface="Arial" panose="020B0604020202020204" pitchFamily="34" charset="0"/>
              <a:ea typeface="微软雅黑" panose="020B0503020204020204" pitchFamily="34" charset="-122"/>
              <a:cs typeface="Arial" panose="020B0604020202020204" pitchFamily="34" charset="0"/>
              <a:sym typeface="宋体" panose="02010600030101010101" pitchFamily="2" charset="-122"/>
            </a:endParaRPr>
          </a:p>
          <a:p>
            <a:pPr marL="0" indent="0">
              <a:buNone/>
            </a:pPr>
            <a:endParaRPr lang="ko-KR" altLang="en-US" sz="2000" dirty="0"/>
          </a:p>
        </p:txBody>
      </p:sp>
      <p:sp>
        <p:nvSpPr>
          <p:cNvPr id="7" name="矩形 6"/>
          <p:cNvSpPr/>
          <p:nvPr/>
        </p:nvSpPr>
        <p:spPr>
          <a:xfrm>
            <a:off x="4367555" y="1124496"/>
            <a:ext cx="3357586" cy="521970"/>
          </a:xfrm>
          <a:prstGeom prst="rect">
            <a:avLst/>
          </a:prstGeom>
        </p:spPr>
        <p:txBody>
          <a:bodyPr wrap="square">
            <a:spAutoFit/>
          </a:bodyPr>
          <a:lstStyle/>
          <a:p>
            <a:r>
              <a:rPr lang="zh-CN" altLang="en-US" sz="2800" b="1" dirty="0">
                <a:latin typeface="黑体" panose="02010609060101010101" pitchFamily="49" charset="-122"/>
                <a:ea typeface="黑体" panose="02010609060101010101" pitchFamily="49" charset="-122"/>
              </a:rPr>
              <a:t>      目录</a:t>
            </a:r>
          </a:p>
        </p:txBody>
      </p:sp>
      <p:pic>
        <p:nvPicPr>
          <p:cNvPr id="11" name="Picture 2" descr="C:\Users\saic\Desktop\微信图片_20181012111632.png"/>
          <p:cNvPicPr>
            <a:picLocks noChangeAspect="1" noChangeArrowheads="1"/>
          </p:cNvPicPr>
          <p:nvPr/>
        </p:nvPicPr>
        <p:blipFill>
          <a:blip r:embed="rId4" cstate="print"/>
          <a:srcRect/>
          <a:stretch>
            <a:fillRect/>
          </a:stretch>
        </p:blipFill>
        <p:spPr bwMode="auto">
          <a:xfrm>
            <a:off x="8524892" y="5588457"/>
            <a:ext cx="2030065" cy="1269543"/>
          </a:xfrm>
          <a:prstGeom prst="rect">
            <a:avLst/>
          </a:prstGeom>
          <a:noFill/>
        </p:spPr>
      </p:pic>
      <p:sp>
        <p:nvSpPr>
          <p:cNvPr id="12" name="矩形 11"/>
          <p:cNvSpPr/>
          <p:nvPr/>
        </p:nvSpPr>
        <p:spPr>
          <a:xfrm>
            <a:off x="3790315" y="1340485"/>
            <a:ext cx="5353050" cy="3969385"/>
          </a:xfrm>
          <a:prstGeom prst="rect">
            <a:avLst/>
          </a:prstGeom>
        </p:spPr>
        <p:txBody>
          <a:bodyPr wrap="square">
            <a:spAutoFit/>
          </a:bodyPr>
          <a:lstStyle/>
          <a:p>
            <a:pPr>
              <a:lnSpc>
                <a:spcPct val="150000"/>
              </a:lnSpc>
            </a:pPr>
            <a:endParaRPr lang="zh-CN" altLang="en-US" sz="2800" b="1" dirty="0">
              <a:latin typeface="黑体" panose="02010609060101010101" pitchFamily="49" charset="-122"/>
              <a:ea typeface="黑体" panose="02010609060101010101" pitchFamily="49" charset="-122"/>
            </a:endParaRPr>
          </a:p>
          <a:p>
            <a:pPr>
              <a:lnSpc>
                <a:spcPct val="150000"/>
              </a:lnSpc>
            </a:pPr>
            <a:r>
              <a:rPr lang="zh-CN" altLang="en-US" sz="2800" b="1" dirty="0">
                <a:latin typeface="黑体" panose="02010609060101010101" pitchFamily="49" charset="-122"/>
                <a:ea typeface="黑体" panose="02010609060101010101" pitchFamily="49" charset="-122"/>
              </a:rPr>
              <a:t>一、商标异议制度简述</a:t>
            </a:r>
          </a:p>
          <a:p>
            <a:pPr>
              <a:lnSpc>
                <a:spcPct val="150000"/>
              </a:lnSpc>
            </a:pPr>
            <a:r>
              <a:rPr lang="zh-CN" altLang="en-US" sz="2800" b="1" dirty="0">
                <a:latin typeface="黑体" panose="02010609060101010101" pitchFamily="49" charset="-122"/>
                <a:ea typeface="黑体" panose="02010609060101010101" pitchFamily="49" charset="-122"/>
              </a:rPr>
              <a:t>二、异议申请的形式审查</a:t>
            </a:r>
          </a:p>
          <a:p>
            <a:pPr>
              <a:lnSpc>
                <a:spcPct val="150000"/>
              </a:lnSpc>
            </a:pPr>
            <a:r>
              <a:rPr lang="zh-CN" altLang="en-US" sz="2800" b="1" dirty="0">
                <a:latin typeface="黑体" panose="02010609060101010101" pitchFamily="49" charset="-122"/>
                <a:ea typeface="黑体" panose="02010609060101010101" pitchFamily="49" charset="-122"/>
              </a:rPr>
              <a:t>三、</a:t>
            </a:r>
            <a:r>
              <a:rPr lang="zh-CN" altLang="zh-CN" sz="2800" b="1" dirty="0">
                <a:latin typeface="黑体" panose="02010609060101010101" pitchFamily="49" charset="-122"/>
                <a:ea typeface="黑体" panose="02010609060101010101" pitchFamily="49" charset="-122"/>
                <a:sym typeface="+mn-ea"/>
              </a:rPr>
              <a:t>异议</a:t>
            </a:r>
            <a:r>
              <a:rPr lang="zh-CN" altLang="en-US" sz="2800" b="1" dirty="0">
                <a:latin typeface="黑体" panose="02010609060101010101" pitchFamily="49" charset="-122"/>
                <a:ea typeface="黑体" panose="02010609060101010101" pitchFamily="49" charset="-122"/>
                <a:sym typeface="+mn-ea"/>
              </a:rPr>
              <a:t>网上申请</a:t>
            </a:r>
            <a:endParaRPr lang="en-US" altLang="zh-CN" sz="2800" b="1" dirty="0">
              <a:latin typeface="黑体" panose="02010609060101010101" pitchFamily="49" charset="-122"/>
              <a:ea typeface="黑体" panose="02010609060101010101" pitchFamily="49" charset="-122"/>
            </a:endParaRPr>
          </a:p>
          <a:p>
            <a:pPr>
              <a:lnSpc>
                <a:spcPct val="150000"/>
              </a:lnSpc>
            </a:pPr>
            <a:r>
              <a:rPr lang="zh-CN" altLang="en-US" sz="2800" b="1" dirty="0">
                <a:latin typeface="黑体" panose="02010609060101010101" pitchFamily="49" charset="-122"/>
                <a:ea typeface="黑体" panose="02010609060101010101" pitchFamily="49" charset="-122"/>
              </a:rPr>
              <a:t>四、异议实质审查</a:t>
            </a:r>
            <a:endParaRPr lang="en-US" altLang="zh-CN" sz="2800" b="1" dirty="0">
              <a:latin typeface="黑体" panose="02010609060101010101" pitchFamily="49" charset="-122"/>
              <a:ea typeface="黑体" panose="02010609060101010101" pitchFamily="49" charset="-122"/>
            </a:endParaRPr>
          </a:p>
          <a:p>
            <a:pPr>
              <a:lnSpc>
                <a:spcPct val="150000"/>
              </a:lnSpc>
            </a:pPr>
            <a:endParaRPr lang="zh-CN" altLang="zh-CN" sz="2800" b="1" dirty="0">
              <a:latin typeface="黑体" panose="02010609060101010101" pitchFamily="49" charset="-122"/>
              <a:ea typeface="黑体" panose="02010609060101010101" pitchFamily="49" charset="-122"/>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latin typeface="黑体" panose="02010609060101010101" pitchFamily="49" charset="-122"/>
                <a:ea typeface="黑体" panose="02010609060101010101" pitchFamily="49" charset="-122"/>
                <a:sym typeface="+mn-ea"/>
              </a:rPr>
              <a:t>商标异议制度简述</a:t>
            </a: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3"/>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943873" y="1268760"/>
            <a:ext cx="2031325" cy="369332"/>
          </a:xfrm>
          <a:prstGeom prst="rect">
            <a:avLst/>
          </a:prstGeom>
        </p:spPr>
        <p:txBody>
          <a:bodyPr wrap="none">
            <a:spAutoFit/>
          </a:bodyPr>
          <a:lstStyle/>
          <a:p>
            <a:r>
              <a:rPr lang="zh-CN" altLang="en-US" b="1" dirty="0"/>
              <a:t>商标异议工作流程</a:t>
            </a:r>
          </a:p>
        </p:txBody>
      </p:sp>
      <p:sp>
        <p:nvSpPr>
          <p:cNvPr id="15" name="Rectangle 3"/>
          <p:cNvSpPr>
            <a:spLocks noChangeArrowheads="1"/>
          </p:cNvSpPr>
          <p:nvPr/>
        </p:nvSpPr>
        <p:spPr bwMode="auto">
          <a:xfrm>
            <a:off x="2024064" y="3429001"/>
            <a:ext cx="566737" cy="1285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zh-CN" altLang="en-US" dirty="0">
                <a:solidFill>
                  <a:schemeClr val="bg2"/>
                </a:solidFill>
                <a:latin typeface="Arial" panose="020B0604020202020204" pitchFamily="34" charset="0"/>
              </a:rPr>
              <a:t>异</a:t>
            </a:r>
          </a:p>
          <a:p>
            <a:pPr algn="ctr">
              <a:defRPr/>
            </a:pPr>
            <a:r>
              <a:rPr lang="zh-CN" altLang="en-US" dirty="0">
                <a:solidFill>
                  <a:schemeClr val="bg2"/>
                </a:solidFill>
                <a:latin typeface="Arial" panose="020B0604020202020204" pitchFamily="34" charset="0"/>
              </a:rPr>
              <a:t>议</a:t>
            </a:r>
          </a:p>
          <a:p>
            <a:pPr algn="ctr">
              <a:defRPr/>
            </a:pPr>
            <a:r>
              <a:rPr lang="zh-CN" altLang="en-US" dirty="0">
                <a:solidFill>
                  <a:schemeClr val="bg2"/>
                </a:solidFill>
                <a:latin typeface="Arial" panose="020B0604020202020204" pitchFamily="34" charset="0"/>
              </a:rPr>
              <a:t>申</a:t>
            </a:r>
          </a:p>
          <a:p>
            <a:pPr algn="ctr">
              <a:defRPr/>
            </a:pPr>
            <a:r>
              <a:rPr lang="zh-CN" altLang="en-US" dirty="0">
                <a:solidFill>
                  <a:schemeClr val="bg2"/>
                </a:solidFill>
                <a:latin typeface="Arial" panose="020B0604020202020204" pitchFamily="34" charset="0"/>
              </a:rPr>
              <a:t>请</a:t>
            </a:r>
          </a:p>
        </p:txBody>
      </p:sp>
      <p:sp>
        <p:nvSpPr>
          <p:cNvPr id="17" name="Rectangle 14"/>
          <p:cNvSpPr>
            <a:spLocks noChangeArrowheads="1"/>
          </p:cNvSpPr>
          <p:nvPr/>
        </p:nvSpPr>
        <p:spPr bwMode="auto">
          <a:xfrm>
            <a:off x="3024189" y="3429001"/>
            <a:ext cx="428625" cy="1300163"/>
          </a:xfrm>
          <a:prstGeom prst="rect">
            <a:avLst/>
          </a:prstGeom>
          <a:solidFill>
            <a:schemeClr val="accent1"/>
          </a:solidFill>
          <a:ln w="9525">
            <a:solidFill>
              <a:schemeClr val="tx1"/>
            </a:solidFill>
            <a:miter lim="800000"/>
          </a:ln>
        </p:spPr>
        <p:txBody>
          <a:bodyPr wrap="none" anchor="ctr"/>
          <a:lstStyle/>
          <a:p>
            <a:pPr algn="ctr"/>
            <a:r>
              <a:rPr lang="zh-CN" altLang="en-US" dirty="0">
                <a:solidFill>
                  <a:schemeClr val="bg2"/>
                </a:solidFill>
                <a:latin typeface="Arial" panose="020B0604020202020204" pitchFamily="34" charset="0"/>
              </a:rPr>
              <a:t>形</a:t>
            </a:r>
          </a:p>
          <a:p>
            <a:pPr algn="ctr"/>
            <a:r>
              <a:rPr lang="zh-CN" altLang="en-US" dirty="0">
                <a:solidFill>
                  <a:schemeClr val="bg2"/>
                </a:solidFill>
                <a:latin typeface="Arial" panose="020B0604020202020204" pitchFamily="34" charset="0"/>
              </a:rPr>
              <a:t>式</a:t>
            </a:r>
          </a:p>
          <a:p>
            <a:pPr algn="ctr"/>
            <a:r>
              <a:rPr lang="zh-CN" altLang="en-US" dirty="0">
                <a:solidFill>
                  <a:schemeClr val="bg2"/>
                </a:solidFill>
                <a:latin typeface="Arial" panose="020B0604020202020204" pitchFamily="34" charset="0"/>
              </a:rPr>
              <a:t>审</a:t>
            </a:r>
          </a:p>
          <a:p>
            <a:pPr algn="ctr"/>
            <a:r>
              <a:rPr lang="zh-CN" altLang="en-US" dirty="0">
                <a:solidFill>
                  <a:schemeClr val="bg2"/>
                </a:solidFill>
                <a:latin typeface="Arial" panose="020B0604020202020204" pitchFamily="34" charset="0"/>
              </a:rPr>
              <a:t>查</a:t>
            </a:r>
          </a:p>
        </p:txBody>
      </p:sp>
      <p:sp>
        <p:nvSpPr>
          <p:cNvPr id="19" name="Rectangle 15"/>
          <p:cNvSpPr>
            <a:spLocks noChangeArrowheads="1"/>
          </p:cNvSpPr>
          <p:nvPr/>
        </p:nvSpPr>
        <p:spPr bwMode="auto">
          <a:xfrm>
            <a:off x="3667125" y="2071688"/>
            <a:ext cx="357188" cy="857250"/>
          </a:xfrm>
          <a:prstGeom prst="rect">
            <a:avLst/>
          </a:prstGeom>
          <a:solidFill>
            <a:schemeClr val="accent1"/>
          </a:solidFill>
          <a:ln w="9525">
            <a:solidFill>
              <a:schemeClr val="tx1"/>
            </a:solidFill>
            <a:miter lim="800000"/>
          </a:ln>
        </p:spPr>
        <p:txBody>
          <a:bodyPr wrap="none" anchor="ctr"/>
          <a:lstStyle/>
          <a:p>
            <a:pPr algn="ctr"/>
            <a:r>
              <a:rPr lang="zh-CN" altLang="en-US" dirty="0">
                <a:solidFill>
                  <a:schemeClr val="bg2"/>
                </a:solidFill>
                <a:latin typeface="Arial" panose="020B0604020202020204" pitchFamily="34" charset="0"/>
              </a:rPr>
              <a:t>不</a:t>
            </a:r>
          </a:p>
          <a:p>
            <a:pPr algn="ctr"/>
            <a:r>
              <a:rPr lang="zh-CN" altLang="en-US" dirty="0">
                <a:solidFill>
                  <a:schemeClr val="bg2"/>
                </a:solidFill>
                <a:latin typeface="Arial" panose="020B0604020202020204" pitchFamily="34" charset="0"/>
              </a:rPr>
              <a:t>受</a:t>
            </a:r>
          </a:p>
          <a:p>
            <a:pPr algn="ctr"/>
            <a:r>
              <a:rPr lang="zh-CN" altLang="en-US" dirty="0">
                <a:solidFill>
                  <a:schemeClr val="bg2"/>
                </a:solidFill>
                <a:latin typeface="Arial" panose="020B0604020202020204" pitchFamily="34" charset="0"/>
              </a:rPr>
              <a:t>理</a:t>
            </a:r>
          </a:p>
        </p:txBody>
      </p:sp>
      <p:sp>
        <p:nvSpPr>
          <p:cNvPr id="20" name="Rectangle 16"/>
          <p:cNvSpPr>
            <a:spLocks noChangeArrowheads="1"/>
          </p:cNvSpPr>
          <p:nvPr/>
        </p:nvSpPr>
        <p:spPr bwMode="auto">
          <a:xfrm>
            <a:off x="4024313" y="5500688"/>
            <a:ext cx="381000" cy="762000"/>
          </a:xfrm>
          <a:prstGeom prst="rect">
            <a:avLst/>
          </a:prstGeom>
          <a:solidFill>
            <a:schemeClr val="accent1"/>
          </a:solidFill>
          <a:ln w="9525">
            <a:solidFill>
              <a:schemeClr val="tx1"/>
            </a:solidFill>
            <a:miter lim="800000"/>
          </a:ln>
        </p:spPr>
        <p:txBody>
          <a:bodyPr wrap="none" anchor="ctr"/>
          <a:lstStyle/>
          <a:p>
            <a:pPr algn="ctr"/>
            <a:r>
              <a:rPr lang="zh-CN" altLang="en-US">
                <a:solidFill>
                  <a:schemeClr val="bg2"/>
                </a:solidFill>
                <a:latin typeface="Arial" panose="020B0604020202020204" pitchFamily="34" charset="0"/>
              </a:rPr>
              <a:t>补</a:t>
            </a:r>
          </a:p>
          <a:p>
            <a:pPr algn="ctr"/>
            <a:r>
              <a:rPr lang="zh-CN" altLang="en-US">
                <a:solidFill>
                  <a:schemeClr val="bg2"/>
                </a:solidFill>
                <a:latin typeface="Arial" panose="020B0604020202020204" pitchFamily="34" charset="0"/>
              </a:rPr>
              <a:t>回</a:t>
            </a:r>
          </a:p>
        </p:txBody>
      </p:sp>
      <p:sp>
        <p:nvSpPr>
          <p:cNvPr id="21" name="Rectangle 17"/>
          <p:cNvSpPr>
            <a:spLocks noChangeArrowheads="1"/>
          </p:cNvSpPr>
          <p:nvPr/>
        </p:nvSpPr>
        <p:spPr bwMode="auto">
          <a:xfrm>
            <a:off x="3952875" y="3500438"/>
            <a:ext cx="381000" cy="1143000"/>
          </a:xfrm>
          <a:prstGeom prst="rect">
            <a:avLst/>
          </a:prstGeom>
          <a:solidFill>
            <a:schemeClr val="accent1"/>
          </a:solidFill>
          <a:ln w="9525">
            <a:solidFill>
              <a:schemeClr val="tx1"/>
            </a:solidFill>
            <a:miter lim="800000"/>
          </a:ln>
        </p:spPr>
        <p:txBody>
          <a:bodyPr wrap="none" anchor="ctr"/>
          <a:lstStyle/>
          <a:p>
            <a:pPr algn="ctr"/>
            <a:r>
              <a:rPr lang="zh-CN" altLang="en-US" dirty="0">
                <a:solidFill>
                  <a:schemeClr val="bg2"/>
                </a:solidFill>
                <a:latin typeface="Arial" panose="020B0604020202020204" pitchFamily="34" charset="0"/>
              </a:rPr>
              <a:t>受</a:t>
            </a:r>
          </a:p>
          <a:p>
            <a:pPr algn="ctr"/>
            <a:r>
              <a:rPr lang="zh-CN" altLang="en-US" dirty="0">
                <a:solidFill>
                  <a:schemeClr val="bg2"/>
                </a:solidFill>
                <a:latin typeface="Arial" panose="020B0604020202020204" pitchFamily="34" charset="0"/>
              </a:rPr>
              <a:t>理</a:t>
            </a:r>
          </a:p>
        </p:txBody>
      </p:sp>
      <p:sp>
        <p:nvSpPr>
          <p:cNvPr id="22" name="Rectangle 19"/>
          <p:cNvSpPr>
            <a:spLocks noChangeArrowheads="1"/>
          </p:cNvSpPr>
          <p:nvPr/>
        </p:nvSpPr>
        <p:spPr bwMode="auto">
          <a:xfrm>
            <a:off x="4738689" y="3429000"/>
            <a:ext cx="428625" cy="1371600"/>
          </a:xfrm>
          <a:prstGeom prst="rect">
            <a:avLst/>
          </a:prstGeom>
          <a:solidFill>
            <a:schemeClr val="accent1"/>
          </a:solidFill>
          <a:ln w="9525">
            <a:solidFill>
              <a:schemeClr val="tx1"/>
            </a:solidFill>
            <a:miter lim="800000"/>
          </a:ln>
        </p:spPr>
        <p:txBody>
          <a:bodyPr wrap="none" anchor="ctr"/>
          <a:lstStyle/>
          <a:p>
            <a:pPr algn="ctr"/>
            <a:r>
              <a:rPr lang="zh-CN" altLang="en-US">
                <a:solidFill>
                  <a:schemeClr val="bg2"/>
                </a:solidFill>
                <a:latin typeface="Arial" panose="020B0604020202020204" pitchFamily="34" charset="0"/>
              </a:rPr>
              <a:t>发</a:t>
            </a:r>
          </a:p>
          <a:p>
            <a:pPr algn="ctr"/>
            <a:r>
              <a:rPr lang="zh-CN" altLang="en-US">
                <a:solidFill>
                  <a:schemeClr val="bg2"/>
                </a:solidFill>
                <a:latin typeface="Arial" panose="020B0604020202020204" pitchFamily="34" charset="0"/>
              </a:rPr>
              <a:t>答</a:t>
            </a:r>
          </a:p>
          <a:p>
            <a:pPr algn="ctr"/>
            <a:r>
              <a:rPr lang="zh-CN" altLang="en-US">
                <a:solidFill>
                  <a:schemeClr val="bg2"/>
                </a:solidFill>
                <a:latin typeface="Arial" panose="020B0604020202020204" pitchFamily="34" charset="0"/>
              </a:rPr>
              <a:t>辩</a:t>
            </a:r>
          </a:p>
        </p:txBody>
      </p:sp>
      <p:sp>
        <p:nvSpPr>
          <p:cNvPr id="23" name="Rectangle 20"/>
          <p:cNvSpPr>
            <a:spLocks noChangeArrowheads="1"/>
          </p:cNvSpPr>
          <p:nvPr/>
        </p:nvSpPr>
        <p:spPr bwMode="auto">
          <a:xfrm>
            <a:off x="5595938" y="3286125"/>
            <a:ext cx="457200" cy="1828800"/>
          </a:xfrm>
          <a:prstGeom prst="rect">
            <a:avLst/>
          </a:prstGeom>
          <a:solidFill>
            <a:schemeClr val="accent1"/>
          </a:solidFill>
          <a:ln w="9525">
            <a:solidFill>
              <a:schemeClr val="tx1"/>
            </a:solidFill>
            <a:miter lim="800000"/>
          </a:ln>
        </p:spPr>
        <p:txBody>
          <a:bodyPr wrap="none" anchor="ctr"/>
          <a:lstStyle/>
          <a:p>
            <a:pPr algn="ctr"/>
            <a:r>
              <a:rPr lang="zh-CN" altLang="en-US">
                <a:solidFill>
                  <a:schemeClr val="bg2"/>
                </a:solidFill>
                <a:latin typeface="Arial" panose="020B0604020202020204" pitchFamily="34" charset="0"/>
              </a:rPr>
              <a:t>答</a:t>
            </a:r>
          </a:p>
          <a:p>
            <a:pPr algn="ctr"/>
            <a:r>
              <a:rPr lang="zh-CN" altLang="en-US">
                <a:solidFill>
                  <a:schemeClr val="bg2"/>
                </a:solidFill>
                <a:latin typeface="Arial" panose="020B0604020202020204" pitchFamily="34" charset="0"/>
              </a:rPr>
              <a:t>辩</a:t>
            </a:r>
          </a:p>
          <a:p>
            <a:pPr algn="ctr"/>
            <a:r>
              <a:rPr lang="zh-CN" altLang="en-US">
                <a:solidFill>
                  <a:schemeClr val="bg2"/>
                </a:solidFill>
                <a:latin typeface="Arial" panose="020B0604020202020204" pitchFamily="34" charset="0"/>
              </a:rPr>
              <a:t>材</a:t>
            </a:r>
            <a:endParaRPr lang="en-US" altLang="zh-CN">
              <a:solidFill>
                <a:schemeClr val="bg2"/>
              </a:solidFill>
              <a:latin typeface="Arial" panose="020B0604020202020204" pitchFamily="34" charset="0"/>
            </a:endParaRPr>
          </a:p>
          <a:p>
            <a:pPr algn="ctr"/>
            <a:r>
              <a:rPr lang="zh-CN" altLang="en-US">
                <a:solidFill>
                  <a:schemeClr val="bg2"/>
                </a:solidFill>
                <a:latin typeface="Arial" panose="020B0604020202020204" pitchFamily="34" charset="0"/>
              </a:rPr>
              <a:t>料</a:t>
            </a:r>
          </a:p>
          <a:p>
            <a:pPr algn="ctr"/>
            <a:r>
              <a:rPr lang="zh-CN" altLang="en-US">
                <a:solidFill>
                  <a:schemeClr val="bg2"/>
                </a:solidFill>
                <a:latin typeface="Arial" panose="020B0604020202020204" pitchFamily="34" charset="0"/>
              </a:rPr>
              <a:t>形</a:t>
            </a:r>
          </a:p>
          <a:p>
            <a:pPr algn="ctr"/>
            <a:r>
              <a:rPr lang="zh-CN" altLang="en-US">
                <a:solidFill>
                  <a:schemeClr val="bg2"/>
                </a:solidFill>
                <a:latin typeface="Arial" panose="020B0604020202020204" pitchFamily="34" charset="0"/>
              </a:rPr>
              <a:t>审</a:t>
            </a:r>
          </a:p>
        </p:txBody>
      </p:sp>
      <p:sp>
        <p:nvSpPr>
          <p:cNvPr id="24" name="Rectangle 21"/>
          <p:cNvSpPr>
            <a:spLocks noChangeArrowheads="1"/>
          </p:cNvSpPr>
          <p:nvPr/>
        </p:nvSpPr>
        <p:spPr bwMode="auto">
          <a:xfrm>
            <a:off x="5667376" y="1714500"/>
            <a:ext cx="714375" cy="1143000"/>
          </a:xfrm>
          <a:prstGeom prst="rect">
            <a:avLst/>
          </a:prstGeom>
          <a:solidFill>
            <a:schemeClr val="accent1"/>
          </a:solidFill>
          <a:ln w="9525">
            <a:solidFill>
              <a:schemeClr val="tx1"/>
            </a:solidFill>
            <a:miter lim="800000"/>
          </a:ln>
        </p:spPr>
        <p:txBody>
          <a:bodyPr wrap="none" anchor="ctr"/>
          <a:lstStyle/>
          <a:p>
            <a:pPr algn="ctr"/>
            <a:r>
              <a:rPr lang="zh-CN" altLang="en-US" dirty="0">
                <a:solidFill>
                  <a:schemeClr val="bg2"/>
                </a:solidFill>
                <a:latin typeface="Arial" panose="020B0604020202020204" pitchFamily="34" charset="0"/>
              </a:rPr>
              <a:t>未按</a:t>
            </a:r>
          </a:p>
          <a:p>
            <a:pPr algn="ctr"/>
            <a:r>
              <a:rPr lang="zh-CN" altLang="en-US" dirty="0">
                <a:solidFill>
                  <a:schemeClr val="bg2"/>
                </a:solidFill>
                <a:latin typeface="Arial" panose="020B0604020202020204" pitchFamily="34" charset="0"/>
              </a:rPr>
              <a:t>规定</a:t>
            </a:r>
          </a:p>
          <a:p>
            <a:pPr algn="ctr"/>
            <a:r>
              <a:rPr lang="zh-CN" altLang="en-US" dirty="0">
                <a:solidFill>
                  <a:schemeClr val="bg2"/>
                </a:solidFill>
                <a:latin typeface="Arial" panose="020B0604020202020204" pitchFamily="34" charset="0"/>
              </a:rPr>
              <a:t>答辩</a:t>
            </a:r>
          </a:p>
        </p:txBody>
      </p:sp>
      <p:sp>
        <p:nvSpPr>
          <p:cNvPr id="25" name="Rectangle 23"/>
          <p:cNvSpPr>
            <a:spLocks noChangeArrowheads="1"/>
          </p:cNvSpPr>
          <p:nvPr/>
        </p:nvSpPr>
        <p:spPr bwMode="auto">
          <a:xfrm>
            <a:off x="3095625" y="5500688"/>
            <a:ext cx="381000" cy="762000"/>
          </a:xfrm>
          <a:prstGeom prst="rect">
            <a:avLst/>
          </a:prstGeom>
          <a:solidFill>
            <a:schemeClr val="accent1"/>
          </a:solidFill>
          <a:ln w="9525">
            <a:solidFill>
              <a:schemeClr val="tx1"/>
            </a:solidFill>
            <a:miter lim="800000"/>
          </a:ln>
        </p:spPr>
        <p:txBody>
          <a:bodyPr wrap="none" anchor="ctr"/>
          <a:lstStyle/>
          <a:p>
            <a:pPr algn="ctr"/>
            <a:r>
              <a:rPr lang="zh-CN" altLang="en-US">
                <a:solidFill>
                  <a:schemeClr val="bg2"/>
                </a:solidFill>
                <a:latin typeface="Arial" panose="020B0604020202020204" pitchFamily="34" charset="0"/>
              </a:rPr>
              <a:t>补</a:t>
            </a:r>
          </a:p>
          <a:p>
            <a:pPr algn="ctr"/>
            <a:r>
              <a:rPr lang="zh-CN" altLang="en-US">
                <a:solidFill>
                  <a:schemeClr val="bg2"/>
                </a:solidFill>
                <a:latin typeface="Arial" panose="020B0604020202020204" pitchFamily="34" charset="0"/>
              </a:rPr>
              <a:t>正</a:t>
            </a:r>
          </a:p>
        </p:txBody>
      </p:sp>
      <p:sp>
        <p:nvSpPr>
          <p:cNvPr id="26" name="Rectangle 28"/>
          <p:cNvSpPr>
            <a:spLocks noChangeArrowheads="1"/>
          </p:cNvSpPr>
          <p:nvPr/>
        </p:nvSpPr>
        <p:spPr bwMode="auto">
          <a:xfrm>
            <a:off x="8810625" y="5286376"/>
            <a:ext cx="495300" cy="1285875"/>
          </a:xfrm>
          <a:prstGeom prst="rect">
            <a:avLst/>
          </a:prstGeom>
          <a:solidFill>
            <a:schemeClr val="accent1"/>
          </a:solidFill>
          <a:ln w="9525">
            <a:solidFill>
              <a:schemeClr val="tx1"/>
            </a:solidFill>
            <a:miter lim="800000"/>
          </a:ln>
        </p:spPr>
        <p:txBody>
          <a:bodyPr vert="eaVert" wrap="none" anchor="ctr"/>
          <a:lstStyle/>
          <a:p>
            <a:pPr algn="ctr"/>
            <a:r>
              <a:rPr lang="zh-CN" altLang="en-US">
                <a:solidFill>
                  <a:schemeClr val="bg2"/>
                </a:solidFill>
                <a:latin typeface="Arial" panose="020B0604020202020204" pitchFamily="34" charset="0"/>
              </a:rPr>
              <a:t>准予注册</a:t>
            </a:r>
            <a:endParaRPr lang="en-US" altLang="zh-CN">
              <a:solidFill>
                <a:schemeClr val="bg2"/>
              </a:solidFill>
              <a:latin typeface="Arial" panose="020B0604020202020204" pitchFamily="34" charset="0"/>
            </a:endParaRPr>
          </a:p>
          <a:p>
            <a:pPr algn="ctr"/>
            <a:r>
              <a:rPr lang="zh-CN" altLang="en-US">
                <a:solidFill>
                  <a:schemeClr val="bg2"/>
                </a:solidFill>
                <a:latin typeface="Arial" panose="020B0604020202020204" pitchFamily="34" charset="0"/>
              </a:rPr>
              <a:t>不成立</a:t>
            </a:r>
          </a:p>
        </p:txBody>
      </p:sp>
      <p:sp>
        <p:nvSpPr>
          <p:cNvPr id="27" name="Rectangle 29"/>
          <p:cNvSpPr>
            <a:spLocks noChangeArrowheads="1"/>
          </p:cNvSpPr>
          <p:nvPr/>
        </p:nvSpPr>
        <p:spPr bwMode="auto">
          <a:xfrm>
            <a:off x="6453188" y="3714750"/>
            <a:ext cx="381000" cy="990600"/>
          </a:xfrm>
          <a:prstGeom prst="rect">
            <a:avLst/>
          </a:prstGeom>
          <a:solidFill>
            <a:schemeClr val="accent1"/>
          </a:solidFill>
          <a:ln w="9525">
            <a:solidFill>
              <a:schemeClr val="tx1"/>
            </a:solidFill>
            <a:miter lim="800000"/>
          </a:ln>
        </p:spPr>
        <p:txBody>
          <a:bodyPr wrap="none" anchor="ctr"/>
          <a:lstStyle/>
          <a:p>
            <a:pPr algn="ctr"/>
            <a:r>
              <a:rPr lang="zh-CN" altLang="en-US">
                <a:solidFill>
                  <a:schemeClr val="bg2"/>
                </a:solidFill>
                <a:latin typeface="Arial" panose="020B0604020202020204" pitchFamily="34" charset="0"/>
              </a:rPr>
              <a:t>分</a:t>
            </a:r>
          </a:p>
          <a:p>
            <a:pPr algn="ctr"/>
            <a:r>
              <a:rPr lang="zh-CN" altLang="en-US">
                <a:solidFill>
                  <a:schemeClr val="bg2"/>
                </a:solidFill>
                <a:latin typeface="Arial" panose="020B0604020202020204" pitchFamily="34" charset="0"/>
              </a:rPr>
              <a:t>案</a:t>
            </a:r>
          </a:p>
        </p:txBody>
      </p:sp>
      <p:sp>
        <p:nvSpPr>
          <p:cNvPr id="28" name="Rectangle 30"/>
          <p:cNvSpPr>
            <a:spLocks noChangeArrowheads="1"/>
          </p:cNvSpPr>
          <p:nvPr/>
        </p:nvSpPr>
        <p:spPr bwMode="auto">
          <a:xfrm>
            <a:off x="8810626" y="1857375"/>
            <a:ext cx="500063" cy="1214438"/>
          </a:xfrm>
          <a:prstGeom prst="rect">
            <a:avLst/>
          </a:prstGeom>
          <a:solidFill>
            <a:schemeClr val="accent1"/>
          </a:solidFill>
          <a:ln w="9525">
            <a:solidFill>
              <a:schemeClr val="tx1"/>
            </a:solidFill>
            <a:miter lim="800000"/>
          </a:ln>
        </p:spPr>
        <p:txBody>
          <a:bodyPr vert="eaVert" wrap="none" anchor="ctr"/>
          <a:lstStyle/>
          <a:p>
            <a:pPr algn="ctr"/>
            <a:r>
              <a:rPr lang="zh-CN" altLang="en-US">
                <a:solidFill>
                  <a:schemeClr val="bg2"/>
                </a:solidFill>
                <a:latin typeface="Arial" panose="020B0604020202020204" pitchFamily="34" charset="0"/>
              </a:rPr>
              <a:t>删除商标</a:t>
            </a:r>
            <a:endParaRPr lang="en-US" altLang="zh-CN">
              <a:solidFill>
                <a:schemeClr val="bg2"/>
              </a:solidFill>
              <a:latin typeface="Arial" panose="020B0604020202020204" pitchFamily="34" charset="0"/>
            </a:endParaRPr>
          </a:p>
          <a:p>
            <a:pPr algn="ctr"/>
            <a:r>
              <a:rPr lang="zh-CN" altLang="en-US">
                <a:solidFill>
                  <a:schemeClr val="bg2"/>
                </a:solidFill>
                <a:latin typeface="Arial" panose="020B0604020202020204" pitchFamily="34" charset="0"/>
              </a:rPr>
              <a:t>成立</a:t>
            </a:r>
          </a:p>
        </p:txBody>
      </p:sp>
      <p:sp>
        <p:nvSpPr>
          <p:cNvPr id="29" name="Rectangle 31"/>
          <p:cNvSpPr>
            <a:spLocks noChangeArrowheads="1"/>
          </p:cNvSpPr>
          <p:nvPr/>
        </p:nvSpPr>
        <p:spPr bwMode="auto">
          <a:xfrm>
            <a:off x="5667375" y="5500688"/>
            <a:ext cx="357188" cy="762000"/>
          </a:xfrm>
          <a:prstGeom prst="rect">
            <a:avLst/>
          </a:prstGeom>
          <a:solidFill>
            <a:schemeClr val="accent1"/>
          </a:solidFill>
          <a:ln w="9525">
            <a:solidFill>
              <a:schemeClr val="tx1"/>
            </a:solidFill>
            <a:miter lim="800000"/>
          </a:ln>
        </p:spPr>
        <p:txBody>
          <a:bodyPr wrap="none" anchor="ctr"/>
          <a:lstStyle/>
          <a:p>
            <a:pPr algn="ctr"/>
            <a:r>
              <a:rPr lang="zh-CN" altLang="en-US">
                <a:solidFill>
                  <a:schemeClr val="bg2"/>
                </a:solidFill>
                <a:latin typeface="Arial" panose="020B0604020202020204" pitchFamily="34" charset="0"/>
              </a:rPr>
              <a:t>补</a:t>
            </a:r>
          </a:p>
          <a:p>
            <a:pPr algn="ctr"/>
            <a:r>
              <a:rPr lang="zh-CN" altLang="en-US">
                <a:solidFill>
                  <a:schemeClr val="bg2"/>
                </a:solidFill>
                <a:latin typeface="Arial" panose="020B0604020202020204" pitchFamily="34" charset="0"/>
              </a:rPr>
              <a:t>正</a:t>
            </a:r>
          </a:p>
        </p:txBody>
      </p:sp>
      <p:sp>
        <p:nvSpPr>
          <p:cNvPr id="30" name="Rectangle 32"/>
          <p:cNvSpPr>
            <a:spLocks noChangeArrowheads="1"/>
          </p:cNvSpPr>
          <p:nvPr/>
        </p:nvSpPr>
        <p:spPr bwMode="auto">
          <a:xfrm>
            <a:off x="6453189" y="5572126"/>
            <a:ext cx="357187" cy="785813"/>
          </a:xfrm>
          <a:prstGeom prst="rect">
            <a:avLst/>
          </a:prstGeom>
          <a:solidFill>
            <a:schemeClr val="accent1"/>
          </a:solidFill>
          <a:ln w="9525">
            <a:solidFill>
              <a:schemeClr val="tx1"/>
            </a:solidFill>
            <a:miter lim="800000"/>
          </a:ln>
        </p:spPr>
        <p:txBody>
          <a:bodyPr wrap="none" anchor="ctr"/>
          <a:lstStyle/>
          <a:p>
            <a:pPr algn="ctr"/>
            <a:r>
              <a:rPr lang="zh-CN" altLang="en-US">
                <a:solidFill>
                  <a:schemeClr val="bg2"/>
                </a:solidFill>
                <a:latin typeface="Arial" panose="020B0604020202020204" pitchFamily="34" charset="0"/>
              </a:rPr>
              <a:t>补</a:t>
            </a:r>
          </a:p>
          <a:p>
            <a:pPr algn="ctr"/>
            <a:r>
              <a:rPr lang="zh-CN" altLang="en-US">
                <a:solidFill>
                  <a:schemeClr val="bg2"/>
                </a:solidFill>
                <a:latin typeface="Arial" panose="020B0604020202020204" pitchFamily="34" charset="0"/>
              </a:rPr>
              <a:t>回</a:t>
            </a:r>
          </a:p>
        </p:txBody>
      </p:sp>
      <p:sp>
        <p:nvSpPr>
          <p:cNvPr id="31" name="Rectangle 34"/>
          <p:cNvSpPr>
            <a:spLocks noChangeArrowheads="1"/>
          </p:cNvSpPr>
          <p:nvPr/>
        </p:nvSpPr>
        <p:spPr bwMode="auto">
          <a:xfrm>
            <a:off x="8810626" y="3571875"/>
            <a:ext cx="500063" cy="1143000"/>
          </a:xfrm>
          <a:prstGeom prst="rect">
            <a:avLst/>
          </a:prstGeom>
          <a:solidFill>
            <a:schemeClr val="accent1"/>
          </a:solidFill>
          <a:ln w="9525">
            <a:solidFill>
              <a:schemeClr val="tx1"/>
            </a:solidFill>
            <a:miter lim="800000"/>
          </a:ln>
        </p:spPr>
        <p:txBody>
          <a:bodyPr vert="eaVert" wrap="none" anchor="ctr"/>
          <a:lstStyle/>
          <a:p>
            <a:pPr algn="ctr"/>
            <a:r>
              <a:rPr lang="zh-CN" altLang="en-US">
                <a:solidFill>
                  <a:schemeClr val="bg2"/>
                </a:solidFill>
                <a:latin typeface="Arial" panose="020B0604020202020204" pitchFamily="34" charset="0"/>
              </a:rPr>
              <a:t>删除商品</a:t>
            </a:r>
            <a:endParaRPr lang="en-US" altLang="zh-CN">
              <a:solidFill>
                <a:schemeClr val="bg2"/>
              </a:solidFill>
              <a:latin typeface="Arial" panose="020B0604020202020204" pitchFamily="34" charset="0"/>
            </a:endParaRPr>
          </a:p>
          <a:p>
            <a:pPr algn="ctr"/>
            <a:r>
              <a:rPr lang="zh-CN" altLang="en-US">
                <a:solidFill>
                  <a:schemeClr val="bg2"/>
                </a:solidFill>
                <a:latin typeface="Arial" panose="020B0604020202020204" pitchFamily="34" charset="0"/>
              </a:rPr>
              <a:t>部分成立</a:t>
            </a:r>
          </a:p>
        </p:txBody>
      </p:sp>
      <p:sp>
        <p:nvSpPr>
          <p:cNvPr id="32" name="Rectangle 35"/>
          <p:cNvSpPr>
            <a:spLocks noChangeArrowheads="1"/>
          </p:cNvSpPr>
          <p:nvPr/>
        </p:nvSpPr>
        <p:spPr bwMode="auto">
          <a:xfrm>
            <a:off x="9739338" y="5357827"/>
            <a:ext cx="500062" cy="1214459"/>
          </a:xfrm>
          <a:prstGeom prst="rect">
            <a:avLst/>
          </a:prstGeom>
          <a:solidFill>
            <a:schemeClr val="accent1"/>
          </a:solidFill>
          <a:ln w="9525">
            <a:solidFill>
              <a:schemeClr val="tx1"/>
            </a:solidFill>
            <a:miter lim="800000"/>
          </a:ln>
        </p:spPr>
        <p:txBody>
          <a:bodyPr wrap="none" anchor="ctr"/>
          <a:lstStyle/>
          <a:p>
            <a:pPr algn="ctr"/>
            <a:r>
              <a:rPr lang="zh-CN" altLang="en-US" dirty="0">
                <a:solidFill>
                  <a:schemeClr val="bg2"/>
                </a:solidFill>
                <a:latin typeface="Arial" panose="020B0604020202020204" pitchFamily="34" charset="0"/>
              </a:rPr>
              <a:t>决定</a:t>
            </a:r>
          </a:p>
          <a:p>
            <a:pPr algn="ctr"/>
            <a:r>
              <a:rPr lang="zh-CN" altLang="en-US" dirty="0">
                <a:solidFill>
                  <a:schemeClr val="bg2"/>
                </a:solidFill>
                <a:latin typeface="Arial" panose="020B0604020202020204" pitchFamily="34" charset="0"/>
              </a:rPr>
              <a:t>生效</a:t>
            </a:r>
          </a:p>
        </p:txBody>
      </p:sp>
      <p:sp>
        <p:nvSpPr>
          <p:cNvPr id="33" name="Rectangle 37"/>
          <p:cNvSpPr>
            <a:spLocks noChangeArrowheads="1"/>
          </p:cNvSpPr>
          <p:nvPr/>
        </p:nvSpPr>
        <p:spPr bwMode="auto">
          <a:xfrm>
            <a:off x="9739314" y="1928813"/>
            <a:ext cx="452437" cy="1143000"/>
          </a:xfrm>
          <a:prstGeom prst="rect">
            <a:avLst/>
          </a:prstGeom>
          <a:solidFill>
            <a:schemeClr val="accent1"/>
          </a:solidFill>
          <a:ln w="9525">
            <a:solidFill>
              <a:schemeClr val="tx1"/>
            </a:solidFill>
            <a:miter lim="800000"/>
          </a:ln>
        </p:spPr>
        <p:txBody>
          <a:bodyPr wrap="none" anchor="ctr"/>
          <a:lstStyle/>
          <a:p>
            <a:pPr algn="ctr"/>
            <a:r>
              <a:rPr lang="zh-CN" altLang="en-US">
                <a:solidFill>
                  <a:schemeClr val="bg2"/>
                </a:solidFill>
                <a:latin typeface="Arial" panose="020B0604020202020204" pitchFamily="34" charset="0"/>
              </a:rPr>
              <a:t>复</a:t>
            </a:r>
          </a:p>
          <a:p>
            <a:pPr algn="ctr"/>
            <a:r>
              <a:rPr lang="zh-CN" altLang="en-US">
                <a:solidFill>
                  <a:schemeClr val="bg2"/>
                </a:solidFill>
                <a:latin typeface="Arial" panose="020B0604020202020204" pitchFamily="34" charset="0"/>
              </a:rPr>
              <a:t>审</a:t>
            </a:r>
          </a:p>
          <a:p>
            <a:pPr algn="ctr"/>
            <a:r>
              <a:rPr lang="zh-CN" altLang="en-US">
                <a:solidFill>
                  <a:schemeClr val="bg2"/>
                </a:solidFill>
                <a:latin typeface="Arial" panose="020B0604020202020204" pitchFamily="34" charset="0"/>
              </a:rPr>
              <a:t>程</a:t>
            </a:r>
          </a:p>
          <a:p>
            <a:pPr algn="ctr"/>
            <a:r>
              <a:rPr lang="zh-CN" altLang="en-US">
                <a:solidFill>
                  <a:schemeClr val="bg2"/>
                </a:solidFill>
                <a:latin typeface="Arial" panose="020B0604020202020204" pitchFamily="34" charset="0"/>
              </a:rPr>
              <a:t>序</a:t>
            </a:r>
          </a:p>
        </p:txBody>
      </p:sp>
      <p:sp>
        <p:nvSpPr>
          <p:cNvPr id="34" name="Line 47"/>
          <p:cNvSpPr>
            <a:spLocks noChangeShapeType="1"/>
          </p:cNvSpPr>
          <p:nvPr/>
        </p:nvSpPr>
        <p:spPr bwMode="auto">
          <a:xfrm flipV="1">
            <a:off x="3238500" y="2500313"/>
            <a:ext cx="0" cy="914400"/>
          </a:xfrm>
          <a:prstGeom prst="line">
            <a:avLst/>
          </a:prstGeom>
          <a:noFill/>
          <a:ln w="9525">
            <a:solidFill>
              <a:schemeClr val="tx1"/>
            </a:solidFill>
            <a:round/>
          </a:ln>
        </p:spPr>
        <p:txBody>
          <a:bodyPr/>
          <a:lstStyle/>
          <a:p>
            <a:endParaRPr lang="zh-CN" altLang="en-US"/>
          </a:p>
        </p:txBody>
      </p:sp>
      <p:sp>
        <p:nvSpPr>
          <p:cNvPr id="35" name="Line 49"/>
          <p:cNvSpPr>
            <a:spLocks noChangeShapeType="1"/>
          </p:cNvSpPr>
          <p:nvPr/>
        </p:nvSpPr>
        <p:spPr bwMode="auto">
          <a:xfrm>
            <a:off x="3238500" y="4714875"/>
            <a:ext cx="0" cy="762000"/>
          </a:xfrm>
          <a:prstGeom prst="line">
            <a:avLst/>
          </a:prstGeom>
          <a:noFill/>
          <a:ln w="9525">
            <a:solidFill>
              <a:schemeClr val="tx1"/>
            </a:solidFill>
            <a:round/>
            <a:tailEnd type="triangle" w="med" len="med"/>
          </a:ln>
        </p:spPr>
        <p:txBody>
          <a:bodyPr/>
          <a:lstStyle/>
          <a:p>
            <a:endParaRPr lang="zh-CN" altLang="en-US"/>
          </a:p>
        </p:txBody>
      </p:sp>
      <p:sp>
        <p:nvSpPr>
          <p:cNvPr id="36" name="Line 51"/>
          <p:cNvSpPr>
            <a:spLocks noChangeShapeType="1"/>
          </p:cNvSpPr>
          <p:nvPr/>
        </p:nvSpPr>
        <p:spPr bwMode="auto">
          <a:xfrm flipV="1">
            <a:off x="4167188" y="4643438"/>
            <a:ext cx="0" cy="914400"/>
          </a:xfrm>
          <a:prstGeom prst="line">
            <a:avLst/>
          </a:prstGeom>
          <a:noFill/>
          <a:ln w="9525">
            <a:solidFill>
              <a:schemeClr val="tx1"/>
            </a:solidFill>
            <a:round/>
            <a:tailEnd type="triangle" w="med" len="med"/>
          </a:ln>
        </p:spPr>
        <p:txBody>
          <a:bodyPr/>
          <a:lstStyle/>
          <a:p>
            <a:endParaRPr lang="zh-CN" altLang="en-US"/>
          </a:p>
        </p:txBody>
      </p:sp>
      <p:sp>
        <p:nvSpPr>
          <p:cNvPr id="37" name="Line 66"/>
          <p:cNvSpPr>
            <a:spLocks noChangeShapeType="1"/>
          </p:cNvSpPr>
          <p:nvPr/>
        </p:nvSpPr>
        <p:spPr bwMode="auto">
          <a:xfrm flipV="1">
            <a:off x="9953625" y="3071813"/>
            <a:ext cx="0" cy="381000"/>
          </a:xfrm>
          <a:prstGeom prst="line">
            <a:avLst/>
          </a:prstGeom>
          <a:noFill/>
          <a:ln w="9525">
            <a:solidFill>
              <a:schemeClr val="tx1"/>
            </a:solidFill>
            <a:round/>
            <a:tailEnd type="triangle" w="med" len="med"/>
          </a:ln>
        </p:spPr>
        <p:txBody>
          <a:bodyPr/>
          <a:lstStyle/>
          <a:p>
            <a:endParaRPr lang="zh-CN" altLang="en-US"/>
          </a:p>
        </p:txBody>
      </p:sp>
      <p:sp>
        <p:nvSpPr>
          <p:cNvPr id="38" name="Line 67"/>
          <p:cNvSpPr>
            <a:spLocks noChangeShapeType="1"/>
          </p:cNvSpPr>
          <p:nvPr/>
        </p:nvSpPr>
        <p:spPr bwMode="auto">
          <a:xfrm>
            <a:off x="9953625" y="4857750"/>
            <a:ext cx="0" cy="457200"/>
          </a:xfrm>
          <a:prstGeom prst="line">
            <a:avLst/>
          </a:prstGeom>
          <a:noFill/>
          <a:ln w="9525">
            <a:solidFill>
              <a:schemeClr val="tx1"/>
            </a:solidFill>
            <a:round/>
            <a:tailEnd type="triangle" w="med" len="med"/>
          </a:ln>
        </p:spPr>
        <p:txBody>
          <a:bodyPr/>
          <a:lstStyle/>
          <a:p>
            <a:endParaRPr lang="zh-CN" altLang="en-US"/>
          </a:p>
        </p:txBody>
      </p:sp>
      <p:sp>
        <p:nvSpPr>
          <p:cNvPr id="39" name="Rectangle 29"/>
          <p:cNvSpPr>
            <a:spLocks noChangeArrowheads="1"/>
          </p:cNvSpPr>
          <p:nvPr/>
        </p:nvSpPr>
        <p:spPr bwMode="auto">
          <a:xfrm>
            <a:off x="7239000" y="3643313"/>
            <a:ext cx="381000" cy="990600"/>
          </a:xfrm>
          <a:prstGeom prst="rect">
            <a:avLst/>
          </a:prstGeom>
          <a:solidFill>
            <a:schemeClr val="accent1"/>
          </a:solidFill>
          <a:ln w="9525">
            <a:solidFill>
              <a:schemeClr val="tx1"/>
            </a:solidFill>
            <a:miter lim="800000"/>
          </a:ln>
        </p:spPr>
        <p:txBody>
          <a:bodyPr vert="eaVert" wrap="none" anchor="ctr"/>
          <a:lstStyle/>
          <a:p>
            <a:pPr algn="ctr"/>
            <a:r>
              <a:rPr lang="zh-CN" altLang="en-US">
                <a:solidFill>
                  <a:schemeClr val="bg2"/>
                </a:solidFill>
                <a:latin typeface="Arial" panose="020B0604020202020204" pitchFamily="34" charset="0"/>
              </a:rPr>
              <a:t>实审</a:t>
            </a:r>
          </a:p>
        </p:txBody>
      </p:sp>
      <p:sp>
        <p:nvSpPr>
          <p:cNvPr id="40" name="Rectangle 29"/>
          <p:cNvSpPr>
            <a:spLocks noChangeArrowheads="1"/>
          </p:cNvSpPr>
          <p:nvPr/>
        </p:nvSpPr>
        <p:spPr bwMode="auto">
          <a:xfrm>
            <a:off x="8024813" y="3643313"/>
            <a:ext cx="381000" cy="990600"/>
          </a:xfrm>
          <a:prstGeom prst="rect">
            <a:avLst/>
          </a:prstGeom>
          <a:solidFill>
            <a:schemeClr val="accent1"/>
          </a:solidFill>
          <a:ln w="9525">
            <a:solidFill>
              <a:schemeClr val="tx1"/>
            </a:solidFill>
            <a:miter lim="800000"/>
          </a:ln>
        </p:spPr>
        <p:txBody>
          <a:bodyPr vert="eaVert" wrap="none" anchor="ctr"/>
          <a:lstStyle/>
          <a:p>
            <a:pPr algn="ctr"/>
            <a:r>
              <a:rPr lang="zh-CN" altLang="en-US">
                <a:solidFill>
                  <a:schemeClr val="bg2"/>
                </a:solidFill>
                <a:latin typeface="Arial" panose="020B0604020202020204" pitchFamily="34" charset="0"/>
              </a:rPr>
              <a:t>签发</a:t>
            </a:r>
          </a:p>
        </p:txBody>
      </p:sp>
      <p:cxnSp>
        <p:nvCxnSpPr>
          <p:cNvPr id="41" name="直接箭头连接符 82"/>
          <p:cNvCxnSpPr>
            <a:cxnSpLocks noChangeShapeType="1"/>
            <a:stCxn id="40" idx="3"/>
            <a:endCxn id="31" idx="1"/>
          </p:cNvCxnSpPr>
          <p:nvPr/>
        </p:nvCxnSpPr>
        <p:spPr bwMode="auto">
          <a:xfrm>
            <a:off x="8405813" y="4138613"/>
            <a:ext cx="404812" cy="4762"/>
          </a:xfrm>
          <a:prstGeom prst="straightConnector1">
            <a:avLst/>
          </a:prstGeom>
          <a:noFill/>
          <a:ln w="9525" algn="ctr">
            <a:solidFill>
              <a:schemeClr val="tx1"/>
            </a:solidFill>
            <a:round/>
            <a:tailEnd type="arrow" w="med" len="med"/>
          </a:ln>
        </p:spPr>
      </p:cxnSp>
      <p:cxnSp>
        <p:nvCxnSpPr>
          <p:cNvPr id="42" name="直接箭头连接符 72"/>
          <p:cNvCxnSpPr>
            <a:cxnSpLocks noChangeShapeType="1"/>
          </p:cNvCxnSpPr>
          <p:nvPr/>
        </p:nvCxnSpPr>
        <p:spPr bwMode="auto">
          <a:xfrm>
            <a:off x="2595564" y="4071939"/>
            <a:ext cx="428625" cy="1587"/>
          </a:xfrm>
          <a:prstGeom prst="straightConnector1">
            <a:avLst/>
          </a:prstGeom>
          <a:noFill/>
          <a:ln w="9525" algn="ctr">
            <a:solidFill>
              <a:schemeClr val="tx1"/>
            </a:solidFill>
            <a:round/>
            <a:tailEnd type="arrow" w="med" len="med"/>
          </a:ln>
        </p:spPr>
      </p:cxnSp>
      <p:cxnSp>
        <p:nvCxnSpPr>
          <p:cNvPr id="43" name="直接箭头连接符 82"/>
          <p:cNvCxnSpPr>
            <a:cxnSpLocks noChangeShapeType="1"/>
          </p:cNvCxnSpPr>
          <p:nvPr/>
        </p:nvCxnSpPr>
        <p:spPr bwMode="auto">
          <a:xfrm>
            <a:off x="3452813" y="4071939"/>
            <a:ext cx="500062" cy="1587"/>
          </a:xfrm>
          <a:prstGeom prst="straightConnector1">
            <a:avLst/>
          </a:prstGeom>
          <a:noFill/>
          <a:ln w="9525" algn="ctr">
            <a:solidFill>
              <a:schemeClr val="tx1"/>
            </a:solidFill>
            <a:round/>
            <a:tailEnd type="arrow" w="med" len="med"/>
          </a:ln>
        </p:spPr>
      </p:cxnSp>
      <p:cxnSp>
        <p:nvCxnSpPr>
          <p:cNvPr id="44" name="直接箭头连接符 84"/>
          <p:cNvCxnSpPr>
            <a:cxnSpLocks noChangeShapeType="1"/>
          </p:cNvCxnSpPr>
          <p:nvPr/>
        </p:nvCxnSpPr>
        <p:spPr bwMode="auto">
          <a:xfrm>
            <a:off x="3524251" y="5929314"/>
            <a:ext cx="428625" cy="1587"/>
          </a:xfrm>
          <a:prstGeom prst="straightConnector1">
            <a:avLst/>
          </a:prstGeom>
          <a:noFill/>
          <a:ln w="9525" algn="ctr">
            <a:solidFill>
              <a:schemeClr val="tx1"/>
            </a:solidFill>
            <a:round/>
            <a:tailEnd type="arrow" w="med" len="med"/>
          </a:ln>
        </p:spPr>
      </p:cxnSp>
      <p:cxnSp>
        <p:nvCxnSpPr>
          <p:cNvPr id="45" name="直接箭头连接符 88"/>
          <p:cNvCxnSpPr>
            <a:cxnSpLocks noChangeShapeType="1"/>
          </p:cNvCxnSpPr>
          <p:nvPr/>
        </p:nvCxnSpPr>
        <p:spPr bwMode="auto">
          <a:xfrm>
            <a:off x="4310064" y="4071939"/>
            <a:ext cx="428625" cy="1587"/>
          </a:xfrm>
          <a:prstGeom prst="straightConnector1">
            <a:avLst/>
          </a:prstGeom>
          <a:noFill/>
          <a:ln w="9525" algn="ctr">
            <a:solidFill>
              <a:schemeClr val="tx1"/>
            </a:solidFill>
            <a:round/>
            <a:tailEnd type="arrow" w="med" len="med"/>
          </a:ln>
        </p:spPr>
      </p:cxnSp>
      <p:cxnSp>
        <p:nvCxnSpPr>
          <p:cNvPr id="46" name="直接箭头连接符 89"/>
          <p:cNvCxnSpPr>
            <a:cxnSpLocks noChangeShapeType="1"/>
          </p:cNvCxnSpPr>
          <p:nvPr/>
        </p:nvCxnSpPr>
        <p:spPr bwMode="auto">
          <a:xfrm>
            <a:off x="3238501" y="2500314"/>
            <a:ext cx="428625" cy="1587"/>
          </a:xfrm>
          <a:prstGeom prst="straightConnector1">
            <a:avLst/>
          </a:prstGeom>
          <a:noFill/>
          <a:ln w="9525" algn="ctr">
            <a:solidFill>
              <a:schemeClr val="tx1"/>
            </a:solidFill>
            <a:round/>
            <a:tailEnd type="arrow" w="med" len="med"/>
          </a:ln>
        </p:spPr>
      </p:cxnSp>
      <p:cxnSp>
        <p:nvCxnSpPr>
          <p:cNvPr id="47" name="肘形连接符 91"/>
          <p:cNvCxnSpPr>
            <a:cxnSpLocks noChangeShapeType="1"/>
            <a:stCxn id="22" idx="0"/>
            <a:endCxn id="24" idx="1"/>
          </p:cNvCxnSpPr>
          <p:nvPr/>
        </p:nvCxnSpPr>
        <p:spPr bwMode="auto">
          <a:xfrm rot="5400000" flipH="1" flipV="1">
            <a:off x="4738688" y="2500313"/>
            <a:ext cx="1143000" cy="714375"/>
          </a:xfrm>
          <a:prstGeom prst="bentConnector2">
            <a:avLst/>
          </a:prstGeom>
          <a:noFill/>
          <a:ln w="9525" algn="ctr">
            <a:solidFill>
              <a:schemeClr val="tx1"/>
            </a:solidFill>
            <a:round/>
            <a:tailEnd type="arrow" w="med" len="med"/>
          </a:ln>
        </p:spPr>
      </p:cxnSp>
      <p:cxnSp>
        <p:nvCxnSpPr>
          <p:cNvPr id="48" name="直接箭头连接符 93"/>
          <p:cNvCxnSpPr>
            <a:cxnSpLocks noChangeShapeType="1"/>
          </p:cNvCxnSpPr>
          <p:nvPr/>
        </p:nvCxnSpPr>
        <p:spPr bwMode="auto">
          <a:xfrm>
            <a:off x="5167314" y="4071939"/>
            <a:ext cx="428625" cy="1587"/>
          </a:xfrm>
          <a:prstGeom prst="straightConnector1">
            <a:avLst/>
          </a:prstGeom>
          <a:noFill/>
          <a:ln w="9525" algn="ctr">
            <a:solidFill>
              <a:schemeClr val="tx1"/>
            </a:solidFill>
            <a:round/>
            <a:tailEnd type="arrow" w="med" len="med"/>
          </a:ln>
        </p:spPr>
      </p:cxnSp>
      <p:cxnSp>
        <p:nvCxnSpPr>
          <p:cNvPr id="49" name="直接箭头连接符 99"/>
          <p:cNvCxnSpPr>
            <a:cxnSpLocks noChangeShapeType="1"/>
          </p:cNvCxnSpPr>
          <p:nvPr/>
        </p:nvCxnSpPr>
        <p:spPr bwMode="auto">
          <a:xfrm>
            <a:off x="6024564" y="4071939"/>
            <a:ext cx="428625" cy="1587"/>
          </a:xfrm>
          <a:prstGeom prst="straightConnector1">
            <a:avLst/>
          </a:prstGeom>
          <a:noFill/>
          <a:ln w="9525" algn="ctr">
            <a:solidFill>
              <a:schemeClr val="tx1"/>
            </a:solidFill>
            <a:round/>
            <a:tailEnd type="arrow" w="med" len="med"/>
          </a:ln>
        </p:spPr>
      </p:cxnSp>
      <p:cxnSp>
        <p:nvCxnSpPr>
          <p:cNvPr id="50" name="肘形连接符 101"/>
          <p:cNvCxnSpPr>
            <a:cxnSpLocks noChangeShapeType="1"/>
            <a:stCxn id="24" idx="3"/>
            <a:endCxn id="27" idx="0"/>
          </p:cNvCxnSpPr>
          <p:nvPr/>
        </p:nvCxnSpPr>
        <p:spPr bwMode="auto">
          <a:xfrm>
            <a:off x="6381750" y="2286000"/>
            <a:ext cx="261938" cy="1428750"/>
          </a:xfrm>
          <a:prstGeom prst="bentConnector2">
            <a:avLst/>
          </a:prstGeom>
          <a:noFill/>
          <a:ln w="9525" algn="ctr">
            <a:solidFill>
              <a:schemeClr val="tx1"/>
            </a:solidFill>
            <a:round/>
            <a:tailEnd type="arrow" w="med" len="med"/>
          </a:ln>
        </p:spPr>
      </p:cxnSp>
      <p:cxnSp>
        <p:nvCxnSpPr>
          <p:cNvPr id="51" name="直接箭头连接符 103"/>
          <p:cNvCxnSpPr>
            <a:cxnSpLocks noChangeShapeType="1"/>
          </p:cNvCxnSpPr>
          <p:nvPr/>
        </p:nvCxnSpPr>
        <p:spPr bwMode="auto">
          <a:xfrm>
            <a:off x="6024564" y="5929314"/>
            <a:ext cx="428625" cy="1587"/>
          </a:xfrm>
          <a:prstGeom prst="straightConnector1">
            <a:avLst/>
          </a:prstGeom>
          <a:noFill/>
          <a:ln w="9525" algn="ctr">
            <a:solidFill>
              <a:schemeClr val="tx1"/>
            </a:solidFill>
            <a:round/>
            <a:tailEnd type="arrow" w="med" len="med"/>
          </a:ln>
        </p:spPr>
      </p:cxnSp>
      <p:cxnSp>
        <p:nvCxnSpPr>
          <p:cNvPr id="52" name="直接箭头连接符 105"/>
          <p:cNvCxnSpPr>
            <a:cxnSpLocks noChangeShapeType="1"/>
            <a:stCxn id="23" idx="2"/>
            <a:endCxn id="29" idx="0"/>
          </p:cNvCxnSpPr>
          <p:nvPr/>
        </p:nvCxnSpPr>
        <p:spPr bwMode="auto">
          <a:xfrm rot="16200000" flipH="1">
            <a:off x="5641976" y="5297489"/>
            <a:ext cx="385763" cy="20637"/>
          </a:xfrm>
          <a:prstGeom prst="straightConnector1">
            <a:avLst/>
          </a:prstGeom>
          <a:noFill/>
          <a:ln w="9525" algn="ctr">
            <a:solidFill>
              <a:schemeClr val="tx1"/>
            </a:solidFill>
            <a:round/>
            <a:tailEnd type="arrow" w="med" len="med"/>
          </a:ln>
        </p:spPr>
      </p:cxnSp>
      <p:cxnSp>
        <p:nvCxnSpPr>
          <p:cNvPr id="53" name="直接箭头连接符 111"/>
          <p:cNvCxnSpPr>
            <a:cxnSpLocks noChangeShapeType="1"/>
            <a:stCxn id="30" idx="0"/>
            <a:endCxn id="27" idx="2"/>
          </p:cNvCxnSpPr>
          <p:nvPr/>
        </p:nvCxnSpPr>
        <p:spPr bwMode="auto">
          <a:xfrm rot="5400000" flipH="1" flipV="1">
            <a:off x="6204745" y="5133182"/>
            <a:ext cx="866775" cy="11113"/>
          </a:xfrm>
          <a:prstGeom prst="straightConnector1">
            <a:avLst/>
          </a:prstGeom>
          <a:noFill/>
          <a:ln w="9525" algn="ctr">
            <a:solidFill>
              <a:schemeClr val="tx1"/>
            </a:solidFill>
            <a:round/>
            <a:tailEnd type="arrow" w="med" len="med"/>
          </a:ln>
        </p:spPr>
      </p:cxnSp>
      <p:cxnSp>
        <p:nvCxnSpPr>
          <p:cNvPr id="54" name="直接箭头连接符 112"/>
          <p:cNvCxnSpPr>
            <a:cxnSpLocks noChangeShapeType="1"/>
          </p:cNvCxnSpPr>
          <p:nvPr/>
        </p:nvCxnSpPr>
        <p:spPr bwMode="auto">
          <a:xfrm>
            <a:off x="6810376" y="4071939"/>
            <a:ext cx="428625" cy="1587"/>
          </a:xfrm>
          <a:prstGeom prst="straightConnector1">
            <a:avLst/>
          </a:prstGeom>
          <a:noFill/>
          <a:ln w="9525" algn="ctr">
            <a:solidFill>
              <a:schemeClr val="tx1"/>
            </a:solidFill>
            <a:round/>
            <a:tailEnd type="arrow" w="med" len="med"/>
          </a:ln>
        </p:spPr>
      </p:cxnSp>
      <p:cxnSp>
        <p:nvCxnSpPr>
          <p:cNvPr id="55" name="直接箭头连接符 113"/>
          <p:cNvCxnSpPr>
            <a:cxnSpLocks noChangeShapeType="1"/>
          </p:cNvCxnSpPr>
          <p:nvPr/>
        </p:nvCxnSpPr>
        <p:spPr bwMode="auto">
          <a:xfrm>
            <a:off x="7596189" y="4071939"/>
            <a:ext cx="428625" cy="1587"/>
          </a:xfrm>
          <a:prstGeom prst="straightConnector1">
            <a:avLst/>
          </a:prstGeom>
          <a:noFill/>
          <a:ln w="9525" algn="ctr">
            <a:solidFill>
              <a:schemeClr val="tx1"/>
            </a:solidFill>
            <a:round/>
            <a:tailEnd type="arrow" w="med" len="med"/>
          </a:ln>
        </p:spPr>
      </p:cxnSp>
      <p:cxnSp>
        <p:nvCxnSpPr>
          <p:cNvPr id="56" name="肘形连接符 116"/>
          <p:cNvCxnSpPr>
            <a:cxnSpLocks noChangeShapeType="1"/>
            <a:endCxn id="28" idx="1"/>
          </p:cNvCxnSpPr>
          <p:nvPr/>
        </p:nvCxnSpPr>
        <p:spPr bwMode="auto">
          <a:xfrm rot="5400000" flipH="1" flipV="1">
            <a:off x="7970838" y="2803526"/>
            <a:ext cx="1179513" cy="500062"/>
          </a:xfrm>
          <a:prstGeom prst="bentConnector2">
            <a:avLst/>
          </a:prstGeom>
          <a:noFill/>
          <a:ln w="9525" algn="ctr">
            <a:solidFill>
              <a:schemeClr val="tx1"/>
            </a:solidFill>
            <a:round/>
            <a:tailEnd type="arrow" w="med" len="med"/>
          </a:ln>
        </p:spPr>
      </p:cxnSp>
      <p:cxnSp>
        <p:nvCxnSpPr>
          <p:cNvPr id="57" name="肘形连接符 119"/>
          <p:cNvCxnSpPr>
            <a:cxnSpLocks noChangeShapeType="1"/>
            <a:stCxn id="40" idx="2"/>
            <a:endCxn id="26" idx="1"/>
          </p:cNvCxnSpPr>
          <p:nvPr/>
        </p:nvCxnSpPr>
        <p:spPr bwMode="auto">
          <a:xfrm rot="16200000" flipH="1">
            <a:off x="7865269" y="4983957"/>
            <a:ext cx="1295400" cy="595312"/>
          </a:xfrm>
          <a:prstGeom prst="bentConnector2">
            <a:avLst/>
          </a:prstGeom>
          <a:noFill/>
          <a:ln w="9525" algn="ctr">
            <a:solidFill>
              <a:schemeClr val="tx1"/>
            </a:solidFill>
            <a:round/>
            <a:tailEnd type="arrow" w="med" len="med"/>
          </a:ln>
        </p:spPr>
      </p:cxnSp>
      <p:cxnSp>
        <p:nvCxnSpPr>
          <p:cNvPr id="58" name="直接箭头连接符 133"/>
          <p:cNvCxnSpPr>
            <a:cxnSpLocks noChangeShapeType="1"/>
          </p:cNvCxnSpPr>
          <p:nvPr/>
        </p:nvCxnSpPr>
        <p:spPr bwMode="auto">
          <a:xfrm>
            <a:off x="9739313" y="3786189"/>
            <a:ext cx="285750" cy="1587"/>
          </a:xfrm>
          <a:prstGeom prst="straightConnector1">
            <a:avLst/>
          </a:prstGeom>
          <a:noFill/>
          <a:ln w="9525" algn="ctr">
            <a:solidFill>
              <a:schemeClr val="tx1"/>
            </a:solidFill>
            <a:round/>
            <a:tailEnd type="arrow" w="med" len="med"/>
          </a:ln>
        </p:spPr>
      </p:cxnSp>
      <p:cxnSp>
        <p:nvCxnSpPr>
          <p:cNvPr id="59" name="直接箭头连接符 138"/>
          <p:cNvCxnSpPr>
            <a:cxnSpLocks noChangeShapeType="1"/>
          </p:cNvCxnSpPr>
          <p:nvPr/>
        </p:nvCxnSpPr>
        <p:spPr bwMode="auto">
          <a:xfrm>
            <a:off x="9739313" y="4500564"/>
            <a:ext cx="285750" cy="1587"/>
          </a:xfrm>
          <a:prstGeom prst="straightConnector1">
            <a:avLst/>
          </a:prstGeom>
          <a:noFill/>
          <a:ln w="9525" algn="ctr">
            <a:solidFill>
              <a:schemeClr val="tx1"/>
            </a:solidFill>
            <a:round/>
            <a:tailEnd type="arrow" w="med" len="med"/>
          </a:ln>
        </p:spPr>
      </p:cxnSp>
      <p:sp>
        <p:nvSpPr>
          <p:cNvPr id="60" name="菱形 140"/>
          <p:cNvSpPr>
            <a:spLocks noChangeArrowheads="1"/>
          </p:cNvSpPr>
          <p:nvPr/>
        </p:nvSpPr>
        <p:spPr bwMode="auto">
          <a:xfrm>
            <a:off x="9667875" y="3429000"/>
            <a:ext cx="571500" cy="1500188"/>
          </a:xfrm>
          <a:prstGeom prst="diamond">
            <a:avLst/>
          </a:prstGeom>
          <a:solidFill>
            <a:schemeClr val="accent1"/>
          </a:solidFill>
          <a:ln w="9525" algn="ctr">
            <a:solidFill>
              <a:schemeClr val="tx1"/>
            </a:solidFill>
            <a:round/>
          </a:ln>
        </p:spPr>
        <p:txBody>
          <a:bodyPr wrap="none"/>
          <a:lstStyle/>
          <a:p>
            <a:endParaRPr lang="zh-CN" altLang="en-US" sz="1600">
              <a:solidFill>
                <a:schemeClr val="bg2"/>
              </a:solidFill>
            </a:endParaRPr>
          </a:p>
        </p:txBody>
      </p:sp>
      <p:cxnSp>
        <p:nvCxnSpPr>
          <p:cNvPr id="61" name="直接箭头连接符 158"/>
          <p:cNvCxnSpPr>
            <a:cxnSpLocks noChangeShapeType="1"/>
            <a:stCxn id="31" idx="3"/>
          </p:cNvCxnSpPr>
          <p:nvPr/>
        </p:nvCxnSpPr>
        <p:spPr bwMode="auto">
          <a:xfrm>
            <a:off x="9310689" y="4143375"/>
            <a:ext cx="357187" cy="0"/>
          </a:xfrm>
          <a:prstGeom prst="straightConnector1">
            <a:avLst/>
          </a:prstGeom>
          <a:noFill/>
          <a:ln w="9525" algn="ctr">
            <a:solidFill>
              <a:schemeClr val="tx1"/>
            </a:solidFill>
            <a:round/>
            <a:tailEnd type="arrow" w="med" len="med"/>
          </a:ln>
        </p:spPr>
      </p:cxnSp>
      <p:cxnSp>
        <p:nvCxnSpPr>
          <p:cNvPr id="62" name="肘形连接符 167"/>
          <p:cNvCxnSpPr>
            <a:cxnSpLocks noChangeShapeType="1"/>
            <a:stCxn id="28" idx="3"/>
          </p:cNvCxnSpPr>
          <p:nvPr/>
        </p:nvCxnSpPr>
        <p:spPr bwMode="auto">
          <a:xfrm>
            <a:off x="9310688" y="2463801"/>
            <a:ext cx="285750" cy="1679575"/>
          </a:xfrm>
          <a:prstGeom prst="bentConnector2">
            <a:avLst/>
          </a:prstGeom>
          <a:noFill/>
          <a:ln w="9525" algn="ctr">
            <a:solidFill>
              <a:schemeClr val="tx1"/>
            </a:solidFill>
            <a:round/>
            <a:tailEnd type="arrow" w="med" len="med"/>
          </a:ln>
        </p:spPr>
      </p:cxnSp>
      <p:sp>
        <p:nvSpPr>
          <p:cNvPr id="63" name="TextBox 178"/>
          <p:cNvSpPr txBox="1">
            <a:spLocks noChangeArrowheads="1"/>
          </p:cNvSpPr>
          <p:nvPr/>
        </p:nvSpPr>
        <p:spPr bwMode="auto">
          <a:xfrm>
            <a:off x="9739612" y="3643314"/>
            <a:ext cx="461665" cy="1285874"/>
          </a:xfrm>
          <a:prstGeom prst="rect">
            <a:avLst/>
          </a:prstGeom>
          <a:noFill/>
          <a:ln w="9525">
            <a:noFill/>
            <a:miter lim="800000"/>
          </a:ln>
        </p:spPr>
        <p:txBody>
          <a:bodyPr vert="eaVert" wrap="square">
            <a:spAutoFit/>
          </a:bodyPr>
          <a:lstStyle/>
          <a:p>
            <a:r>
              <a:rPr lang="zh-CN" altLang="en-US" dirty="0">
                <a:solidFill>
                  <a:schemeClr val="bg2"/>
                </a:solidFill>
              </a:rPr>
              <a:t>是否复审</a:t>
            </a:r>
          </a:p>
        </p:txBody>
      </p:sp>
      <p:cxnSp>
        <p:nvCxnSpPr>
          <p:cNvPr id="64" name="直接箭头连接符 63"/>
          <p:cNvCxnSpPr>
            <a:stCxn id="26" idx="3"/>
            <a:endCxn id="32" idx="1"/>
          </p:cNvCxnSpPr>
          <p:nvPr/>
        </p:nvCxnSpPr>
        <p:spPr bwMode="auto">
          <a:xfrm>
            <a:off x="9305926" y="5929314"/>
            <a:ext cx="433413" cy="3574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5" name="TextBox 64"/>
          <p:cNvSpPr txBox="1"/>
          <p:nvPr/>
        </p:nvSpPr>
        <p:spPr>
          <a:xfrm>
            <a:off x="9920617" y="3143248"/>
            <a:ext cx="461665" cy="500066"/>
          </a:xfrm>
          <a:prstGeom prst="rect">
            <a:avLst/>
          </a:prstGeom>
          <a:noFill/>
        </p:spPr>
        <p:txBody>
          <a:bodyPr vert="eaVert" wrap="square" rtlCol="0">
            <a:spAutoFit/>
          </a:bodyPr>
          <a:lstStyle/>
          <a:p>
            <a:r>
              <a:rPr lang="zh-CN" altLang="en-US"/>
              <a:t>是</a:t>
            </a:r>
          </a:p>
        </p:txBody>
      </p:sp>
      <p:sp>
        <p:nvSpPr>
          <p:cNvPr id="66" name="TextBox 65"/>
          <p:cNvSpPr txBox="1"/>
          <p:nvPr/>
        </p:nvSpPr>
        <p:spPr>
          <a:xfrm>
            <a:off x="9974546" y="4857760"/>
            <a:ext cx="461665" cy="428628"/>
          </a:xfrm>
          <a:prstGeom prst="rect">
            <a:avLst/>
          </a:prstGeom>
          <a:noFill/>
        </p:spPr>
        <p:txBody>
          <a:bodyPr vert="eaVert" wrap="square" rtlCol="0">
            <a:spAutoFit/>
          </a:bodyPr>
          <a:lstStyle/>
          <a:p>
            <a:r>
              <a:rPr lang="zh-CN" altLang="en-US"/>
              <a:t>否</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21</a:t>
            </a:fld>
            <a:endParaRPr lang="zh-CN" altLang="en-US"/>
          </a:p>
        </p:txBody>
      </p:sp>
      <p:pic>
        <p:nvPicPr>
          <p:cNvPr id="5" name="图片 4"/>
          <p:cNvPicPr>
            <a:picLocks noChangeAspect="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6" name="组合 5"/>
          <p:cNvGrpSpPr/>
          <p:nvPr/>
        </p:nvGrpSpPr>
        <p:grpSpPr>
          <a:xfrm>
            <a:off x="2563986" y="2921389"/>
            <a:ext cx="7175353" cy="1769979"/>
            <a:chOff x="583679" y="2287350"/>
            <a:chExt cx="10112030" cy="1489616"/>
          </a:xfrm>
        </p:grpSpPr>
        <p:sp>
          <p:nvSpPr>
            <p:cNvPr id="7" name="文本框 4"/>
            <p:cNvSpPr txBox="1"/>
            <p:nvPr/>
          </p:nvSpPr>
          <p:spPr>
            <a:xfrm>
              <a:off x="583679" y="2287350"/>
              <a:ext cx="10112030" cy="492147"/>
            </a:xfrm>
            <a:prstGeom prst="rect">
              <a:avLst/>
            </a:prstGeom>
            <a:noFill/>
          </p:spPr>
          <p:txBody>
            <a:bodyPr wrap="square" rtlCol="0">
              <a:spAutoFit/>
            </a:bodyPr>
            <a:lstStyle/>
            <a:p>
              <a:pPr algn="ctr" eaLnBrk="0" hangingPunct="0">
                <a:defRPr/>
              </a:pPr>
              <a:endParaRPr lang="en-US" altLang="zh-CN" sz="3200" b="1" kern="0" dirty="0">
                <a:latin typeface="黑体" panose="02010609060101010101" pitchFamily="49" charset="-122"/>
                <a:ea typeface="黑体" panose="02010609060101010101" pitchFamily="49" charset="-122"/>
              </a:endParaRPr>
            </a:p>
          </p:txBody>
        </p:sp>
        <p:sp>
          <p:nvSpPr>
            <p:cNvPr id="8" name="Text Placeholder 24"/>
            <p:cNvSpPr txBox="1"/>
            <p:nvPr/>
          </p:nvSpPr>
          <p:spPr>
            <a:xfrm>
              <a:off x="1612013" y="3040727"/>
              <a:ext cx="8081629" cy="736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dirty="0">
                <a:solidFill>
                  <a:schemeClr val="bg2">
                    <a:lumMod val="25000"/>
                  </a:schemeClr>
                </a:solidFill>
              </a:endParaRPr>
            </a:p>
          </p:txBody>
        </p:sp>
      </p:grpSp>
      <p:pic>
        <p:nvPicPr>
          <p:cNvPr id="10" name="Picture 2" descr="C:\Users\saic\Desktop\微信图片_20181012111632.png"/>
          <p:cNvPicPr>
            <a:picLocks noChangeAspect="1" noChangeArrowheads="1"/>
          </p:cNvPicPr>
          <p:nvPr/>
        </p:nvPicPr>
        <p:blipFill>
          <a:blip r:embed="rId3" cstate="print"/>
          <a:srcRect/>
          <a:stretch>
            <a:fillRect/>
          </a:stretch>
        </p:blipFill>
        <p:spPr bwMode="auto">
          <a:xfrm>
            <a:off x="8882083" y="5429265"/>
            <a:ext cx="2030065" cy="1269543"/>
          </a:xfrm>
          <a:prstGeom prst="rect">
            <a:avLst/>
          </a:prstGeom>
          <a:noFill/>
        </p:spPr>
      </p:pic>
      <p:sp>
        <p:nvSpPr>
          <p:cNvPr id="12" name="矩形 11"/>
          <p:cNvSpPr/>
          <p:nvPr/>
        </p:nvSpPr>
        <p:spPr>
          <a:xfrm>
            <a:off x="2738414" y="3357563"/>
            <a:ext cx="5101076" cy="584775"/>
          </a:xfrm>
          <a:prstGeom prst="rect">
            <a:avLst/>
          </a:prstGeom>
        </p:spPr>
        <p:txBody>
          <a:bodyPr wrap="none">
            <a:spAutoFit/>
          </a:bodyPr>
          <a:lstStyle/>
          <a:p>
            <a:r>
              <a:rPr lang="zh-CN" altLang="en-US" sz="3200" b="1" dirty="0"/>
              <a:t>             异议申请量发展趋势</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23664" y="-1"/>
            <a:ext cx="12144672"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t>异议发展趋势</a:t>
            </a:r>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3"/>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69"/>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8" name="矩形 7"/>
          <p:cNvSpPr/>
          <p:nvPr/>
        </p:nvSpPr>
        <p:spPr>
          <a:xfrm>
            <a:off x="3024166" y="1428736"/>
            <a:ext cx="7072362" cy="455894"/>
          </a:xfrm>
          <a:prstGeom prst="rect">
            <a:avLst/>
          </a:prstGeom>
        </p:spPr>
        <p:txBody>
          <a:bodyPr wrap="square">
            <a:spAutoFit/>
          </a:bodyPr>
          <a:lstStyle/>
          <a:p>
            <a:pPr marL="342900" indent="-342900" eaLnBrk="0" hangingPunct="0">
              <a:lnSpc>
                <a:spcPct val="150000"/>
              </a:lnSpc>
              <a:spcBef>
                <a:spcPct val="20000"/>
              </a:spcBef>
              <a:buClr>
                <a:schemeClr val="tx2"/>
              </a:buClr>
              <a:defRPr/>
            </a:pPr>
            <a:r>
              <a:rPr lang="zh-CN" altLang="en-US" b="1" kern="0" dirty="0">
                <a:latin typeface="宋体" panose="02010600030101010101" pitchFamily="2" charset="-122"/>
                <a:ea typeface="宋体" panose="02010600030101010101" pitchFamily="2" charset="-122"/>
              </a:rPr>
              <a:t>        </a:t>
            </a:r>
            <a:endParaRPr lang="zh-CN" altLang="en-US" b="1"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7" name="矩形 46"/>
          <p:cNvSpPr/>
          <p:nvPr/>
        </p:nvSpPr>
        <p:spPr>
          <a:xfrm>
            <a:off x="1847528" y="2071679"/>
            <a:ext cx="8640960" cy="2215991"/>
          </a:xfrm>
          <a:prstGeom prst="rect">
            <a:avLst/>
          </a:prstGeom>
        </p:spPr>
        <p:txBody>
          <a:bodyPr wrap="square">
            <a:spAutoFit/>
          </a:bodyPr>
          <a:lstStyle/>
          <a:p>
            <a:r>
              <a:rPr lang="zh-CN" altLang="en-US" sz="2400" b="1" dirty="0"/>
              <a:t>                                异议申请及审查发展趋势</a:t>
            </a:r>
            <a:endParaRPr lang="zh-CN" altLang="en-US" sz="2400" dirty="0"/>
          </a:p>
          <a:p>
            <a:endParaRPr lang="en-US" dirty="0"/>
          </a:p>
          <a:p>
            <a:r>
              <a:rPr lang="en-US" sz="2400" dirty="0"/>
              <a:t>      2020</a:t>
            </a:r>
            <a:r>
              <a:rPr lang="zh-CN" altLang="en-US" sz="2400" dirty="0"/>
              <a:t>年，商标异议申请量为</a:t>
            </a:r>
            <a:r>
              <a:rPr lang="en-US" sz="2400" dirty="0"/>
              <a:t>135614</a:t>
            </a:r>
            <a:r>
              <a:rPr lang="zh-CN" altLang="en-US" sz="2400" dirty="0"/>
              <a:t>件，比去年下降了</a:t>
            </a:r>
            <a:r>
              <a:rPr lang="en-US" sz="2400" dirty="0"/>
              <a:t>5.17%</a:t>
            </a:r>
            <a:r>
              <a:rPr lang="zh-CN" altLang="en-US" sz="2400" dirty="0"/>
              <a:t>。</a:t>
            </a:r>
            <a:endParaRPr lang="en-US" altLang="zh-CN" sz="2400" dirty="0"/>
          </a:p>
          <a:p>
            <a:endParaRPr lang="en-US" altLang="zh-CN" sz="2400" dirty="0"/>
          </a:p>
          <a:p>
            <a:r>
              <a:rPr lang="en-US" sz="2400" dirty="0"/>
              <a:t>     2020</a:t>
            </a:r>
            <a:r>
              <a:rPr lang="zh-CN" altLang="en-US" sz="2400" dirty="0"/>
              <a:t>年，商标</a:t>
            </a:r>
            <a:r>
              <a:rPr lang="zh-CN" altLang="en-US" sz="2400" dirty="0" smtClean="0"/>
              <a:t>异议审查量</a:t>
            </a:r>
            <a:r>
              <a:rPr lang="zh-CN" altLang="en-US" sz="2400" dirty="0"/>
              <a:t>为</a:t>
            </a:r>
            <a:r>
              <a:rPr lang="en-US" sz="2400" dirty="0"/>
              <a:t>151188</a:t>
            </a:r>
            <a:r>
              <a:rPr lang="zh-CN" altLang="en-US" sz="2400" dirty="0"/>
              <a:t>件，比去年增长了</a:t>
            </a:r>
            <a:r>
              <a:rPr lang="en-US" sz="2400" dirty="0"/>
              <a:t>61.04%</a:t>
            </a:r>
            <a:r>
              <a:rPr lang="zh-CN" altLang="en-US" sz="2400" dirty="0"/>
              <a:t>。</a:t>
            </a:r>
            <a:endParaRPr lang="en-US" altLang="zh-CN" sz="2400" dirty="0"/>
          </a:p>
          <a:p>
            <a:endParaRPr lang="zh-CN" altLang="en-US" sz="2400" dirty="0">
              <a:latin typeface="楷体" panose="02010609060101010101" pitchFamily="49" charset="-122"/>
              <a:ea typeface="楷体" panose="02010609060101010101" pitchFamily="49" charset="-122"/>
            </a:endParaRPr>
          </a:p>
        </p:txBody>
      </p:sp>
      <p:sp>
        <p:nvSpPr>
          <p:cNvPr id="12" name="矩形 11"/>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t>异议申请量发展趋势</a:t>
            </a:r>
            <a:endParaRPr lang="zh-CN" altLang="en-US" dirty="0"/>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3"/>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69"/>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0" name="矩形 9"/>
          <p:cNvSpPr/>
          <p:nvPr/>
        </p:nvSpPr>
        <p:spPr>
          <a:xfrm>
            <a:off x="4095737" y="1928802"/>
            <a:ext cx="3993401" cy="369332"/>
          </a:xfrm>
          <a:prstGeom prst="rect">
            <a:avLst/>
          </a:prstGeom>
        </p:spPr>
        <p:txBody>
          <a:bodyPr wrap="none">
            <a:spAutoFit/>
          </a:bodyPr>
          <a:lstStyle/>
          <a:p>
            <a:r>
              <a:rPr lang="en-US" altLang="zh-CN" kern="0" dirty="0">
                <a:latin typeface="黑体" panose="02010609060101010101" pitchFamily="49" charset="-122"/>
                <a:ea typeface="黑体" panose="02010609060101010101" pitchFamily="49" charset="-122"/>
              </a:rPr>
              <a:t>2015</a:t>
            </a:r>
            <a:r>
              <a:rPr lang="zh-CN" altLang="zh-CN" kern="0" dirty="0">
                <a:latin typeface="黑体" panose="02010609060101010101" pitchFamily="49" charset="-122"/>
                <a:ea typeface="黑体" panose="02010609060101010101" pitchFamily="49" charset="-122"/>
              </a:rPr>
              <a:t>年</a:t>
            </a:r>
            <a:r>
              <a:rPr lang="en-US" altLang="zh-CN" kern="0" dirty="0">
                <a:latin typeface="黑体" panose="02010609060101010101" pitchFamily="49" charset="-122"/>
                <a:ea typeface="黑体" panose="02010609060101010101" pitchFamily="49" charset="-122"/>
              </a:rPr>
              <a:t>-2020</a:t>
            </a:r>
            <a:r>
              <a:rPr lang="zh-CN" altLang="zh-CN" kern="0" dirty="0">
                <a:latin typeface="黑体" panose="02010609060101010101" pitchFamily="49" charset="-122"/>
                <a:ea typeface="黑体" panose="02010609060101010101" pitchFamily="49" charset="-122"/>
              </a:rPr>
              <a:t>年商标异议申请量对比图</a:t>
            </a:r>
            <a:endParaRPr lang="zh-CN" altLang="en-US" dirty="0"/>
          </a:p>
        </p:txBody>
      </p:sp>
      <p:graphicFrame>
        <p:nvGraphicFramePr>
          <p:cNvPr id="11" name="图表 10"/>
          <p:cNvGraphicFramePr/>
          <p:nvPr/>
        </p:nvGraphicFramePr>
        <p:xfrm>
          <a:off x="3647728" y="2348880"/>
          <a:ext cx="5688632" cy="3240360"/>
        </p:xfrm>
        <a:graphic>
          <a:graphicData uri="http://schemas.openxmlformats.org/drawingml/2006/chart">
            <c:chart xmlns:c="http://schemas.openxmlformats.org/drawingml/2006/chart" xmlns:r="http://schemas.openxmlformats.org/officeDocument/2006/relationships" r:id="rId5"/>
          </a:graphicData>
        </a:graphic>
      </p:graphicFrame>
      <p:sp>
        <p:nvSpPr>
          <p:cNvPr id="13" name="矩形 12"/>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t>异议申请量发展趋势</a:t>
            </a:r>
            <a:endParaRPr lang="zh-CN" altLang="en-US" dirty="0"/>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3"/>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69"/>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0" name="矩形 9"/>
          <p:cNvSpPr/>
          <p:nvPr/>
        </p:nvSpPr>
        <p:spPr>
          <a:xfrm>
            <a:off x="4095737" y="1928802"/>
            <a:ext cx="3993401" cy="369332"/>
          </a:xfrm>
          <a:prstGeom prst="rect">
            <a:avLst/>
          </a:prstGeom>
        </p:spPr>
        <p:txBody>
          <a:bodyPr wrap="none">
            <a:spAutoFit/>
          </a:bodyPr>
          <a:lstStyle/>
          <a:p>
            <a:r>
              <a:rPr lang="en-US" altLang="zh-CN" kern="0" dirty="0">
                <a:latin typeface="黑体" panose="02010609060101010101" pitchFamily="49" charset="-122"/>
                <a:ea typeface="黑体" panose="02010609060101010101" pitchFamily="49" charset="-122"/>
              </a:rPr>
              <a:t>2015</a:t>
            </a:r>
            <a:r>
              <a:rPr lang="zh-CN" altLang="zh-CN" kern="0" dirty="0">
                <a:latin typeface="黑体" panose="02010609060101010101" pitchFamily="49" charset="-122"/>
                <a:ea typeface="黑体" panose="02010609060101010101" pitchFamily="49" charset="-122"/>
              </a:rPr>
              <a:t>年</a:t>
            </a:r>
            <a:r>
              <a:rPr lang="en-US" altLang="zh-CN" kern="0">
                <a:latin typeface="黑体" panose="02010609060101010101" pitchFamily="49" charset="-122"/>
                <a:ea typeface="黑体" panose="02010609060101010101" pitchFamily="49" charset="-122"/>
              </a:rPr>
              <a:t>-2020</a:t>
            </a:r>
            <a:r>
              <a:rPr lang="zh-CN" altLang="zh-CN" kern="0">
                <a:latin typeface="黑体" panose="02010609060101010101" pitchFamily="49" charset="-122"/>
                <a:ea typeface="黑体" panose="02010609060101010101" pitchFamily="49" charset="-122"/>
              </a:rPr>
              <a:t>年</a:t>
            </a:r>
            <a:r>
              <a:rPr lang="zh-CN" altLang="zh-CN" kern="0" dirty="0">
                <a:latin typeface="黑体" panose="02010609060101010101" pitchFamily="49" charset="-122"/>
                <a:ea typeface="黑体" panose="02010609060101010101" pitchFamily="49" charset="-122"/>
              </a:rPr>
              <a:t>商标异议</a:t>
            </a:r>
            <a:r>
              <a:rPr lang="zh-CN" altLang="en-US" kern="0" dirty="0">
                <a:latin typeface="黑体" panose="02010609060101010101" pitchFamily="49" charset="-122"/>
                <a:ea typeface="黑体" panose="02010609060101010101" pitchFamily="49" charset="-122"/>
              </a:rPr>
              <a:t>审查</a:t>
            </a:r>
            <a:r>
              <a:rPr lang="zh-CN" altLang="zh-CN" kern="0" dirty="0">
                <a:latin typeface="黑体" panose="02010609060101010101" pitchFamily="49" charset="-122"/>
                <a:ea typeface="黑体" panose="02010609060101010101" pitchFamily="49" charset="-122"/>
              </a:rPr>
              <a:t>量对比图</a:t>
            </a:r>
            <a:endParaRPr lang="zh-CN" altLang="en-US" dirty="0"/>
          </a:p>
        </p:txBody>
      </p:sp>
      <p:graphicFrame>
        <p:nvGraphicFramePr>
          <p:cNvPr id="11" name="图表 10"/>
          <p:cNvGraphicFramePr/>
          <p:nvPr/>
        </p:nvGraphicFramePr>
        <p:xfrm>
          <a:off x="3647728" y="2348880"/>
          <a:ext cx="5688632" cy="3240360"/>
        </p:xfrm>
        <a:graphic>
          <a:graphicData uri="http://schemas.openxmlformats.org/drawingml/2006/chart">
            <c:chart xmlns:c="http://schemas.openxmlformats.org/drawingml/2006/chart" xmlns:r="http://schemas.openxmlformats.org/officeDocument/2006/relationships" r:id="rId5"/>
          </a:graphicData>
        </a:graphic>
      </p:graphicFrame>
      <p:sp>
        <p:nvSpPr>
          <p:cNvPr id="13" name="矩形 12"/>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dirty="0"/>
          </a:p>
        </p:txBody>
      </p:sp>
      <p:sp>
        <p:nvSpPr>
          <p:cNvPr id="3" name="副标题 2"/>
          <p:cNvSpPr>
            <a:spLocks noGrp="1"/>
          </p:cNvSpPr>
          <p:nvPr>
            <p:ph type="subTitle"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25</a:t>
            </a:fld>
            <a:endParaRPr lang="zh-CN" altLang="en-US"/>
          </a:p>
        </p:txBody>
      </p:sp>
      <p:pic>
        <p:nvPicPr>
          <p:cNvPr id="5" name="图片 4"/>
          <p:cNvPicPr>
            <a:picLocks noChangeAspect="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6" name="组合 5"/>
          <p:cNvGrpSpPr/>
          <p:nvPr/>
        </p:nvGrpSpPr>
        <p:grpSpPr>
          <a:xfrm>
            <a:off x="2563987" y="2276874"/>
            <a:ext cx="7175353" cy="2414495"/>
            <a:chOff x="583679" y="1744926"/>
            <a:chExt cx="10112030" cy="2032040"/>
          </a:xfrm>
        </p:grpSpPr>
        <p:sp>
          <p:nvSpPr>
            <p:cNvPr id="7" name="文本框 4"/>
            <p:cNvSpPr txBox="1"/>
            <p:nvPr/>
          </p:nvSpPr>
          <p:spPr>
            <a:xfrm>
              <a:off x="583679" y="2287350"/>
              <a:ext cx="10112030" cy="492147"/>
            </a:xfrm>
            <a:prstGeom prst="rect">
              <a:avLst/>
            </a:prstGeom>
            <a:noFill/>
          </p:spPr>
          <p:txBody>
            <a:bodyPr wrap="square" rtlCol="0">
              <a:spAutoFit/>
            </a:bodyPr>
            <a:lstStyle/>
            <a:p>
              <a:pPr algn="ctr" eaLnBrk="0" hangingPunct="0">
                <a:defRPr/>
              </a:pPr>
              <a:endParaRPr lang="en-US" altLang="zh-CN" sz="3200" b="1" kern="0" dirty="0">
                <a:latin typeface="黑体" panose="02010609060101010101" pitchFamily="49" charset="-122"/>
                <a:ea typeface="黑体" panose="02010609060101010101" pitchFamily="49" charset="-122"/>
              </a:endParaRPr>
            </a:p>
          </p:txBody>
        </p:sp>
        <p:sp>
          <p:nvSpPr>
            <p:cNvPr id="8" name="Text Placeholder 24"/>
            <p:cNvSpPr txBox="1"/>
            <p:nvPr/>
          </p:nvSpPr>
          <p:spPr>
            <a:xfrm>
              <a:off x="1612013" y="3040727"/>
              <a:ext cx="8081629" cy="736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dirty="0">
                <a:solidFill>
                  <a:schemeClr val="bg2">
                    <a:lumMod val="25000"/>
                  </a:schemeClr>
                </a:solidFill>
              </a:endParaRPr>
            </a:p>
          </p:txBody>
        </p:sp>
        <p:sp>
          <p:nvSpPr>
            <p:cNvPr id="9" name="圆角矩形 8"/>
            <p:cNvSpPr/>
            <p:nvPr/>
          </p:nvSpPr>
          <p:spPr>
            <a:xfrm>
              <a:off x="4140546" y="1744926"/>
              <a:ext cx="2849879" cy="4995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rPr>
                <a:t>二</a:t>
              </a:r>
            </a:p>
          </p:txBody>
        </p:sp>
      </p:grpSp>
      <p:pic>
        <p:nvPicPr>
          <p:cNvPr id="10" name="Picture 2" descr="C:\Users\saic\Desktop\微信图片_20181012111632.png"/>
          <p:cNvPicPr>
            <a:picLocks noChangeAspect="1" noChangeArrowheads="1"/>
          </p:cNvPicPr>
          <p:nvPr/>
        </p:nvPicPr>
        <p:blipFill>
          <a:blip r:embed="rId3" cstate="print"/>
          <a:srcRect/>
          <a:stretch>
            <a:fillRect/>
          </a:stretch>
        </p:blipFill>
        <p:spPr bwMode="auto">
          <a:xfrm>
            <a:off x="8882085" y="5429267"/>
            <a:ext cx="2030065" cy="1269543"/>
          </a:xfrm>
          <a:prstGeom prst="rect">
            <a:avLst/>
          </a:prstGeom>
          <a:noFill/>
        </p:spPr>
      </p:pic>
      <p:sp>
        <p:nvSpPr>
          <p:cNvPr id="12" name="矩形 11"/>
          <p:cNvSpPr/>
          <p:nvPr/>
        </p:nvSpPr>
        <p:spPr>
          <a:xfrm>
            <a:off x="4223792" y="3356995"/>
            <a:ext cx="3892412" cy="584775"/>
          </a:xfrm>
          <a:prstGeom prst="rect">
            <a:avLst/>
          </a:prstGeom>
        </p:spPr>
        <p:txBody>
          <a:bodyPr wrap="none">
            <a:spAutoFit/>
          </a:bodyPr>
          <a:lstStyle/>
          <a:p>
            <a:r>
              <a:rPr lang="zh-CN" altLang="en-US" sz="3200" b="1" dirty="0">
                <a:latin typeface="黑体" panose="02010609060101010101" pitchFamily="49" charset="-122"/>
                <a:ea typeface="黑体" panose="02010609060101010101" pitchFamily="49" charset="-122"/>
                <a:sym typeface="+mn-ea"/>
              </a:rPr>
              <a:t>异议申请的形式</a:t>
            </a:r>
            <a:r>
              <a:rPr lang="zh-CN" altLang="en-US" sz="3200" b="1">
                <a:latin typeface="黑体" panose="02010609060101010101" pitchFamily="49" charset="-122"/>
                <a:ea typeface="黑体" panose="02010609060101010101" pitchFamily="49" charset="-122"/>
                <a:sym typeface="+mn-ea"/>
              </a:rPr>
              <a:t>审查</a:t>
            </a:r>
            <a:endParaRPr lang="zh-CN" altLang="en-US" sz="3200" b="1" dirty="0">
              <a:latin typeface="黑体" panose="02010609060101010101" pitchFamily="49" charset="-122"/>
              <a:ea typeface="黑体" panose="020106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9"/>
          <p:cNvGrpSpPr/>
          <p:nvPr/>
        </p:nvGrpSpPr>
        <p:grpSpPr>
          <a:xfrm>
            <a:off x="4524364" y="2214555"/>
            <a:ext cx="2785516" cy="1278583"/>
            <a:chOff x="3154636" y="1988840"/>
            <a:chExt cx="2785516" cy="1278582"/>
          </a:xfrm>
        </p:grpSpPr>
        <p:grpSp>
          <p:nvGrpSpPr>
            <p:cNvPr id="4" name="Group 10"/>
            <p:cNvGrpSpPr/>
            <p:nvPr/>
          </p:nvGrpSpPr>
          <p:grpSpPr bwMode="auto">
            <a:xfrm>
              <a:off x="3154636" y="1988840"/>
              <a:ext cx="2785516" cy="1278582"/>
              <a:chOff x="1997" y="1314"/>
              <a:chExt cx="1889" cy="1009"/>
            </a:xfrm>
          </p:grpSpPr>
          <p:grpSp>
            <p:nvGrpSpPr>
              <p:cNvPr id="5" name="Group 11"/>
              <p:cNvGrpSpPr/>
              <p:nvPr/>
            </p:nvGrpSpPr>
            <p:grpSpPr bwMode="auto">
              <a:xfrm>
                <a:off x="1997" y="1404"/>
                <a:ext cx="1889" cy="919"/>
                <a:chOff x="1973" y="1027"/>
                <a:chExt cx="1926" cy="937"/>
              </a:xfrm>
            </p:grpSpPr>
            <p:sp>
              <p:nvSpPr>
                <p:cNvPr id="22" name="Oval 12"/>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w="9525">
                  <a:noFill/>
                  <a:round/>
                </a:ln>
                <a:effectLst/>
              </p:spPr>
              <p:txBody>
                <a:bodyPr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23" name="Oval 13"/>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w="9525">
                  <a:noFill/>
                  <a:round/>
                </a:ln>
                <a:effectLst/>
              </p:spPr>
              <p:txBody>
                <a:bodyPr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grpSp>
          <p:sp>
            <p:nvSpPr>
              <p:cNvPr id="17" name="Oval 14"/>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w="9525" algn="ctr">
                <a:noFill/>
                <a:round/>
              </a:ln>
              <a:effectLst/>
            </p:spPr>
            <p:txBody>
              <a:bodyPr vert="eaVert"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19" name="Oval 15"/>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w="9525" algn="ctr">
                <a:noFill/>
                <a:round/>
              </a:ln>
              <a:effectLst/>
            </p:spPr>
            <p:txBody>
              <a:bodyPr vert="eaVert"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20" name="Oval 16"/>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w="9525" algn="ctr">
                <a:noFill/>
                <a:round/>
              </a:ln>
              <a:effectLst/>
            </p:spPr>
            <p:txBody>
              <a:bodyPr vert="eaVert"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
            <p:nvSpPr>
              <p:cNvPr id="21" name="Oval 17"/>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w="9525" algn="ctr">
                <a:noFill/>
                <a:round/>
              </a:ln>
              <a:effectLst/>
            </p:spPr>
            <p:txBody>
              <a:bodyPr vert="eaVert" wrap="none" anchor="ct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grpSp>
        <p:sp>
          <p:nvSpPr>
            <p:cNvPr id="15" name="Text Box 18"/>
            <p:cNvSpPr txBox="1">
              <a:spLocks noChangeArrowheads="1"/>
            </p:cNvSpPr>
            <p:nvPr/>
          </p:nvSpPr>
          <p:spPr bwMode="auto">
            <a:xfrm>
              <a:off x="3851920" y="2190983"/>
              <a:ext cx="1415772" cy="461665"/>
            </a:xfrm>
            <a:prstGeom prst="rect">
              <a:avLst/>
            </a:prstGeom>
            <a:noFill/>
            <a:ln w="9525" algn="ctr">
              <a:noFill/>
              <a:miter lim="800000"/>
            </a:ln>
          </p:spPr>
          <p:txBody>
            <a:bodyPr wrap="none">
              <a:spAutoFit/>
            </a:bodyPr>
            <a:lstStyle/>
            <a:p>
              <a:pPr algn="ctr" eaLnBrk="0" hangingPunct="0"/>
              <a:r>
                <a:rPr lang="zh-CN" altLang="en-US" sz="2400" dirty="0">
                  <a:solidFill>
                    <a:schemeClr val="tx2"/>
                  </a:solidFill>
                  <a:latin typeface="微软雅黑" panose="020B0503020204020204" pitchFamily="34" charset="-122"/>
                  <a:ea typeface="微软雅黑" panose="020B0503020204020204" pitchFamily="34" charset="-122"/>
                </a:rPr>
                <a:t>办理方式</a:t>
              </a:r>
              <a:endParaRPr lang="en-US" altLang="zh-CN" sz="2400" dirty="0">
                <a:solidFill>
                  <a:schemeClr val="tx2"/>
                </a:solidFill>
                <a:latin typeface="微软雅黑" panose="020B0503020204020204" pitchFamily="34" charset="-122"/>
                <a:ea typeface="微软雅黑" panose="020B0503020204020204" pitchFamily="34" charset="-122"/>
              </a:endParaRPr>
            </a:p>
          </p:txBody>
        </p:sp>
      </p:grpSp>
      <p:sp>
        <p:nvSpPr>
          <p:cNvPr id="24" name="AutoShape 5"/>
          <p:cNvSpPr>
            <a:spLocks noChangeArrowheads="1"/>
          </p:cNvSpPr>
          <p:nvPr/>
        </p:nvSpPr>
        <p:spPr bwMode="auto">
          <a:xfrm>
            <a:off x="2524100" y="3643315"/>
            <a:ext cx="2304000" cy="2667000"/>
          </a:xfrm>
          <a:prstGeom prst="roundRect">
            <a:avLst>
              <a:gd name="adj" fmla="val 16667"/>
            </a:avLst>
          </a:prstGeom>
          <a:noFill/>
          <a:ln w="38100">
            <a:solidFill>
              <a:srgbClr val="666699"/>
            </a:solidFill>
            <a:round/>
          </a:ln>
        </p:spPr>
        <p:txBody>
          <a:bodyPr wrap="none" anchor="ctr"/>
          <a:lstStyle/>
          <a:p>
            <a:pPr algn="ctr" eaLnBrk="0" hangingPunct="0">
              <a:defRPr/>
            </a:pPr>
            <a:endParaRPr lang="zh-CN" altLang="en-US" kern="0">
              <a:solidFill>
                <a:sysClr val="windowText" lastClr="000000"/>
              </a:solidFill>
              <a:latin typeface="Verdana" panose="020B0604030504040204" pitchFamily="34" charset="0"/>
              <a:ea typeface="宋体" panose="02010600030101010101" pitchFamily="2" charset="-122"/>
            </a:endParaRPr>
          </a:p>
        </p:txBody>
      </p:sp>
      <p:sp>
        <p:nvSpPr>
          <p:cNvPr id="25" name="Freeform 7"/>
          <p:cNvSpPr/>
          <p:nvPr/>
        </p:nvSpPr>
        <p:spPr bwMode="gray">
          <a:xfrm>
            <a:off x="4810116" y="3357565"/>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467CE8"/>
              </a:gs>
              <a:gs pos="100000">
                <a:srgbClr val="467CE8">
                  <a:gamma/>
                  <a:tint val="63529"/>
                  <a:invGamma/>
                </a:srgbClr>
              </a:gs>
            </a:gsLst>
            <a:lin ang="0" scaled="1"/>
          </a:gradFill>
          <a:ln w="0">
            <a:noFill/>
            <a:prstDash val="solid"/>
            <a:round/>
          </a:ln>
        </p:spPr>
        <p:txBody>
          <a:bodyP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grpSp>
        <p:nvGrpSpPr>
          <p:cNvPr id="7" name="组合 25"/>
          <p:cNvGrpSpPr/>
          <p:nvPr/>
        </p:nvGrpSpPr>
        <p:grpSpPr>
          <a:xfrm>
            <a:off x="2738414" y="3643317"/>
            <a:ext cx="6723600" cy="2964835"/>
            <a:chOff x="1143000" y="3352800"/>
            <a:chExt cx="6723600" cy="2964836"/>
          </a:xfrm>
        </p:grpSpPr>
        <p:sp>
          <p:nvSpPr>
            <p:cNvPr id="27" name="AutoShape 3"/>
            <p:cNvSpPr>
              <a:spLocks noChangeArrowheads="1"/>
            </p:cNvSpPr>
            <p:nvPr/>
          </p:nvSpPr>
          <p:spPr bwMode="auto">
            <a:xfrm>
              <a:off x="5562600" y="3352800"/>
              <a:ext cx="2304000" cy="2667000"/>
            </a:xfrm>
            <a:prstGeom prst="roundRect">
              <a:avLst>
                <a:gd name="adj" fmla="val 16667"/>
              </a:avLst>
            </a:prstGeom>
            <a:noFill/>
            <a:ln w="38100">
              <a:solidFill>
                <a:srgbClr val="666699"/>
              </a:solidFill>
              <a:round/>
            </a:ln>
          </p:spPr>
          <p:txBody>
            <a:bodyPr wrap="none" anchor="ctr"/>
            <a:lstStyle/>
            <a:p>
              <a:pPr algn="ctr" eaLnBrk="0" hangingPunct="0">
                <a:defRPr/>
              </a:pPr>
              <a:endParaRPr lang="zh-CN" altLang="en-US" kern="0">
                <a:solidFill>
                  <a:sysClr val="windowText" lastClr="000000"/>
                </a:solidFill>
                <a:latin typeface="Verdana" panose="020B0604030504040204" pitchFamily="34" charset="0"/>
                <a:ea typeface="宋体" panose="02010600030101010101" pitchFamily="2" charset="-122"/>
              </a:endParaRPr>
            </a:p>
          </p:txBody>
        </p:sp>
        <p:sp>
          <p:nvSpPr>
            <p:cNvPr id="28" name="Text Box 19"/>
            <p:cNvSpPr txBox="1">
              <a:spLocks noChangeArrowheads="1"/>
            </p:cNvSpPr>
            <p:nvPr/>
          </p:nvSpPr>
          <p:spPr bwMode="auto">
            <a:xfrm>
              <a:off x="1143000" y="3886200"/>
              <a:ext cx="2196000" cy="2431436"/>
            </a:xfrm>
            <a:prstGeom prst="rect">
              <a:avLst/>
            </a:prstGeom>
            <a:noFill/>
            <a:ln w="9525">
              <a:noFill/>
              <a:miter lim="800000"/>
            </a:ln>
          </p:spPr>
          <p:txBody>
            <a:bodyPr>
              <a:spAutoFit/>
            </a:bodyPr>
            <a:lstStyle/>
            <a:p>
              <a:pPr eaLnBrk="0" hangingPunct="0"/>
              <a:r>
                <a:rPr lang="zh-CN" altLang="en-US" sz="2400" b="1" dirty="0">
                  <a:ea typeface="宋体" panose="02010600030101010101" pitchFamily="2" charset="-122"/>
                </a:rPr>
                <a:t>直接办理</a:t>
              </a:r>
              <a:r>
                <a:rPr lang="en-US" altLang="zh-CN" sz="2400" b="1" dirty="0">
                  <a:ea typeface="宋体" panose="02010600030101010101" pitchFamily="2" charset="-122"/>
                </a:rPr>
                <a:t> </a:t>
              </a:r>
            </a:p>
            <a:p>
              <a:pPr eaLnBrk="0" hangingPunct="0">
                <a:lnSpc>
                  <a:spcPct val="120000"/>
                </a:lnSpc>
                <a:spcBef>
                  <a:spcPts val="600"/>
                </a:spcBef>
                <a:buFont typeface="Wingdings" panose="05000000000000000000" pitchFamily="2" charset="2"/>
                <a:buChar char="l"/>
              </a:pPr>
              <a:r>
                <a:rPr lang="zh-CN" altLang="en-US" dirty="0">
                  <a:latin typeface="宋体" panose="02010600030101010101" pitchFamily="2" charset="-122"/>
                  <a:ea typeface="宋体" panose="02010600030101010101" pitchFamily="2" charset="-122"/>
                </a:rPr>
                <a:t>直接递交</a:t>
              </a:r>
              <a:endParaRPr lang="en-US" altLang="zh-CN" dirty="0">
                <a:latin typeface="宋体" panose="02010600030101010101" pitchFamily="2" charset="-122"/>
                <a:ea typeface="宋体" panose="02010600030101010101" pitchFamily="2" charset="-122"/>
              </a:endParaRPr>
            </a:p>
            <a:p>
              <a:pPr eaLnBrk="0" hangingPunct="0">
                <a:lnSpc>
                  <a:spcPct val="120000"/>
                </a:lnSpc>
                <a:spcBef>
                  <a:spcPts val="600"/>
                </a:spcBef>
                <a:buFont typeface="Wingdings" panose="05000000000000000000" pitchFamily="2" charset="2"/>
                <a:buChar char="l"/>
              </a:pPr>
              <a:r>
                <a:rPr lang="zh-CN" altLang="en-US" dirty="0">
                  <a:latin typeface="宋体" panose="02010600030101010101" pitchFamily="2" charset="-122"/>
                  <a:ea typeface="宋体" panose="02010600030101010101" pitchFamily="2" charset="-122"/>
                </a:rPr>
                <a:t>通过邮政或其他快递企业</a:t>
              </a:r>
              <a:r>
                <a:rPr lang="zh-CN" altLang="en-US">
                  <a:latin typeface="宋体" panose="02010600030101010101" pitchFamily="2" charset="-122"/>
                  <a:ea typeface="宋体" panose="02010600030101010101" pitchFamily="2" charset="-122"/>
                </a:rPr>
                <a:t>递交</a:t>
              </a:r>
              <a:endParaRPr lang="en-US" altLang="zh-CN">
                <a:latin typeface="宋体" panose="02010600030101010101" pitchFamily="2" charset="-122"/>
                <a:ea typeface="宋体" panose="02010600030101010101" pitchFamily="2" charset="-122"/>
              </a:endParaRPr>
            </a:p>
            <a:p>
              <a:pPr eaLnBrk="0" hangingPunct="0">
                <a:lnSpc>
                  <a:spcPct val="120000"/>
                </a:lnSpc>
                <a:spcBef>
                  <a:spcPts val="600"/>
                </a:spcBef>
                <a:buFont typeface="Wingdings" panose="05000000000000000000" pitchFamily="2" charset="2"/>
                <a:buChar char="l"/>
              </a:pPr>
              <a:r>
                <a:rPr lang="zh-CN" altLang="en-US">
                  <a:latin typeface="宋体" panose="02010600030101010101" pitchFamily="2" charset="-122"/>
                  <a:ea typeface="宋体" panose="02010600030101010101" pitchFamily="2" charset="-122"/>
                </a:rPr>
                <a:t>网申</a:t>
              </a:r>
              <a:endParaRPr lang="en-US" altLang="zh-CN" dirty="0">
                <a:latin typeface="宋体" panose="02010600030101010101" pitchFamily="2" charset="-122"/>
                <a:ea typeface="宋体" panose="02010600030101010101" pitchFamily="2" charset="-122"/>
              </a:endParaRPr>
            </a:p>
            <a:p>
              <a:pPr eaLnBrk="0" hangingPunct="0">
                <a:lnSpc>
                  <a:spcPct val="120000"/>
                </a:lnSpc>
                <a:spcBef>
                  <a:spcPts val="600"/>
                </a:spcBef>
                <a:buFont typeface="Wingdings" panose="05000000000000000000" pitchFamily="2" charset="2"/>
                <a:buChar char="l"/>
              </a:pPr>
              <a:endParaRPr lang="en-US" altLang="zh-CN" dirty="0">
                <a:latin typeface="宋体" panose="02010600030101010101" pitchFamily="2" charset="-122"/>
                <a:ea typeface="宋体" panose="02010600030101010101" pitchFamily="2" charset="-122"/>
              </a:endParaRPr>
            </a:p>
          </p:txBody>
        </p:sp>
      </p:grpSp>
      <p:sp>
        <p:nvSpPr>
          <p:cNvPr id="29" name="Text Box 19"/>
          <p:cNvSpPr txBox="1">
            <a:spLocks noChangeArrowheads="1"/>
          </p:cNvSpPr>
          <p:nvPr/>
        </p:nvSpPr>
        <p:spPr bwMode="auto">
          <a:xfrm>
            <a:off x="7239008" y="4143382"/>
            <a:ext cx="2196000" cy="2505301"/>
          </a:xfrm>
          <a:prstGeom prst="rect">
            <a:avLst/>
          </a:prstGeom>
          <a:noFill/>
          <a:ln w="9525">
            <a:noFill/>
            <a:miter lim="800000"/>
          </a:ln>
        </p:spPr>
        <p:txBody>
          <a:bodyPr>
            <a:spAutoFit/>
          </a:bodyPr>
          <a:lstStyle/>
          <a:p>
            <a:pPr eaLnBrk="0" hangingPunct="0">
              <a:lnSpc>
                <a:spcPct val="120000"/>
              </a:lnSpc>
            </a:pPr>
            <a:r>
              <a:rPr lang="zh-CN" altLang="en-US" sz="2400" b="1" dirty="0">
                <a:ea typeface="宋体" panose="02010600030101010101" pitchFamily="2" charset="-122"/>
              </a:rPr>
              <a:t>委托代理机构</a:t>
            </a:r>
            <a:endParaRPr lang="en-US" altLang="zh-CN" sz="2400" b="1" dirty="0">
              <a:ea typeface="宋体" panose="02010600030101010101" pitchFamily="2" charset="-122"/>
            </a:endParaRPr>
          </a:p>
          <a:p>
            <a:pPr eaLnBrk="0" hangingPunct="0">
              <a:lnSpc>
                <a:spcPct val="120000"/>
              </a:lnSpc>
              <a:spcBef>
                <a:spcPts val="600"/>
              </a:spcBef>
              <a:buFont typeface="Wingdings" panose="05000000000000000000" pitchFamily="2" charset="2"/>
              <a:buChar char="l"/>
            </a:pPr>
            <a:r>
              <a:rPr lang="zh-CN" altLang="en-US" dirty="0">
                <a:latin typeface="宋体" panose="02010600030101010101" pitchFamily="2" charset="-122"/>
                <a:ea typeface="宋体" panose="02010600030101010101" pitchFamily="2" charset="-122"/>
              </a:rPr>
              <a:t>直接递交</a:t>
            </a:r>
            <a:endParaRPr lang="en-US" altLang="zh-CN" dirty="0">
              <a:latin typeface="宋体" panose="02010600030101010101" pitchFamily="2" charset="-122"/>
              <a:ea typeface="宋体" panose="02010600030101010101" pitchFamily="2" charset="-122"/>
            </a:endParaRPr>
          </a:p>
          <a:p>
            <a:pPr eaLnBrk="0" hangingPunct="0">
              <a:lnSpc>
                <a:spcPct val="120000"/>
              </a:lnSpc>
              <a:spcBef>
                <a:spcPts val="600"/>
              </a:spcBef>
              <a:buFont typeface="Wingdings" panose="05000000000000000000" pitchFamily="2" charset="2"/>
              <a:buChar char="l"/>
            </a:pPr>
            <a:r>
              <a:rPr lang="zh-CN" altLang="en-US" dirty="0">
                <a:latin typeface="宋体" panose="02010600030101010101" pitchFamily="2" charset="-122"/>
                <a:ea typeface="宋体" panose="02010600030101010101" pitchFamily="2" charset="-122"/>
              </a:rPr>
              <a:t>通过邮政或其他快递企业</a:t>
            </a:r>
            <a:r>
              <a:rPr lang="zh-CN" altLang="en-US">
                <a:latin typeface="宋体" panose="02010600030101010101" pitchFamily="2" charset="-122"/>
                <a:ea typeface="宋体" panose="02010600030101010101" pitchFamily="2" charset="-122"/>
              </a:rPr>
              <a:t>递交</a:t>
            </a:r>
            <a:endParaRPr lang="en-US" altLang="zh-CN">
              <a:latin typeface="宋体" panose="02010600030101010101" pitchFamily="2" charset="-122"/>
              <a:ea typeface="宋体" panose="02010600030101010101" pitchFamily="2" charset="-122"/>
            </a:endParaRPr>
          </a:p>
          <a:p>
            <a:pPr eaLnBrk="0" hangingPunct="0">
              <a:lnSpc>
                <a:spcPct val="120000"/>
              </a:lnSpc>
              <a:spcBef>
                <a:spcPts val="600"/>
              </a:spcBef>
              <a:buFont typeface="Wingdings" panose="05000000000000000000" pitchFamily="2" charset="2"/>
              <a:buChar char="l"/>
            </a:pPr>
            <a:r>
              <a:rPr lang="zh-CN" altLang="en-US">
                <a:latin typeface="宋体" panose="02010600030101010101" pitchFamily="2" charset="-122"/>
                <a:ea typeface="宋体" panose="02010600030101010101" pitchFamily="2" charset="-122"/>
              </a:rPr>
              <a:t>网申</a:t>
            </a:r>
            <a:endParaRPr lang="en-US" altLang="zh-CN" dirty="0">
              <a:latin typeface="宋体" panose="02010600030101010101" pitchFamily="2" charset="-122"/>
              <a:ea typeface="宋体" panose="02010600030101010101" pitchFamily="2" charset="-122"/>
            </a:endParaRPr>
          </a:p>
          <a:p>
            <a:pPr eaLnBrk="0" hangingPunct="0">
              <a:lnSpc>
                <a:spcPct val="120000"/>
              </a:lnSpc>
              <a:spcBef>
                <a:spcPts val="600"/>
              </a:spcBef>
              <a:buFont typeface="Wingdings" panose="05000000000000000000" pitchFamily="2" charset="2"/>
              <a:buChar char="l"/>
            </a:pPr>
            <a:endParaRPr lang="en-US" altLang="zh-CN" dirty="0">
              <a:latin typeface="宋体" panose="02010600030101010101" pitchFamily="2" charset="-122"/>
              <a:ea typeface="宋体" panose="02010600030101010101" pitchFamily="2" charset="-122"/>
            </a:endParaRPr>
          </a:p>
        </p:txBody>
      </p:sp>
      <p:sp>
        <p:nvSpPr>
          <p:cNvPr id="30" name="Text Box 19"/>
          <p:cNvSpPr txBox="1">
            <a:spLocks noChangeArrowheads="1"/>
          </p:cNvSpPr>
          <p:nvPr/>
        </p:nvSpPr>
        <p:spPr bwMode="auto">
          <a:xfrm>
            <a:off x="8112224" y="5805264"/>
            <a:ext cx="1296144" cy="364074"/>
          </a:xfrm>
          <a:prstGeom prst="rect">
            <a:avLst/>
          </a:prstGeom>
          <a:noFill/>
          <a:ln w="9525">
            <a:noFill/>
            <a:miter lim="800000"/>
          </a:ln>
        </p:spPr>
        <p:txBody>
          <a:bodyPr wrap="square">
            <a:spAutoFit/>
          </a:bodyPr>
          <a:lstStyle/>
          <a:p>
            <a:pPr eaLnBrk="0" hangingPunct="0">
              <a:lnSpc>
                <a:spcPct val="120000"/>
              </a:lnSpc>
            </a:pPr>
            <a:r>
              <a:rPr lang="zh-CN" altLang="en-US" sz="1600" b="1" dirty="0">
                <a:solidFill>
                  <a:srgbClr val="FF0000"/>
                </a:solidFill>
                <a:ea typeface="宋体" panose="02010600030101010101" pitchFamily="2" charset="-122"/>
              </a:rPr>
              <a:t>代理委托书</a:t>
            </a:r>
            <a:endParaRPr lang="en-US" altLang="zh-CN" sz="1600" b="1" dirty="0">
              <a:solidFill>
                <a:srgbClr val="FF0000"/>
              </a:solidFill>
              <a:ea typeface="宋体" panose="02010600030101010101" pitchFamily="2" charset="-122"/>
            </a:endParaRPr>
          </a:p>
        </p:txBody>
      </p:sp>
      <p:sp>
        <p:nvSpPr>
          <p:cNvPr id="31" name="Freeform 9"/>
          <p:cNvSpPr/>
          <p:nvPr/>
        </p:nvSpPr>
        <p:spPr bwMode="gray">
          <a:xfrm flipH="1">
            <a:off x="6238879" y="3429002"/>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28BFEE"/>
              </a:gs>
              <a:gs pos="100000">
                <a:srgbClr val="28BFEE">
                  <a:gamma/>
                  <a:tint val="31765"/>
                  <a:invGamma/>
                </a:srgbClr>
              </a:gs>
            </a:gsLst>
            <a:lin ang="0" scaled="1"/>
          </a:gradFill>
          <a:ln w="0">
            <a:noFill/>
            <a:prstDash val="solid"/>
            <a:round/>
          </a:ln>
        </p:spPr>
        <p:txBody>
          <a:bodyPr/>
          <a:lstStyle/>
          <a:p>
            <a:pPr>
              <a:defRPr/>
            </a:pPr>
            <a:endParaRPr lang="zh-CN" altLang="en-US" kern="0">
              <a:solidFill>
                <a:sysClr val="windowText" lastClr="000000"/>
              </a:solidFill>
              <a:latin typeface="Arial" panose="020B0604020202020204" pitchFamily="34" charset="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8" name="矩形 7"/>
          <p:cNvSpPr/>
          <p:nvPr/>
        </p:nvSpPr>
        <p:spPr>
          <a:xfrm>
            <a:off x="3024166" y="1428737"/>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r>
              <a:rPr lang="zh-CN" altLang="en-US" kern="0" dirty="0">
                <a:latin typeface="楷体_GB2312" pitchFamily="49" charset="-122"/>
                <a:ea typeface="楷体_GB2312" pitchFamily="49" charset="-122"/>
              </a:rPr>
              <a:t>             </a:t>
            </a:r>
            <a:r>
              <a:rPr lang="zh-CN" altLang="en-US" b="1" kern="0" dirty="0">
                <a:latin typeface="楷体_GB2312" pitchFamily="49" charset="-122"/>
                <a:ea typeface="楷体_GB2312" pitchFamily="49" charset="-122"/>
              </a:rPr>
              <a:t>异议形式审查流程图</a:t>
            </a: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pSp>
        <p:nvGrpSpPr>
          <p:cNvPr id="3" name="Group 1"/>
          <p:cNvGrpSpPr>
            <a:grpSpLocks noChangeAspect="1"/>
          </p:cNvGrpSpPr>
          <p:nvPr/>
        </p:nvGrpSpPr>
        <p:grpSpPr bwMode="auto">
          <a:xfrm>
            <a:off x="2567453" y="2064143"/>
            <a:ext cx="4203543" cy="4121623"/>
            <a:chOff x="-58" y="2449"/>
            <a:chExt cx="10213" cy="10014"/>
          </a:xfrm>
        </p:grpSpPr>
        <p:sp>
          <p:nvSpPr>
            <p:cNvPr id="54" name="AutoShape 37"/>
            <p:cNvSpPr>
              <a:spLocks noChangeAspect="1" noChangeArrowheads="1"/>
            </p:cNvSpPr>
            <p:nvPr/>
          </p:nvSpPr>
          <p:spPr bwMode="auto">
            <a:xfrm>
              <a:off x="-58" y="2616"/>
              <a:ext cx="8821" cy="9847"/>
            </a:xfrm>
            <a:prstGeom prst="rect">
              <a:avLst/>
            </a:prstGeom>
            <a:solidFill>
              <a:srgbClr val="FFFFFF"/>
            </a:solidFill>
          </p:spPr>
          <p:txBody>
            <a:bodyPr vert="horz" wrap="square" lIns="91440" tIns="45720" rIns="91440" bIns="45720" numCol="1" anchor="t" anchorCtr="0" compatLnSpc="1"/>
            <a:lstStyle/>
            <a:p>
              <a:endParaRPr lang="zh-CN" altLang="en-US"/>
            </a:p>
          </p:txBody>
        </p:sp>
        <p:sp>
          <p:nvSpPr>
            <p:cNvPr id="55" name="Rectangle 36"/>
            <p:cNvSpPr>
              <a:spLocks noChangeArrowheads="1"/>
            </p:cNvSpPr>
            <p:nvPr/>
          </p:nvSpPr>
          <p:spPr bwMode="auto">
            <a:xfrm>
              <a:off x="4438" y="4710"/>
              <a:ext cx="2522" cy="690"/>
            </a:xfrm>
            <a:prstGeom prst="rect">
              <a:avLst/>
            </a:prstGeom>
            <a:solidFill>
              <a:srgbClr val="FFFFFF"/>
            </a:solidFill>
            <a:ln w="9525">
              <a:solidFill>
                <a:srgbClr val="000000"/>
              </a:solidFill>
              <a:miter lim="800000"/>
            </a:ln>
          </p:spPr>
          <p:txBody>
            <a:bodyPr vert="horz" wrap="square" lIns="62652" tIns="31325" rIns="62652" bIns="31325" numCol="1" anchor="t" anchorCtr="0" compatLnSpc="1"/>
            <a:lstStyle/>
            <a:p>
              <a:pPr algn="ctr" fontAlgn="base">
                <a:spcBef>
                  <a:spcPct val="0"/>
                </a:spcBef>
                <a:spcAft>
                  <a:spcPct val="0"/>
                </a:spcAft>
              </a:pPr>
              <a:r>
                <a:rPr lang="zh-CN" altLang="en-US" sz="900" dirty="0">
                  <a:latin typeface="Times New Roman" panose="02020603050405020304" pitchFamily="18" charset="0"/>
                  <a:ea typeface="宋体" panose="02010600030101010101" pitchFamily="2" charset="-122"/>
                  <a:cs typeface="Times New Roman" panose="02020603050405020304" pitchFamily="18" charset="0"/>
                </a:rPr>
                <a:t>形式审查</a:t>
              </a:r>
              <a:endParaRPr lang="zh-CN" altLang="en-US" dirty="0">
                <a:latin typeface="Arial" panose="020B0604020202020204" pitchFamily="34" charset="0"/>
                <a:ea typeface="宋体" panose="02010600030101010101" pitchFamily="2" charset="-122"/>
                <a:cs typeface="宋体" panose="02010600030101010101" pitchFamily="2" charset="-122"/>
              </a:endParaRPr>
            </a:p>
          </p:txBody>
        </p:sp>
        <p:sp>
          <p:nvSpPr>
            <p:cNvPr id="56" name="Rectangle 35"/>
            <p:cNvSpPr>
              <a:spLocks noChangeArrowheads="1"/>
            </p:cNvSpPr>
            <p:nvPr/>
          </p:nvSpPr>
          <p:spPr bwMode="auto">
            <a:xfrm>
              <a:off x="4438" y="6058"/>
              <a:ext cx="2522" cy="690"/>
            </a:xfrm>
            <a:prstGeom prst="rect">
              <a:avLst/>
            </a:prstGeom>
            <a:solidFill>
              <a:srgbClr val="FFFFFF"/>
            </a:solidFill>
            <a:ln w="9525">
              <a:solidFill>
                <a:srgbClr val="000000"/>
              </a:solidFill>
              <a:miter lim="800000"/>
            </a:ln>
          </p:spPr>
          <p:txBody>
            <a:bodyPr vert="horz" wrap="square" lIns="62652" tIns="31325" rIns="62652" bIns="31325" numCol="1" anchor="t" anchorCtr="0" compatLnSpc="1"/>
            <a:lstStyle/>
            <a:p>
              <a:pPr algn="ctr" fontAlgn="base">
                <a:spcBef>
                  <a:spcPct val="0"/>
                </a:spcBef>
                <a:spcAft>
                  <a:spcPct val="0"/>
                </a:spcAft>
              </a:pPr>
              <a:r>
                <a:rPr lang="zh-CN" altLang="en-US" sz="900" dirty="0">
                  <a:latin typeface="Times New Roman" panose="02020603050405020304" pitchFamily="18" charset="0"/>
                  <a:ea typeface="宋体" panose="02010600030101010101" pitchFamily="2" charset="-122"/>
                  <a:cs typeface="Times New Roman" panose="02020603050405020304" pitchFamily="18" charset="0"/>
                </a:rPr>
                <a:t>对款</a:t>
              </a:r>
              <a:endParaRPr lang="zh-CN" altLang="en-US" dirty="0">
                <a:latin typeface="Arial" panose="020B0604020202020204" pitchFamily="34" charset="0"/>
                <a:ea typeface="宋体" panose="02010600030101010101" pitchFamily="2" charset="-122"/>
                <a:cs typeface="宋体" panose="02010600030101010101" pitchFamily="2" charset="-122"/>
              </a:endParaRPr>
            </a:p>
          </p:txBody>
        </p:sp>
        <p:sp>
          <p:nvSpPr>
            <p:cNvPr id="57" name="Rectangle 34"/>
            <p:cNvSpPr>
              <a:spLocks noChangeArrowheads="1"/>
            </p:cNvSpPr>
            <p:nvPr/>
          </p:nvSpPr>
          <p:spPr bwMode="auto">
            <a:xfrm>
              <a:off x="4423" y="7399"/>
              <a:ext cx="2522" cy="690"/>
            </a:xfrm>
            <a:prstGeom prst="rect">
              <a:avLst/>
            </a:prstGeom>
            <a:solidFill>
              <a:srgbClr val="FFFFFF"/>
            </a:solidFill>
            <a:ln w="9525">
              <a:solidFill>
                <a:srgbClr val="000000"/>
              </a:solidFill>
              <a:miter lim="800000"/>
            </a:ln>
          </p:spPr>
          <p:txBody>
            <a:bodyPr vert="horz" wrap="square" lIns="62652" tIns="31325" rIns="62652" bIns="31325" numCol="1" anchor="t" anchorCtr="0" compatLnSpc="1"/>
            <a:lstStyle/>
            <a:p>
              <a:pPr algn="ctr" fontAlgn="base">
                <a:spcBef>
                  <a:spcPct val="0"/>
                </a:spcBef>
                <a:spcAft>
                  <a:spcPct val="0"/>
                </a:spcAft>
              </a:pPr>
              <a:r>
                <a:rPr lang="zh-CN" altLang="en-US" sz="900">
                  <a:latin typeface="Times New Roman" panose="02020603050405020304" pitchFamily="18" charset="0"/>
                  <a:ea typeface="宋体" panose="02010600030101010101" pitchFamily="2" charset="-122"/>
                  <a:cs typeface="Times New Roman" panose="02020603050405020304" pitchFamily="18" charset="0"/>
                </a:rPr>
                <a:t>发答辩</a:t>
              </a:r>
              <a:endParaRPr lang="zh-CN" altLang="en-US">
                <a:latin typeface="Arial" panose="020B0604020202020204" pitchFamily="34" charset="0"/>
                <a:ea typeface="宋体" panose="02010600030101010101" pitchFamily="2" charset="-122"/>
                <a:cs typeface="宋体" panose="02010600030101010101" pitchFamily="2" charset="-122"/>
              </a:endParaRPr>
            </a:p>
          </p:txBody>
        </p:sp>
        <p:sp>
          <p:nvSpPr>
            <p:cNvPr id="58" name="Rectangle 33"/>
            <p:cNvSpPr>
              <a:spLocks noChangeArrowheads="1"/>
            </p:cNvSpPr>
            <p:nvPr/>
          </p:nvSpPr>
          <p:spPr bwMode="auto">
            <a:xfrm>
              <a:off x="4423" y="8794"/>
              <a:ext cx="2522" cy="690"/>
            </a:xfrm>
            <a:prstGeom prst="rect">
              <a:avLst/>
            </a:prstGeom>
            <a:solidFill>
              <a:srgbClr val="FFFFFF"/>
            </a:solidFill>
            <a:ln w="9525">
              <a:solidFill>
                <a:srgbClr val="000000"/>
              </a:solidFill>
              <a:miter lim="800000"/>
            </a:ln>
          </p:spPr>
          <p:txBody>
            <a:bodyPr vert="horz" wrap="square" lIns="62652" tIns="31325" rIns="62652" bIns="31325" numCol="1" anchor="t" anchorCtr="0" compatLnSpc="1"/>
            <a:lstStyle/>
            <a:p>
              <a:pPr algn="ctr" fontAlgn="base">
                <a:spcBef>
                  <a:spcPct val="0"/>
                </a:spcBef>
                <a:spcAft>
                  <a:spcPct val="0"/>
                </a:spcAft>
              </a:pPr>
              <a:r>
                <a:rPr lang="zh-CN" altLang="en-US" sz="900">
                  <a:latin typeface="Times New Roman" panose="02020603050405020304" pitchFamily="18" charset="0"/>
                  <a:ea typeface="宋体" panose="02010600030101010101" pitchFamily="2" charset="-122"/>
                  <a:cs typeface="Times New Roman" panose="02020603050405020304" pitchFamily="18" charset="0"/>
                </a:rPr>
                <a:t>形审答辩书</a:t>
              </a:r>
              <a:endParaRPr lang="zh-CN" altLang="en-US">
                <a:latin typeface="Arial" panose="020B0604020202020204" pitchFamily="34" charset="0"/>
                <a:ea typeface="宋体" panose="02010600030101010101" pitchFamily="2" charset="-122"/>
                <a:cs typeface="宋体" panose="02010600030101010101" pitchFamily="2" charset="-122"/>
              </a:endParaRPr>
            </a:p>
          </p:txBody>
        </p:sp>
        <p:sp>
          <p:nvSpPr>
            <p:cNvPr id="59" name="Rectangle 32"/>
            <p:cNvSpPr>
              <a:spLocks noChangeArrowheads="1"/>
            </p:cNvSpPr>
            <p:nvPr/>
          </p:nvSpPr>
          <p:spPr bwMode="auto">
            <a:xfrm>
              <a:off x="4423" y="10192"/>
              <a:ext cx="2522" cy="690"/>
            </a:xfrm>
            <a:prstGeom prst="rect">
              <a:avLst/>
            </a:prstGeom>
            <a:solidFill>
              <a:srgbClr val="FFFFFF"/>
            </a:solidFill>
            <a:ln w="9525">
              <a:solidFill>
                <a:srgbClr val="000000"/>
              </a:solidFill>
              <a:miter lim="800000"/>
            </a:ln>
          </p:spPr>
          <p:txBody>
            <a:bodyPr vert="horz" wrap="square" lIns="62652" tIns="31325" rIns="62652" bIns="31325" numCol="1" anchor="t" anchorCtr="0" compatLnSpc="1"/>
            <a:lstStyle/>
            <a:p>
              <a:pPr algn="ctr" fontAlgn="base">
                <a:spcBef>
                  <a:spcPct val="0"/>
                </a:spcBef>
                <a:spcAft>
                  <a:spcPct val="0"/>
                </a:spcAft>
              </a:pPr>
              <a:r>
                <a:rPr lang="zh-CN" altLang="en-US" sz="900">
                  <a:latin typeface="Times New Roman" panose="02020603050405020304" pitchFamily="18" charset="0"/>
                  <a:ea typeface="宋体" panose="02010600030101010101" pitchFamily="2" charset="-122"/>
                  <a:cs typeface="Times New Roman" panose="02020603050405020304" pitchFamily="18" charset="0"/>
                </a:rPr>
                <a:t>分文</a:t>
              </a:r>
              <a:endParaRPr lang="zh-CN" altLang="en-US">
                <a:latin typeface="Arial" panose="020B0604020202020204" pitchFamily="34" charset="0"/>
                <a:ea typeface="宋体" panose="02010600030101010101" pitchFamily="2" charset="-122"/>
                <a:cs typeface="宋体" panose="02010600030101010101" pitchFamily="2" charset="-122"/>
              </a:endParaRPr>
            </a:p>
          </p:txBody>
        </p:sp>
        <p:sp>
          <p:nvSpPr>
            <p:cNvPr id="60" name="Rectangle 31"/>
            <p:cNvSpPr>
              <a:spLocks noChangeArrowheads="1"/>
            </p:cNvSpPr>
            <p:nvPr/>
          </p:nvSpPr>
          <p:spPr bwMode="auto">
            <a:xfrm>
              <a:off x="4412" y="11590"/>
              <a:ext cx="2522" cy="690"/>
            </a:xfrm>
            <a:prstGeom prst="rect">
              <a:avLst/>
            </a:prstGeom>
            <a:solidFill>
              <a:srgbClr val="FFFFFF"/>
            </a:solidFill>
            <a:ln w="9525">
              <a:solidFill>
                <a:srgbClr val="000000"/>
              </a:solidFill>
              <a:miter lim="800000"/>
            </a:ln>
          </p:spPr>
          <p:txBody>
            <a:bodyPr vert="horz" wrap="square" lIns="62652" tIns="31325" rIns="62652" bIns="31325" numCol="1" anchor="t" anchorCtr="0" compatLnSpc="1"/>
            <a:lstStyle/>
            <a:p>
              <a:pPr algn="ctr" fontAlgn="base">
                <a:spcBef>
                  <a:spcPct val="0"/>
                </a:spcBef>
                <a:spcAft>
                  <a:spcPct val="0"/>
                </a:spcAft>
              </a:pPr>
              <a:r>
                <a:rPr lang="zh-CN" altLang="en-US" sz="900">
                  <a:latin typeface="Times New Roman" panose="02020603050405020304" pitchFamily="18" charset="0"/>
                  <a:ea typeface="宋体" panose="02010600030101010101" pitchFamily="2" charset="-122"/>
                  <a:cs typeface="Times New Roman" panose="02020603050405020304" pitchFamily="18" charset="0"/>
                </a:rPr>
                <a:t>实质审查</a:t>
              </a:r>
              <a:endParaRPr lang="zh-CN" altLang="en-US">
                <a:latin typeface="Arial" panose="020B0604020202020204" pitchFamily="34" charset="0"/>
                <a:ea typeface="宋体" panose="02010600030101010101" pitchFamily="2" charset="-122"/>
                <a:cs typeface="宋体" panose="02010600030101010101" pitchFamily="2" charset="-122"/>
              </a:endParaRPr>
            </a:p>
          </p:txBody>
        </p:sp>
        <p:sp>
          <p:nvSpPr>
            <p:cNvPr id="61" name="Rectangle 30"/>
            <p:cNvSpPr>
              <a:spLocks noChangeArrowheads="1"/>
            </p:cNvSpPr>
            <p:nvPr/>
          </p:nvSpPr>
          <p:spPr bwMode="auto">
            <a:xfrm>
              <a:off x="4423" y="2449"/>
              <a:ext cx="2522" cy="690"/>
            </a:xfrm>
            <a:prstGeom prst="rect">
              <a:avLst/>
            </a:prstGeom>
            <a:solidFill>
              <a:srgbClr val="FFFFFF"/>
            </a:solidFill>
            <a:ln w="9525">
              <a:solidFill>
                <a:srgbClr val="000000"/>
              </a:solidFill>
              <a:miter lim="800000"/>
            </a:ln>
          </p:spPr>
          <p:txBody>
            <a:bodyPr vert="horz" wrap="square" lIns="62652" tIns="31325" rIns="62652" bIns="31325" numCol="1" anchor="t" anchorCtr="0" compatLnSpc="1"/>
            <a:lstStyle/>
            <a:p>
              <a:pPr algn="ctr" fontAlgn="base">
                <a:spcBef>
                  <a:spcPct val="0"/>
                </a:spcBef>
                <a:spcAft>
                  <a:spcPct val="0"/>
                </a:spcAft>
              </a:pPr>
              <a:r>
                <a:rPr lang="zh-CN" altLang="en-US" sz="900" dirty="0">
                  <a:latin typeface="Times New Roman" panose="02020603050405020304" pitchFamily="18" charset="0"/>
                  <a:ea typeface="宋体" panose="02010600030101010101" pitchFamily="2" charset="-122"/>
                  <a:cs typeface="Times New Roman" panose="02020603050405020304" pitchFamily="18" charset="0"/>
                </a:rPr>
                <a:t>异议收文</a:t>
              </a:r>
              <a:endParaRPr lang="zh-CN" altLang="en-US" dirty="0">
                <a:latin typeface="Arial" panose="020B0604020202020204" pitchFamily="34" charset="0"/>
                <a:ea typeface="宋体" panose="02010600030101010101" pitchFamily="2" charset="-122"/>
                <a:cs typeface="宋体" panose="02010600030101010101" pitchFamily="2" charset="-122"/>
              </a:endParaRPr>
            </a:p>
          </p:txBody>
        </p:sp>
        <p:sp>
          <p:nvSpPr>
            <p:cNvPr id="62" name="Rectangle 29"/>
            <p:cNvSpPr>
              <a:spLocks noChangeArrowheads="1"/>
            </p:cNvSpPr>
            <p:nvPr/>
          </p:nvSpPr>
          <p:spPr bwMode="auto">
            <a:xfrm>
              <a:off x="8173" y="6058"/>
              <a:ext cx="1982" cy="696"/>
            </a:xfrm>
            <a:prstGeom prst="rect">
              <a:avLst/>
            </a:prstGeom>
            <a:solidFill>
              <a:srgbClr val="FFFFFF"/>
            </a:solidFill>
            <a:ln w="9525">
              <a:solidFill>
                <a:srgbClr val="000000"/>
              </a:solidFill>
              <a:miter lim="800000"/>
            </a:ln>
          </p:spPr>
          <p:txBody>
            <a:bodyPr vert="horz" wrap="square" lIns="62652" tIns="31325" rIns="62652" bIns="31325" numCol="1" anchor="t" anchorCtr="0" compatLnSpc="1"/>
            <a:lstStyle/>
            <a:p>
              <a:pPr algn="ctr" fontAlgn="base">
                <a:spcBef>
                  <a:spcPct val="0"/>
                </a:spcBef>
                <a:spcAft>
                  <a:spcPct val="0"/>
                </a:spcAft>
              </a:pPr>
              <a:r>
                <a:rPr lang="zh-CN" altLang="en-US" sz="900">
                  <a:latin typeface="Times New Roman" panose="02020603050405020304" pitchFamily="18" charset="0"/>
                  <a:ea typeface="宋体" panose="02010600030101010101" pitchFamily="2" charset="-122"/>
                  <a:cs typeface="Times New Roman" panose="02020603050405020304" pitchFamily="18" charset="0"/>
                </a:rPr>
                <a:t>不予受理</a:t>
              </a:r>
              <a:endParaRPr lang="zh-CN" altLang="en-US">
                <a:latin typeface="Arial" panose="020B0604020202020204" pitchFamily="34" charset="0"/>
                <a:ea typeface="宋体" panose="02010600030101010101" pitchFamily="2" charset="-122"/>
                <a:cs typeface="宋体" panose="02010600030101010101" pitchFamily="2" charset="-122"/>
              </a:endParaRPr>
            </a:p>
          </p:txBody>
        </p:sp>
        <p:sp>
          <p:nvSpPr>
            <p:cNvPr id="63" name="Rectangle 28"/>
            <p:cNvSpPr>
              <a:spLocks noChangeArrowheads="1"/>
            </p:cNvSpPr>
            <p:nvPr/>
          </p:nvSpPr>
          <p:spPr bwMode="auto">
            <a:xfrm>
              <a:off x="7035" y="5670"/>
              <a:ext cx="990" cy="645"/>
            </a:xfrm>
            <a:prstGeom prst="rect">
              <a:avLst/>
            </a:prstGeom>
            <a:solidFill>
              <a:srgbClr val="FFFFFF"/>
            </a:solidFill>
            <a:ln w="9525">
              <a:solidFill>
                <a:srgbClr val="FFFFFF"/>
              </a:solidFill>
              <a:miter lim="800000"/>
            </a:ln>
          </p:spPr>
          <p:txBody>
            <a:bodyPr vert="horz" wrap="square" lIns="62652" tIns="31325" rIns="62652" bIns="31325" numCol="1" anchor="t" anchorCtr="0" compatLnSpc="1"/>
            <a:lstStyle/>
            <a:p>
              <a:pPr algn="ctr" fontAlgn="base">
                <a:spcBef>
                  <a:spcPct val="0"/>
                </a:spcBef>
                <a:spcAft>
                  <a:spcPct val="0"/>
                </a:spcAft>
              </a:pPr>
              <a:r>
                <a:rPr lang="zh-CN" altLang="en-US" sz="900">
                  <a:latin typeface="Times New Roman" panose="02020603050405020304" pitchFamily="18" charset="0"/>
                  <a:ea typeface="宋体" panose="02010600030101010101" pitchFamily="2" charset="-122"/>
                  <a:cs typeface="Times New Roman" panose="02020603050405020304" pitchFamily="18" charset="0"/>
                </a:rPr>
                <a:t>无款</a:t>
              </a:r>
              <a:endParaRPr lang="zh-CN" altLang="en-US">
                <a:latin typeface="Arial" panose="020B0604020202020204" pitchFamily="34" charset="0"/>
                <a:ea typeface="宋体" panose="02010600030101010101" pitchFamily="2" charset="-122"/>
                <a:cs typeface="宋体" panose="02010600030101010101" pitchFamily="2" charset="-122"/>
              </a:endParaRPr>
            </a:p>
          </p:txBody>
        </p:sp>
        <p:sp>
          <p:nvSpPr>
            <p:cNvPr id="64" name="Rectangle 27"/>
            <p:cNvSpPr>
              <a:spLocks noChangeArrowheads="1"/>
            </p:cNvSpPr>
            <p:nvPr/>
          </p:nvSpPr>
          <p:spPr bwMode="auto">
            <a:xfrm>
              <a:off x="1350" y="4723"/>
              <a:ext cx="2522" cy="690"/>
            </a:xfrm>
            <a:prstGeom prst="rect">
              <a:avLst/>
            </a:prstGeom>
            <a:solidFill>
              <a:srgbClr val="FFFFFF"/>
            </a:solidFill>
            <a:ln w="9525">
              <a:solidFill>
                <a:srgbClr val="000000"/>
              </a:solidFill>
              <a:miter lim="800000"/>
            </a:ln>
          </p:spPr>
          <p:txBody>
            <a:bodyPr vert="horz" wrap="square" lIns="62652" tIns="31325" rIns="62652" bIns="31325" numCol="1" anchor="t" anchorCtr="0" compatLnSpc="1"/>
            <a:lstStyle/>
            <a:p>
              <a:pPr algn="ctr" fontAlgn="base">
                <a:spcBef>
                  <a:spcPct val="0"/>
                </a:spcBef>
                <a:spcAft>
                  <a:spcPct val="0"/>
                </a:spcAft>
              </a:pPr>
              <a:r>
                <a:rPr lang="zh-CN" altLang="en-US" sz="900">
                  <a:latin typeface="Times New Roman" panose="02020603050405020304" pitchFamily="18" charset="0"/>
                  <a:ea typeface="宋体" panose="02010600030101010101" pitchFamily="2" charset="-122"/>
                  <a:cs typeface="Times New Roman" panose="02020603050405020304" pitchFamily="18" charset="0"/>
                </a:rPr>
                <a:t>补正</a:t>
              </a:r>
              <a:endParaRPr lang="zh-CN" altLang="en-US">
                <a:latin typeface="Arial" panose="020B0604020202020204" pitchFamily="34" charset="0"/>
                <a:ea typeface="宋体" panose="02010600030101010101" pitchFamily="2" charset="-122"/>
                <a:cs typeface="宋体" panose="02010600030101010101" pitchFamily="2" charset="-122"/>
              </a:endParaRPr>
            </a:p>
          </p:txBody>
        </p:sp>
        <p:sp>
          <p:nvSpPr>
            <p:cNvPr id="65" name="Rectangle 26"/>
            <p:cNvSpPr>
              <a:spLocks noChangeArrowheads="1"/>
            </p:cNvSpPr>
            <p:nvPr/>
          </p:nvSpPr>
          <p:spPr bwMode="auto">
            <a:xfrm>
              <a:off x="1350" y="6079"/>
              <a:ext cx="2522" cy="690"/>
            </a:xfrm>
            <a:prstGeom prst="rect">
              <a:avLst/>
            </a:prstGeom>
            <a:solidFill>
              <a:srgbClr val="FFFFFF"/>
            </a:solidFill>
            <a:ln w="9525">
              <a:solidFill>
                <a:srgbClr val="000000"/>
              </a:solidFill>
              <a:miter lim="800000"/>
            </a:ln>
          </p:spPr>
          <p:txBody>
            <a:bodyPr vert="horz" wrap="square" lIns="62652" tIns="31325" rIns="62652" bIns="31325" numCol="1" anchor="t" anchorCtr="0" compatLnSpc="1"/>
            <a:lstStyle/>
            <a:p>
              <a:pPr algn="ctr" fontAlgn="base">
                <a:spcBef>
                  <a:spcPct val="0"/>
                </a:spcBef>
                <a:spcAft>
                  <a:spcPct val="0"/>
                </a:spcAft>
              </a:pPr>
              <a:r>
                <a:rPr lang="zh-CN" altLang="en-US" sz="900">
                  <a:latin typeface="Times New Roman" panose="02020603050405020304" pitchFamily="18" charset="0"/>
                  <a:ea typeface="宋体" panose="02010600030101010101" pitchFamily="2" charset="-122"/>
                  <a:cs typeface="Times New Roman" panose="02020603050405020304" pitchFamily="18" charset="0"/>
                </a:rPr>
                <a:t>按要求补正</a:t>
              </a:r>
              <a:endParaRPr lang="zh-CN" altLang="en-US">
                <a:latin typeface="Arial" panose="020B0604020202020204" pitchFamily="34" charset="0"/>
                <a:ea typeface="宋体" panose="02010600030101010101" pitchFamily="2" charset="-122"/>
                <a:cs typeface="宋体" panose="02010600030101010101" pitchFamily="2" charset="-122"/>
              </a:endParaRPr>
            </a:p>
          </p:txBody>
        </p:sp>
        <p:sp>
          <p:nvSpPr>
            <p:cNvPr id="66" name="Rectangle 25"/>
            <p:cNvSpPr>
              <a:spLocks noChangeArrowheads="1"/>
            </p:cNvSpPr>
            <p:nvPr/>
          </p:nvSpPr>
          <p:spPr bwMode="auto">
            <a:xfrm>
              <a:off x="1350" y="3475"/>
              <a:ext cx="2522" cy="690"/>
            </a:xfrm>
            <a:prstGeom prst="rect">
              <a:avLst/>
            </a:prstGeom>
            <a:solidFill>
              <a:srgbClr val="FFFFFF"/>
            </a:solidFill>
            <a:ln w="9525">
              <a:solidFill>
                <a:srgbClr val="000000"/>
              </a:solidFill>
              <a:miter lim="800000"/>
            </a:ln>
          </p:spPr>
          <p:txBody>
            <a:bodyPr vert="horz" wrap="square" lIns="62652" tIns="31325" rIns="62652" bIns="31325" numCol="1" anchor="t" anchorCtr="0" compatLnSpc="1"/>
            <a:lstStyle/>
            <a:p>
              <a:pPr algn="ctr" fontAlgn="base">
                <a:spcBef>
                  <a:spcPct val="0"/>
                </a:spcBef>
                <a:spcAft>
                  <a:spcPct val="0"/>
                </a:spcAft>
              </a:pPr>
              <a:r>
                <a:rPr lang="zh-CN" altLang="en-US" sz="900">
                  <a:latin typeface="Times New Roman" panose="02020603050405020304" pitchFamily="18" charset="0"/>
                  <a:ea typeface="宋体" panose="02010600030101010101" pitchFamily="2" charset="-122"/>
                  <a:cs typeface="Times New Roman" panose="02020603050405020304" pitchFamily="18" charset="0"/>
                </a:rPr>
                <a:t>未按要求补正</a:t>
              </a:r>
              <a:endParaRPr lang="zh-CN" altLang="en-US">
                <a:latin typeface="Arial" panose="020B0604020202020204" pitchFamily="34" charset="0"/>
                <a:ea typeface="宋体" panose="02010600030101010101" pitchFamily="2" charset="-122"/>
                <a:cs typeface="宋体" panose="02010600030101010101" pitchFamily="2" charset="-122"/>
              </a:endParaRPr>
            </a:p>
          </p:txBody>
        </p:sp>
        <p:sp>
          <p:nvSpPr>
            <p:cNvPr id="67" name="Rectangle 24"/>
            <p:cNvSpPr>
              <a:spLocks noChangeArrowheads="1"/>
            </p:cNvSpPr>
            <p:nvPr/>
          </p:nvSpPr>
          <p:spPr bwMode="auto">
            <a:xfrm>
              <a:off x="1350" y="8794"/>
              <a:ext cx="2522" cy="690"/>
            </a:xfrm>
            <a:prstGeom prst="rect">
              <a:avLst/>
            </a:prstGeom>
            <a:solidFill>
              <a:srgbClr val="FFFFFF"/>
            </a:solidFill>
            <a:ln w="9525">
              <a:solidFill>
                <a:srgbClr val="000000"/>
              </a:solidFill>
              <a:miter lim="800000"/>
            </a:ln>
          </p:spPr>
          <p:txBody>
            <a:bodyPr vert="horz" wrap="square" lIns="62652" tIns="31325" rIns="62652" bIns="31325" numCol="1" anchor="t" anchorCtr="0" compatLnSpc="1"/>
            <a:lstStyle/>
            <a:p>
              <a:pPr algn="ctr" fontAlgn="base">
                <a:spcBef>
                  <a:spcPct val="0"/>
                </a:spcBef>
                <a:spcAft>
                  <a:spcPct val="0"/>
                </a:spcAft>
              </a:pPr>
              <a:r>
                <a:rPr lang="zh-CN" altLang="en-US" sz="900">
                  <a:latin typeface="Times New Roman" panose="02020603050405020304" pitchFamily="18" charset="0"/>
                  <a:ea typeface="宋体" panose="02010600030101010101" pitchFamily="2" charset="-122"/>
                  <a:cs typeface="Times New Roman" panose="02020603050405020304" pitchFamily="18" charset="0"/>
                </a:rPr>
                <a:t>补正</a:t>
              </a:r>
              <a:endParaRPr lang="zh-CN" altLang="en-US">
                <a:latin typeface="Arial" panose="020B0604020202020204" pitchFamily="34" charset="0"/>
                <a:ea typeface="宋体" panose="02010600030101010101" pitchFamily="2" charset="-122"/>
                <a:cs typeface="宋体" panose="02010600030101010101" pitchFamily="2" charset="-122"/>
              </a:endParaRPr>
            </a:p>
          </p:txBody>
        </p:sp>
        <p:sp>
          <p:nvSpPr>
            <p:cNvPr id="68" name="AutoShape 23"/>
            <p:cNvSpPr>
              <a:spLocks noChangeShapeType="1"/>
            </p:cNvSpPr>
            <p:nvPr/>
          </p:nvSpPr>
          <p:spPr bwMode="auto">
            <a:xfrm>
              <a:off x="5684" y="3138"/>
              <a:ext cx="15" cy="1573"/>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a:p>
          </p:txBody>
        </p:sp>
        <p:sp>
          <p:nvSpPr>
            <p:cNvPr id="69" name="AutoShape 22"/>
            <p:cNvSpPr>
              <a:spLocks noChangeShapeType="1"/>
            </p:cNvSpPr>
            <p:nvPr/>
          </p:nvSpPr>
          <p:spPr bwMode="auto">
            <a:xfrm>
              <a:off x="5699" y="5400"/>
              <a:ext cx="1" cy="658"/>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a:p>
          </p:txBody>
        </p:sp>
        <p:sp>
          <p:nvSpPr>
            <p:cNvPr id="70" name="AutoShape 21"/>
            <p:cNvSpPr>
              <a:spLocks noChangeShapeType="1"/>
            </p:cNvSpPr>
            <p:nvPr/>
          </p:nvSpPr>
          <p:spPr bwMode="auto">
            <a:xfrm flipH="1">
              <a:off x="5684" y="6747"/>
              <a:ext cx="15" cy="651"/>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a:p>
          </p:txBody>
        </p:sp>
        <p:sp>
          <p:nvSpPr>
            <p:cNvPr id="71" name="AutoShape 20"/>
            <p:cNvSpPr>
              <a:spLocks noChangeShapeType="1"/>
            </p:cNvSpPr>
            <p:nvPr/>
          </p:nvSpPr>
          <p:spPr bwMode="auto">
            <a:xfrm>
              <a:off x="5684" y="8090"/>
              <a:ext cx="1" cy="703"/>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a:p>
          </p:txBody>
        </p:sp>
        <p:sp>
          <p:nvSpPr>
            <p:cNvPr id="72" name="AutoShape 19"/>
            <p:cNvSpPr>
              <a:spLocks noChangeShapeType="1"/>
            </p:cNvSpPr>
            <p:nvPr/>
          </p:nvSpPr>
          <p:spPr bwMode="auto">
            <a:xfrm flipH="1">
              <a:off x="5663" y="10882"/>
              <a:ext cx="11" cy="708"/>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a:p>
          </p:txBody>
        </p:sp>
        <p:sp>
          <p:nvSpPr>
            <p:cNvPr id="73" name="AutoShape 18"/>
            <p:cNvSpPr>
              <a:spLocks noChangeShapeType="1"/>
            </p:cNvSpPr>
            <p:nvPr/>
          </p:nvSpPr>
          <p:spPr bwMode="auto">
            <a:xfrm flipH="1">
              <a:off x="3872" y="5056"/>
              <a:ext cx="567" cy="13"/>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a:p>
          </p:txBody>
        </p:sp>
        <p:sp>
          <p:nvSpPr>
            <p:cNvPr id="74" name="AutoShape 17"/>
            <p:cNvSpPr>
              <a:spLocks noChangeShapeType="1"/>
            </p:cNvSpPr>
            <p:nvPr/>
          </p:nvSpPr>
          <p:spPr bwMode="auto">
            <a:xfrm flipV="1">
              <a:off x="2612" y="4164"/>
              <a:ext cx="1" cy="559"/>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a:p>
          </p:txBody>
        </p:sp>
        <p:sp>
          <p:nvSpPr>
            <p:cNvPr id="76" name="AutoShape 16"/>
            <p:cNvSpPr>
              <a:spLocks noChangeShapeType="1"/>
            </p:cNvSpPr>
            <p:nvPr/>
          </p:nvSpPr>
          <p:spPr bwMode="auto">
            <a:xfrm>
              <a:off x="2612" y="5413"/>
              <a:ext cx="1" cy="666"/>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a:p>
          </p:txBody>
        </p:sp>
        <p:sp>
          <p:nvSpPr>
            <p:cNvPr id="77" name="AutoShape 15"/>
            <p:cNvSpPr>
              <a:spLocks noChangeShapeType="1"/>
            </p:cNvSpPr>
            <p:nvPr/>
          </p:nvSpPr>
          <p:spPr bwMode="auto">
            <a:xfrm>
              <a:off x="3876" y="6402"/>
              <a:ext cx="562" cy="1"/>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a:p>
          </p:txBody>
        </p:sp>
        <p:sp>
          <p:nvSpPr>
            <p:cNvPr id="78" name="AutoShape 14"/>
            <p:cNvSpPr>
              <a:spLocks noChangeShapeType="1"/>
            </p:cNvSpPr>
            <p:nvPr/>
          </p:nvSpPr>
          <p:spPr bwMode="auto">
            <a:xfrm flipH="1">
              <a:off x="3872" y="9139"/>
              <a:ext cx="551" cy="1"/>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a:p>
          </p:txBody>
        </p:sp>
        <p:sp>
          <p:nvSpPr>
            <p:cNvPr id="79" name="Rectangle 13"/>
            <p:cNvSpPr>
              <a:spLocks noChangeArrowheads="1"/>
            </p:cNvSpPr>
            <p:nvPr/>
          </p:nvSpPr>
          <p:spPr bwMode="auto">
            <a:xfrm>
              <a:off x="7110" y="4334"/>
              <a:ext cx="1755" cy="632"/>
            </a:xfrm>
            <a:prstGeom prst="rect">
              <a:avLst/>
            </a:prstGeom>
            <a:solidFill>
              <a:srgbClr val="FFFFFF"/>
            </a:solidFill>
            <a:ln w="0">
              <a:solidFill>
                <a:srgbClr val="FFFFFF"/>
              </a:solidFill>
              <a:miter lim="800000"/>
            </a:ln>
          </p:spPr>
          <p:txBody>
            <a:bodyPr vert="horz" wrap="square" lIns="62652" tIns="31325" rIns="62652" bIns="31325" numCol="1" anchor="t" anchorCtr="0" compatLnSpc="1"/>
            <a:lstStyle/>
            <a:p>
              <a:pPr fontAlgn="base">
                <a:spcBef>
                  <a:spcPct val="0"/>
                </a:spcBef>
                <a:spcAft>
                  <a:spcPct val="0"/>
                </a:spcAft>
              </a:pPr>
              <a:r>
                <a:rPr lang="zh-CN" altLang="en-US" sz="800">
                  <a:latin typeface="Times New Roman" panose="02020603050405020304" pitchFamily="18" charset="0"/>
                  <a:ea typeface="宋体" panose="02010600030101010101" pitchFamily="2" charset="-122"/>
                  <a:cs typeface="Times New Roman" panose="02020603050405020304" pitchFamily="18" charset="0"/>
                </a:rPr>
                <a:t>不符合要求</a:t>
              </a:r>
              <a:endParaRPr lang="zh-CN" altLang="en-US">
                <a:latin typeface="Arial" panose="020B0604020202020204" pitchFamily="34" charset="0"/>
                <a:ea typeface="宋体" panose="02010600030101010101" pitchFamily="2" charset="-122"/>
                <a:cs typeface="宋体" panose="02010600030101010101" pitchFamily="2" charset="-122"/>
              </a:endParaRPr>
            </a:p>
          </p:txBody>
        </p:sp>
        <p:sp>
          <p:nvSpPr>
            <p:cNvPr id="80" name="AutoShape 12"/>
            <p:cNvSpPr>
              <a:spLocks noChangeShapeType="1"/>
            </p:cNvSpPr>
            <p:nvPr/>
          </p:nvSpPr>
          <p:spPr bwMode="auto">
            <a:xfrm>
              <a:off x="6944" y="7744"/>
              <a:ext cx="1832" cy="3"/>
            </a:xfrm>
            <a:prstGeom prst="straightConnector1">
              <a:avLst/>
            </a:prstGeom>
            <a:noFill/>
            <a:ln w="9525">
              <a:solidFill>
                <a:srgbClr val="000000"/>
              </a:solidFill>
              <a:round/>
            </a:ln>
          </p:spPr>
          <p:txBody>
            <a:bodyPr vert="horz" wrap="square" lIns="91440" tIns="45720" rIns="91440" bIns="45720" numCol="1" anchor="t" anchorCtr="0" compatLnSpc="1"/>
            <a:lstStyle/>
            <a:p>
              <a:endParaRPr lang="zh-CN" altLang="en-US"/>
            </a:p>
          </p:txBody>
        </p:sp>
        <p:sp>
          <p:nvSpPr>
            <p:cNvPr id="81" name="AutoShape 11"/>
            <p:cNvSpPr>
              <a:spLocks noChangeShapeType="1"/>
            </p:cNvSpPr>
            <p:nvPr/>
          </p:nvSpPr>
          <p:spPr bwMode="auto">
            <a:xfrm flipH="1">
              <a:off x="8775" y="7729"/>
              <a:ext cx="15" cy="2794"/>
            </a:xfrm>
            <a:prstGeom prst="straightConnector1">
              <a:avLst/>
            </a:prstGeom>
            <a:noFill/>
            <a:ln w="9525">
              <a:solidFill>
                <a:srgbClr val="000000"/>
              </a:solidFill>
              <a:round/>
            </a:ln>
          </p:spPr>
          <p:txBody>
            <a:bodyPr vert="horz" wrap="square" lIns="91440" tIns="45720" rIns="91440" bIns="45720" numCol="1" anchor="t" anchorCtr="0" compatLnSpc="1"/>
            <a:lstStyle/>
            <a:p>
              <a:endParaRPr lang="zh-CN" altLang="en-US"/>
            </a:p>
          </p:txBody>
        </p:sp>
        <p:sp>
          <p:nvSpPr>
            <p:cNvPr id="82" name="AutoShape 10"/>
            <p:cNvSpPr>
              <a:spLocks noChangeShapeType="1"/>
            </p:cNvSpPr>
            <p:nvPr/>
          </p:nvSpPr>
          <p:spPr bwMode="auto">
            <a:xfrm>
              <a:off x="2610" y="9484"/>
              <a:ext cx="2" cy="1039"/>
            </a:xfrm>
            <a:prstGeom prst="straightConnector1">
              <a:avLst/>
            </a:prstGeom>
            <a:noFill/>
            <a:ln w="9525">
              <a:solidFill>
                <a:srgbClr val="000000"/>
              </a:solidFill>
              <a:round/>
            </a:ln>
          </p:spPr>
          <p:txBody>
            <a:bodyPr vert="horz" wrap="square" lIns="91440" tIns="45720" rIns="91440" bIns="45720" numCol="1" anchor="t" anchorCtr="0" compatLnSpc="1"/>
            <a:lstStyle/>
            <a:p>
              <a:endParaRPr lang="zh-CN" altLang="en-US"/>
            </a:p>
          </p:txBody>
        </p:sp>
        <p:sp>
          <p:nvSpPr>
            <p:cNvPr id="83" name="AutoShape 9"/>
            <p:cNvSpPr>
              <a:spLocks noChangeShapeType="1"/>
            </p:cNvSpPr>
            <p:nvPr/>
          </p:nvSpPr>
          <p:spPr bwMode="auto">
            <a:xfrm>
              <a:off x="5684" y="9484"/>
              <a:ext cx="15" cy="729"/>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a:p>
          </p:txBody>
        </p:sp>
        <p:sp>
          <p:nvSpPr>
            <p:cNvPr id="84" name="Rectangle 8"/>
            <p:cNvSpPr>
              <a:spLocks noChangeArrowheads="1"/>
            </p:cNvSpPr>
            <p:nvPr/>
          </p:nvSpPr>
          <p:spPr bwMode="auto">
            <a:xfrm>
              <a:off x="7350" y="7086"/>
              <a:ext cx="1470" cy="613"/>
            </a:xfrm>
            <a:prstGeom prst="rect">
              <a:avLst/>
            </a:prstGeom>
            <a:solidFill>
              <a:srgbClr val="FFFFFF"/>
            </a:solidFill>
            <a:ln w="9525">
              <a:solidFill>
                <a:srgbClr val="FFFFFF"/>
              </a:solidFill>
              <a:miter lim="800000"/>
            </a:ln>
          </p:spPr>
          <p:txBody>
            <a:bodyPr vert="horz" wrap="square" lIns="62652" tIns="31325" rIns="62652" bIns="31325" numCol="1" anchor="t" anchorCtr="0" compatLnSpc="1"/>
            <a:lstStyle/>
            <a:p>
              <a:pPr fontAlgn="base">
                <a:spcBef>
                  <a:spcPct val="0"/>
                </a:spcBef>
                <a:spcAft>
                  <a:spcPct val="0"/>
                </a:spcAft>
              </a:pPr>
              <a:r>
                <a:rPr lang="zh-CN" altLang="en-US" sz="900">
                  <a:latin typeface="Times New Roman" panose="02020603050405020304" pitchFamily="18" charset="0"/>
                  <a:ea typeface="宋体" panose="02010600030101010101" pitchFamily="2" charset="-122"/>
                  <a:cs typeface="Times New Roman" panose="02020603050405020304" pitchFamily="18" charset="0"/>
                </a:rPr>
                <a:t>未答辩</a:t>
              </a:r>
              <a:endParaRPr lang="zh-CN" altLang="en-US">
                <a:latin typeface="Arial" panose="020B0604020202020204" pitchFamily="34" charset="0"/>
                <a:ea typeface="宋体" panose="02010600030101010101" pitchFamily="2" charset="-122"/>
                <a:cs typeface="宋体" panose="02010600030101010101" pitchFamily="2" charset="-122"/>
              </a:endParaRPr>
            </a:p>
          </p:txBody>
        </p:sp>
        <p:sp>
          <p:nvSpPr>
            <p:cNvPr id="85" name="AutoShape 7"/>
            <p:cNvSpPr>
              <a:spLocks noChangeShapeType="1"/>
            </p:cNvSpPr>
            <p:nvPr/>
          </p:nvSpPr>
          <p:spPr bwMode="auto">
            <a:xfrm>
              <a:off x="3872" y="3820"/>
              <a:ext cx="5294" cy="1"/>
            </a:xfrm>
            <a:prstGeom prst="straightConnector1">
              <a:avLst/>
            </a:prstGeom>
            <a:noFill/>
            <a:ln w="9525">
              <a:solidFill>
                <a:srgbClr val="FF0000"/>
              </a:solidFill>
              <a:round/>
            </a:ln>
          </p:spPr>
          <p:txBody>
            <a:bodyPr vert="horz" wrap="square" lIns="91440" tIns="45720" rIns="91440" bIns="45720" numCol="1" anchor="t" anchorCtr="0" compatLnSpc="1"/>
            <a:lstStyle/>
            <a:p>
              <a:endParaRPr lang="zh-CN" altLang="en-US"/>
            </a:p>
          </p:txBody>
        </p:sp>
        <p:sp>
          <p:nvSpPr>
            <p:cNvPr id="86" name="AutoShape 6"/>
            <p:cNvSpPr>
              <a:spLocks noChangeShapeType="1"/>
            </p:cNvSpPr>
            <p:nvPr/>
          </p:nvSpPr>
          <p:spPr bwMode="auto">
            <a:xfrm>
              <a:off x="9163" y="3821"/>
              <a:ext cx="1" cy="2237"/>
            </a:xfrm>
            <a:prstGeom prst="straightConnector1">
              <a:avLst/>
            </a:prstGeom>
            <a:noFill/>
            <a:ln w="9525">
              <a:solidFill>
                <a:srgbClr val="FF0000"/>
              </a:solidFill>
              <a:round/>
              <a:tailEnd type="triangle" w="med" len="med"/>
            </a:ln>
          </p:spPr>
          <p:txBody>
            <a:bodyPr vert="horz" wrap="square" lIns="91440" tIns="45720" rIns="91440" bIns="45720" numCol="1" anchor="t" anchorCtr="0" compatLnSpc="1"/>
            <a:lstStyle/>
            <a:p>
              <a:endParaRPr lang="zh-CN" altLang="en-US"/>
            </a:p>
          </p:txBody>
        </p:sp>
        <p:sp>
          <p:nvSpPr>
            <p:cNvPr id="87" name="AutoShape 5"/>
            <p:cNvSpPr>
              <a:spLocks noChangeShapeType="1"/>
            </p:cNvSpPr>
            <p:nvPr/>
          </p:nvSpPr>
          <p:spPr bwMode="auto">
            <a:xfrm>
              <a:off x="6960" y="6403"/>
              <a:ext cx="1213" cy="3"/>
            </a:xfrm>
            <a:prstGeom prst="straightConnector1">
              <a:avLst/>
            </a:prstGeom>
            <a:noFill/>
            <a:ln w="9525">
              <a:solidFill>
                <a:srgbClr val="FF0000"/>
              </a:solidFill>
              <a:round/>
              <a:tailEnd type="triangle" w="med" len="med"/>
            </a:ln>
          </p:spPr>
          <p:txBody>
            <a:bodyPr vert="horz" wrap="square" lIns="91440" tIns="45720" rIns="91440" bIns="45720" numCol="1" anchor="t" anchorCtr="0" compatLnSpc="1"/>
            <a:lstStyle/>
            <a:p>
              <a:endParaRPr lang="zh-CN" altLang="en-US"/>
            </a:p>
          </p:txBody>
        </p:sp>
        <p:sp>
          <p:nvSpPr>
            <p:cNvPr id="88" name="AutoShape 4"/>
            <p:cNvSpPr>
              <a:spLocks noChangeShapeType="1"/>
            </p:cNvSpPr>
            <p:nvPr/>
          </p:nvSpPr>
          <p:spPr bwMode="auto">
            <a:xfrm>
              <a:off x="2610" y="10537"/>
              <a:ext cx="1813" cy="1"/>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a:p>
          </p:txBody>
        </p:sp>
        <p:sp>
          <p:nvSpPr>
            <p:cNvPr id="89" name="AutoShape 3"/>
            <p:cNvSpPr>
              <a:spLocks noChangeShapeType="1"/>
            </p:cNvSpPr>
            <p:nvPr/>
          </p:nvSpPr>
          <p:spPr bwMode="auto">
            <a:xfrm flipH="1" flipV="1">
              <a:off x="6944" y="10538"/>
              <a:ext cx="1830" cy="2"/>
            </a:xfrm>
            <a:prstGeom prst="straightConnector1">
              <a:avLst/>
            </a:prstGeom>
            <a:noFill/>
            <a:ln w="9525">
              <a:solidFill>
                <a:srgbClr val="000000"/>
              </a:solidFill>
              <a:round/>
              <a:tailEnd type="triangle" w="med" len="med"/>
            </a:ln>
          </p:spPr>
          <p:txBody>
            <a:bodyPr vert="horz" wrap="square" lIns="91440" tIns="45720" rIns="91440" bIns="45720" numCol="1" anchor="t" anchorCtr="0" compatLnSpc="1"/>
            <a:lstStyle/>
            <a:p>
              <a:endParaRPr lang="zh-CN" altLang="en-US"/>
            </a:p>
          </p:txBody>
        </p:sp>
        <p:sp>
          <p:nvSpPr>
            <p:cNvPr id="90" name="AutoShape 2"/>
            <p:cNvSpPr>
              <a:spLocks noChangeShapeType="1"/>
            </p:cNvSpPr>
            <p:nvPr/>
          </p:nvSpPr>
          <p:spPr bwMode="auto">
            <a:xfrm>
              <a:off x="6960" y="5056"/>
              <a:ext cx="2203" cy="1"/>
            </a:xfrm>
            <a:prstGeom prst="straightConnector1">
              <a:avLst/>
            </a:prstGeom>
            <a:noFill/>
            <a:ln w="6350">
              <a:solidFill>
                <a:srgbClr val="FF0000"/>
              </a:solidFill>
              <a:round/>
              <a:tailEnd type="triangle" w="med" len="med"/>
            </a:ln>
            <a:effectLst/>
          </p:spPr>
          <p:txBody>
            <a:bodyPr vert="horz" wrap="square" lIns="91440" tIns="45720" rIns="91440" bIns="45720" numCol="1" anchor="t" anchorCtr="0" compatLnSpc="1"/>
            <a:lstStyle/>
            <a:p>
              <a:endParaRPr lang="zh-CN" altLang="en-US"/>
            </a:p>
          </p:txBody>
        </p:sp>
      </p:grpSp>
      <p:sp>
        <p:nvSpPr>
          <p:cNvPr id="48" name="矩形 47"/>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6888088" y="2420891"/>
            <a:ext cx="3629376" cy="369332"/>
          </a:xfrm>
          <a:prstGeom prst="rect">
            <a:avLst/>
          </a:prstGeom>
          <a:noFill/>
        </p:spPr>
        <p:txBody>
          <a:bodyPr wrap="square" rtlCol="0">
            <a:spAutoFit/>
          </a:bodyPr>
          <a:lstStyle/>
          <a:p>
            <a:r>
              <a:rPr lang="zh-CN" altLang="en-US" dirty="0"/>
              <a:t>审查等：申请受理业务二处异议科</a:t>
            </a:r>
          </a:p>
        </p:txBody>
      </p:sp>
      <p:sp>
        <p:nvSpPr>
          <p:cNvPr id="51" name="TextBox 50"/>
          <p:cNvSpPr txBox="1"/>
          <p:nvPr/>
        </p:nvSpPr>
        <p:spPr>
          <a:xfrm>
            <a:off x="6888088" y="3356992"/>
            <a:ext cx="2779812" cy="369332"/>
          </a:xfrm>
          <a:prstGeom prst="rect">
            <a:avLst/>
          </a:prstGeom>
          <a:noFill/>
        </p:spPr>
        <p:txBody>
          <a:bodyPr wrap="square" rtlCol="0">
            <a:spAutoFit/>
          </a:bodyPr>
          <a:lstStyle/>
          <a:p>
            <a:r>
              <a:rPr lang="zh-CN" altLang="en-US" dirty="0"/>
              <a:t>审核：异议形式审查处</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8" name="矩形 7"/>
          <p:cNvSpPr/>
          <p:nvPr/>
        </p:nvSpPr>
        <p:spPr>
          <a:xfrm>
            <a:off x="3024166" y="1428737"/>
            <a:ext cx="7072362" cy="455894"/>
          </a:xfrm>
          <a:prstGeom prst="rect">
            <a:avLst/>
          </a:prstGeom>
        </p:spPr>
        <p:txBody>
          <a:bodyPr wrap="square">
            <a:spAutoFit/>
          </a:bodyPr>
          <a:lstStyle/>
          <a:p>
            <a:pPr marL="342900" indent="-342900" eaLnBrk="0" hangingPunct="0">
              <a:lnSpc>
                <a:spcPct val="150000"/>
              </a:lnSpc>
              <a:spcBef>
                <a:spcPct val="20000"/>
              </a:spcBef>
              <a:buClr>
                <a:schemeClr val="tx2"/>
              </a:buClr>
              <a:defRPr/>
            </a:pPr>
            <a:r>
              <a:rPr lang="zh-CN" altLang="en-US" b="1" kern="0" dirty="0">
                <a:latin typeface="宋体" panose="02010600030101010101" pitchFamily="2" charset="-122"/>
                <a:ea typeface="宋体" panose="02010600030101010101" pitchFamily="2" charset="-122"/>
              </a:rPr>
              <a:t>        专题一：符合受理条件的基本要求</a:t>
            </a:r>
            <a:endParaRPr lang="zh-CN" altLang="en-US" b="1"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7" name="矩形 46"/>
          <p:cNvSpPr/>
          <p:nvPr/>
        </p:nvSpPr>
        <p:spPr>
          <a:xfrm>
            <a:off x="3309918" y="2143119"/>
            <a:ext cx="5378370" cy="3185487"/>
          </a:xfrm>
          <a:prstGeom prst="rect">
            <a:avLst/>
          </a:prstGeom>
        </p:spPr>
        <p:txBody>
          <a:bodyPr wrap="square">
            <a:spAutoFit/>
          </a:bodyPr>
          <a:lstStyle/>
          <a:p>
            <a:pPr fontAlgn="base">
              <a:spcAft>
                <a:spcPts val="1500"/>
              </a:spcAft>
              <a:buSzPct val="85000"/>
              <a:defRPr/>
            </a:pPr>
            <a:r>
              <a:rPr lang="zh-CN" altLang="en-US" dirty="0">
                <a:latin typeface="楷体" panose="02010609060101010101" pitchFamily="49" charset="-122"/>
                <a:ea typeface="楷体" panose="02010609060101010101" pitchFamily="49" charset="-122"/>
              </a:rPr>
              <a:t>（一）有明确的被异议商标</a:t>
            </a:r>
          </a:p>
          <a:p>
            <a:pPr fontAlgn="base">
              <a:spcAft>
                <a:spcPts val="1500"/>
              </a:spcAft>
              <a:buSzPct val="85000"/>
              <a:defRPr/>
            </a:pPr>
            <a:r>
              <a:rPr lang="zh-CN" altLang="en-US" dirty="0">
                <a:latin typeface="楷体" panose="02010609060101010101" pitchFamily="49" charset="-122"/>
                <a:ea typeface="楷体" panose="02010609060101010101" pitchFamily="49" charset="-122"/>
              </a:rPr>
              <a:t>（二）</a:t>
            </a:r>
            <a:r>
              <a:rPr lang="zh-CN" altLang="en-US" dirty="0">
                <a:latin typeface="楷体" panose="02010609060101010101" pitchFamily="49" charset="-122"/>
                <a:ea typeface="楷体" panose="02010609060101010101" pitchFamily="49" charset="-122"/>
                <a:sym typeface="+mn-ea"/>
              </a:rPr>
              <a:t>在法定异议期限内提出</a:t>
            </a:r>
          </a:p>
          <a:p>
            <a:pPr fontAlgn="base">
              <a:spcAft>
                <a:spcPts val="1500"/>
              </a:spcAft>
              <a:buSzPct val="85000"/>
              <a:defRPr/>
            </a:pPr>
            <a:r>
              <a:rPr lang="zh-CN" altLang="en-US" dirty="0">
                <a:latin typeface="楷体" panose="02010609060101010101" pitchFamily="49" charset="-122"/>
                <a:ea typeface="楷体" panose="02010609060101010101" pitchFamily="49" charset="-122"/>
              </a:rPr>
              <a:t>（三）异议人</a:t>
            </a:r>
            <a:r>
              <a:rPr lang="zh-CN" altLang="en-US" dirty="0">
                <a:latin typeface="楷体" panose="02010609060101010101" pitchFamily="49" charset="-122"/>
                <a:ea typeface="楷体" panose="02010609060101010101" pitchFamily="49" charset="-122"/>
                <a:sym typeface="+mn-ea"/>
              </a:rPr>
              <a:t>的主体资格</a:t>
            </a:r>
            <a:r>
              <a:rPr lang="zh-CN" altLang="en-US" dirty="0">
                <a:latin typeface="楷体" panose="02010609060101010101" pitchFamily="49" charset="-122"/>
                <a:ea typeface="楷体" panose="02010609060101010101" pitchFamily="49" charset="-122"/>
              </a:rPr>
              <a:t>适格</a:t>
            </a:r>
          </a:p>
          <a:p>
            <a:pPr fontAlgn="base">
              <a:spcAft>
                <a:spcPts val="1500"/>
              </a:spcAft>
              <a:buSzPct val="85000"/>
              <a:defRPr/>
            </a:pPr>
            <a:r>
              <a:rPr lang="zh-CN" altLang="en-US" dirty="0">
                <a:latin typeface="楷体" panose="02010609060101010101" pitchFamily="49" charset="-122"/>
                <a:ea typeface="楷体" panose="02010609060101010101" pitchFamily="49" charset="-122"/>
              </a:rPr>
              <a:t>（四）异议理由符合法律规定</a:t>
            </a:r>
          </a:p>
          <a:p>
            <a:pPr fontAlgn="base">
              <a:spcAft>
                <a:spcPts val="1500"/>
              </a:spcAft>
              <a:buSzPct val="85000"/>
              <a:defRPr/>
            </a:pPr>
            <a:r>
              <a:rPr lang="zh-CN" altLang="en-US" dirty="0">
                <a:latin typeface="楷体" panose="02010609060101010101" pitchFamily="49" charset="-122"/>
                <a:ea typeface="楷体" panose="02010609060101010101" pitchFamily="49" charset="-122"/>
              </a:rPr>
              <a:t>（五）</a:t>
            </a:r>
            <a:r>
              <a:rPr lang="zh-CN" altLang="en-US" dirty="0">
                <a:latin typeface="楷体" panose="02010609060101010101" pitchFamily="49" charset="-122"/>
                <a:ea typeface="楷体" panose="02010609060101010101" pitchFamily="49" charset="-122"/>
                <a:sym typeface="+mn-ea"/>
              </a:rPr>
              <a:t>有明确的事实和法律依据</a:t>
            </a:r>
          </a:p>
          <a:p>
            <a:pPr fontAlgn="base">
              <a:spcAft>
                <a:spcPts val="1500"/>
              </a:spcAft>
              <a:buSzPct val="85000"/>
              <a:defRPr/>
            </a:pPr>
            <a:r>
              <a:rPr lang="zh-CN" altLang="en-US" dirty="0">
                <a:latin typeface="楷体" panose="02010609060101010101" pitchFamily="49" charset="-122"/>
                <a:ea typeface="楷体" panose="02010609060101010101" pitchFamily="49" charset="-122"/>
              </a:rPr>
              <a:t>（六）异议申请材料的形式要件符合法律规定 </a:t>
            </a:r>
          </a:p>
          <a:p>
            <a:pPr fontAlgn="base">
              <a:spcAft>
                <a:spcPts val="1500"/>
              </a:spcAft>
              <a:buSzPct val="85000"/>
              <a:defRPr/>
            </a:pPr>
            <a:r>
              <a:rPr lang="zh-CN" altLang="en-US" dirty="0">
                <a:latin typeface="楷体" panose="02010609060101010101" pitchFamily="49" charset="-122"/>
                <a:ea typeface="楷体" panose="02010609060101010101" pitchFamily="49" charset="-122"/>
              </a:rPr>
              <a:t>（七）依法缴纳异议规费</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12809"/>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8" name="矩形 7"/>
          <p:cNvSpPr/>
          <p:nvPr/>
        </p:nvSpPr>
        <p:spPr>
          <a:xfrm>
            <a:off x="3024166" y="1428738"/>
            <a:ext cx="7072362" cy="460382"/>
          </a:xfrm>
          <a:prstGeom prst="rect">
            <a:avLst/>
          </a:prstGeom>
        </p:spPr>
        <p:txBody>
          <a:bodyPr wrap="square">
            <a:spAutoFit/>
          </a:bodyPr>
          <a:lstStyle/>
          <a:p>
            <a:pPr marL="342900" indent="-342900" eaLnBrk="0" hangingPunct="0">
              <a:lnSpc>
                <a:spcPct val="150000"/>
              </a:lnSpc>
              <a:spcBef>
                <a:spcPct val="20000"/>
              </a:spcBef>
              <a:buClr>
                <a:schemeClr val="tx2"/>
              </a:buClr>
              <a:defRPr/>
            </a:pPr>
            <a:r>
              <a:rPr lang="zh-CN" altLang="en-US" b="1" dirty="0"/>
              <a:t>                                         有明确的被异议商标</a:t>
            </a:r>
            <a:endParaRPr lang="zh-CN" altLang="en-US" b="1"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7" name="矩形 46"/>
          <p:cNvSpPr/>
          <p:nvPr/>
        </p:nvSpPr>
        <p:spPr>
          <a:xfrm>
            <a:off x="911424" y="2143117"/>
            <a:ext cx="11280576" cy="3222998"/>
          </a:xfrm>
          <a:prstGeom prst="rect">
            <a:avLst/>
          </a:prstGeom>
        </p:spPr>
        <p:txBody>
          <a:bodyPr wrap="square">
            <a:spAutoFit/>
          </a:bodyPr>
          <a:lstStyle/>
          <a:p>
            <a:pPr algn="just">
              <a:lnSpc>
                <a:spcPct val="150000"/>
              </a:lnSpc>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准确有效的商标初审信息</a:t>
            </a:r>
            <a:endParaRPr lang="en-US" altLang="zh-CN" sz="2800" dirty="0">
              <a:latin typeface="楷体" panose="02010609060101010101" pitchFamily="49" charset="-122"/>
              <a:ea typeface="楷体" panose="02010609060101010101" pitchFamily="49" charset="-122"/>
            </a:endParaRPr>
          </a:p>
          <a:p>
            <a:pPr algn="just">
              <a:lnSpc>
                <a:spcPct val="150000"/>
              </a:lnSpc>
              <a:buFont typeface="Wingdings" panose="05000000000000000000" pitchFamily="2" charset="2"/>
              <a:buChar char="Ø"/>
            </a:pPr>
            <a:endParaRPr lang="en-US" altLang="zh-CN" sz="2800" dirty="0">
              <a:latin typeface="楷体" panose="02010609060101010101" pitchFamily="49" charset="-122"/>
              <a:ea typeface="楷体" panose="02010609060101010101" pitchFamily="49" charset="-122"/>
            </a:endParaRPr>
          </a:p>
          <a:p>
            <a:pPr algn="just">
              <a:lnSpc>
                <a:spcPct val="150000"/>
              </a:lnSpc>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rPr>
              <a:t>异议申请书、</a:t>
            </a:r>
            <a:r>
              <a:rPr lang="zh-CN" altLang="en-US" sz="2800" dirty="0">
                <a:latin typeface="楷体" panose="02010609060101010101" pitchFamily="49" charset="-122"/>
                <a:ea typeface="楷体" panose="02010609060101010101" pitchFamily="49" charset="-122"/>
                <a:sym typeface="+mn-ea"/>
              </a:rPr>
              <a:t>异议理由书、</a:t>
            </a:r>
            <a:r>
              <a:rPr lang="zh-CN" altLang="en-US" sz="2800" dirty="0">
                <a:latin typeface="楷体" panose="02010609060101010101" pitchFamily="49" charset="-122"/>
                <a:ea typeface="楷体" panose="02010609060101010101" pitchFamily="49" charset="-122"/>
              </a:rPr>
              <a:t>委托书、初审公告中被异议商标信息一致</a:t>
            </a:r>
            <a:endParaRPr lang="en-US" altLang="zh-CN" sz="2800" dirty="0">
              <a:latin typeface="楷体" panose="02010609060101010101" pitchFamily="49" charset="-122"/>
              <a:ea typeface="楷体" panose="02010609060101010101" pitchFamily="49" charset="-122"/>
            </a:endParaRPr>
          </a:p>
          <a:p>
            <a:pPr algn="just">
              <a:lnSpc>
                <a:spcPct val="150000"/>
              </a:lnSpc>
              <a:buFont typeface="Wingdings" panose="05000000000000000000" pitchFamily="2" charset="2"/>
              <a:buChar char="Ø"/>
            </a:pPr>
            <a:endParaRPr lang="zh-CN" altLang="en-US" sz="2800" dirty="0">
              <a:latin typeface="楷体" panose="02010609060101010101" pitchFamily="49" charset="-122"/>
              <a:ea typeface="楷体" panose="02010609060101010101" pitchFamily="49" charset="-122"/>
            </a:endParaRPr>
          </a:p>
          <a:p>
            <a:pPr algn="just">
              <a:lnSpc>
                <a:spcPct val="150000"/>
              </a:lnSpc>
              <a:buFont typeface="Wingdings" panose="05000000000000000000" pitchFamily="2" charset="2"/>
              <a:buChar char="Ø"/>
            </a:pPr>
            <a:r>
              <a:rPr lang="zh-CN" altLang="en-US" sz="2800" dirty="0">
                <a:latin typeface="楷体" panose="02010609060101010101" pitchFamily="49" charset="-122"/>
                <a:ea typeface="楷体" panose="02010609060101010101" pitchFamily="49" charset="-122"/>
                <a:sym typeface="+mn-ea"/>
              </a:rPr>
              <a:t>异议申请书是最核心的意思表示</a:t>
            </a:r>
            <a:endParaRPr lang="en-US" altLang="zh-CN" sz="2800" dirty="0">
              <a:latin typeface="楷体" panose="02010609060101010101" pitchFamily="49" charset="-122"/>
              <a:ea typeface="楷体" panose="02010609060101010101" pitchFamily="49" charset="-122"/>
            </a:endParaRP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214290"/>
            <a:ext cx="12192000" cy="7072290"/>
          </a:xfrm>
          <a:prstGeom prst="rect">
            <a:avLst/>
          </a:prstGeom>
          <a:noFill/>
          <a:ln>
            <a:noFill/>
          </a:ln>
        </p:spPr>
      </p:pic>
      <p:sp>
        <p:nvSpPr>
          <p:cNvPr id="4" name="灯片编号占位符 3"/>
          <p:cNvSpPr>
            <a:spLocks noGrp="1"/>
          </p:cNvSpPr>
          <p:nvPr>
            <p:ph type="sldNum" sz="quarter" idx="12"/>
          </p:nvPr>
        </p:nvSpPr>
        <p:spPr/>
        <p:txBody>
          <a:bodyPr/>
          <a:lstStyle/>
          <a:p>
            <a:fld id="{0C913308-F349-4B6D-A68A-DD1791B4A57B}" type="slidenum">
              <a:rPr lang="zh-CN" altLang="en-US" smtClean="0"/>
              <a:pPr/>
              <a:t>3</a:t>
            </a:fld>
            <a:endParaRPr lang="zh-CN" altLang="en-US"/>
          </a:p>
        </p:txBody>
      </p:sp>
      <p:grpSp>
        <p:nvGrpSpPr>
          <p:cNvPr id="6" name="组合 5"/>
          <p:cNvGrpSpPr/>
          <p:nvPr/>
        </p:nvGrpSpPr>
        <p:grpSpPr>
          <a:xfrm>
            <a:off x="2563986" y="2285993"/>
            <a:ext cx="7032477" cy="2500329"/>
            <a:chOff x="583679" y="1752601"/>
            <a:chExt cx="10112030" cy="2024365"/>
          </a:xfrm>
        </p:grpSpPr>
        <p:sp>
          <p:nvSpPr>
            <p:cNvPr id="7" name="文本框 4"/>
            <p:cNvSpPr txBox="1"/>
            <p:nvPr/>
          </p:nvSpPr>
          <p:spPr>
            <a:xfrm>
              <a:off x="583679" y="2287350"/>
              <a:ext cx="10112030" cy="906588"/>
            </a:xfrm>
            <a:prstGeom prst="rect">
              <a:avLst/>
            </a:prstGeom>
            <a:noFill/>
          </p:spPr>
          <p:txBody>
            <a:bodyPr wrap="square" rtlCol="0">
              <a:spAutoFit/>
            </a:bodyPr>
            <a:lstStyle/>
            <a:p>
              <a:pPr algn="ctr" eaLnBrk="0" hangingPunct="0">
                <a:defRPr/>
              </a:pPr>
              <a:endParaRPr lang="en-US" altLang="zh-CN" sz="3200" b="1" kern="0" dirty="0">
                <a:latin typeface="黑体" panose="02010609060101010101" pitchFamily="49" charset="-122"/>
                <a:ea typeface="黑体" panose="02010609060101010101" pitchFamily="49" charset="-122"/>
              </a:endParaRPr>
            </a:p>
            <a:p>
              <a:pPr algn="ctr" eaLnBrk="0" hangingPunct="0">
                <a:defRPr/>
              </a:pPr>
              <a:r>
                <a:rPr lang="zh-CN" altLang="en-US" sz="3200" b="1" dirty="0">
                  <a:latin typeface="黑体" panose="02010609060101010101" pitchFamily="49" charset="-122"/>
                  <a:ea typeface="黑体" panose="02010609060101010101" pitchFamily="49" charset="-122"/>
                </a:rPr>
                <a:t>商标异议制度简述</a:t>
              </a:r>
              <a:endParaRPr lang="zh-CN" altLang="en-US" sz="3200" b="1" kern="0" dirty="0">
                <a:solidFill>
                  <a:schemeClr val="bg1"/>
                </a:solidFill>
                <a:latin typeface="黑体" panose="02010609060101010101" pitchFamily="49" charset="-122"/>
                <a:ea typeface="黑体" panose="02010609060101010101" pitchFamily="49" charset="-122"/>
              </a:endParaRPr>
            </a:p>
          </p:txBody>
        </p:sp>
        <p:sp>
          <p:nvSpPr>
            <p:cNvPr id="8" name="Text Placeholder 24"/>
            <p:cNvSpPr txBox="1"/>
            <p:nvPr/>
          </p:nvSpPr>
          <p:spPr>
            <a:xfrm>
              <a:off x="1612013" y="3040727"/>
              <a:ext cx="8081629" cy="736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dirty="0">
                <a:solidFill>
                  <a:schemeClr val="bg2">
                    <a:lumMod val="25000"/>
                  </a:schemeClr>
                </a:solidFill>
              </a:endParaRPr>
            </a:p>
          </p:txBody>
        </p:sp>
        <p:sp>
          <p:nvSpPr>
            <p:cNvPr id="9" name="圆角矩形 8"/>
            <p:cNvSpPr/>
            <p:nvPr/>
          </p:nvSpPr>
          <p:spPr>
            <a:xfrm>
              <a:off x="4214754" y="1752601"/>
              <a:ext cx="2849880" cy="4995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rPr>
                <a:t>一</a:t>
              </a:r>
            </a:p>
          </p:txBody>
        </p:sp>
      </p:grpSp>
      <p:pic>
        <p:nvPicPr>
          <p:cNvPr id="10" name="Picture 2" descr="C:\Users\saic\Desktop\微信图片_20181012111632.png"/>
          <p:cNvPicPr>
            <a:picLocks noChangeAspect="1" noChangeArrowheads="1"/>
          </p:cNvPicPr>
          <p:nvPr/>
        </p:nvPicPr>
        <p:blipFill>
          <a:blip r:embed="rId3" cstate="print"/>
          <a:srcRect/>
          <a:stretch>
            <a:fillRect/>
          </a:stretch>
        </p:blipFill>
        <p:spPr bwMode="auto">
          <a:xfrm>
            <a:off x="8581430" y="5451933"/>
            <a:ext cx="2030065" cy="126954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stretch>
            <a:fillRect/>
          </a:stretch>
        </p:blipFill>
        <p:spPr>
          <a:xfrm>
            <a:off x="0" y="1268762"/>
            <a:ext cx="12192000" cy="5308873"/>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3" name="矩形 12"/>
          <p:cNvSpPr/>
          <p:nvPr/>
        </p:nvSpPr>
        <p:spPr>
          <a:xfrm>
            <a:off x="4738678" y="1857364"/>
            <a:ext cx="2509020" cy="369332"/>
          </a:xfrm>
          <a:prstGeom prst="rect">
            <a:avLst/>
          </a:prstGeom>
        </p:spPr>
        <p:txBody>
          <a:bodyPr wrap="none">
            <a:spAutoFit/>
          </a:bodyPr>
          <a:lstStyle/>
          <a:p>
            <a:r>
              <a:rPr lang="zh-CN" altLang="en-US" b="1" dirty="0">
                <a:sym typeface="+mn-ea"/>
              </a:rPr>
              <a:t>在法定异议期限内提出</a:t>
            </a:r>
            <a:endParaRPr lang="zh-CN" altLang="en-US" dirty="0"/>
          </a:p>
        </p:txBody>
      </p:sp>
      <p:sp>
        <p:nvSpPr>
          <p:cNvPr id="15" name="矩形 14"/>
          <p:cNvSpPr/>
          <p:nvPr/>
        </p:nvSpPr>
        <p:spPr>
          <a:xfrm>
            <a:off x="3238480" y="2413341"/>
            <a:ext cx="6000792" cy="2031325"/>
          </a:xfrm>
          <a:prstGeom prst="rect">
            <a:avLst/>
          </a:prstGeom>
        </p:spPr>
        <p:txBody>
          <a:bodyPr wrap="square">
            <a:spAutoFit/>
          </a:bodyPr>
          <a:lstStyle/>
          <a:p>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商标法</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第</a:t>
            </a:r>
            <a:r>
              <a:rPr lang="en-US" altLang="zh-CN" dirty="0">
                <a:latin typeface="楷体" panose="02010609060101010101" pitchFamily="49" charset="-122"/>
                <a:ea typeface="楷体" panose="02010609060101010101" pitchFamily="49" charset="-122"/>
              </a:rPr>
              <a:t>33</a:t>
            </a:r>
            <a:r>
              <a:rPr lang="zh-CN" altLang="en-US" dirty="0">
                <a:latin typeface="楷体" panose="02010609060101010101" pitchFamily="49" charset="-122"/>
                <a:ea typeface="楷体" panose="02010609060101010101" pitchFamily="49" charset="-122"/>
              </a:rPr>
              <a:t>条：对初步审定公告的商标，自公告之日起三个月内，</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 </a:t>
            </a:r>
            <a:br>
              <a:rPr lang="zh-CN" altLang="en-US" dirty="0">
                <a:latin typeface="楷体" panose="02010609060101010101" pitchFamily="49" charset="-122"/>
                <a:ea typeface="楷体" panose="02010609060101010101" pitchFamily="49" charset="-122"/>
              </a:rPr>
            </a:br>
            <a:r>
              <a:rPr lang="en-US" altLang="zh-CN" dirty="0">
                <a:latin typeface="楷体" panose="02010609060101010101" pitchFamily="49" charset="-122"/>
                <a:ea typeface="楷体" panose="02010609060101010101" pitchFamily="49" charset="-122"/>
              </a:rPr>
              <a:t/>
            </a:r>
            <a:br>
              <a:rPr lang="en-US" altLang="zh-CN" dirty="0">
                <a:latin typeface="楷体" panose="02010609060101010101" pitchFamily="49" charset="-122"/>
                <a:ea typeface="楷体" panose="02010609060101010101" pitchFamily="49" charset="-122"/>
              </a:rPr>
            </a:b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商标法实施条例</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第</a:t>
            </a:r>
            <a:r>
              <a:rPr lang="en-US" altLang="zh-CN" dirty="0">
                <a:latin typeface="楷体" panose="02010609060101010101" pitchFamily="49" charset="-122"/>
                <a:ea typeface="楷体" panose="02010609060101010101" pitchFamily="49" charset="-122"/>
              </a:rPr>
              <a:t>9</a:t>
            </a:r>
            <a:r>
              <a:rPr lang="zh-CN" altLang="en-US" dirty="0">
                <a:latin typeface="楷体" panose="02010609060101010101" pitchFamily="49" charset="-122"/>
                <a:ea typeface="楷体" panose="02010609060101010101" pitchFamily="49" charset="-122"/>
              </a:rPr>
              <a:t>条、第</a:t>
            </a:r>
            <a:r>
              <a:rPr lang="en-US" altLang="zh-CN" dirty="0">
                <a:latin typeface="楷体" panose="02010609060101010101" pitchFamily="49" charset="-122"/>
                <a:ea typeface="楷体" panose="02010609060101010101" pitchFamily="49" charset="-122"/>
              </a:rPr>
              <a:t>12</a:t>
            </a:r>
            <a:r>
              <a:rPr lang="zh-CN" altLang="en-US" dirty="0">
                <a:latin typeface="楷体" panose="02010609060101010101" pitchFamily="49" charset="-122"/>
                <a:ea typeface="楷体" panose="02010609060101010101" pitchFamily="49" charset="-122"/>
              </a:rPr>
              <a:t>条：关于日期的计算方式。</a:t>
            </a:r>
            <a:br>
              <a:rPr lang="zh-CN" altLang="en-US" dirty="0">
                <a:latin typeface="楷体" panose="02010609060101010101" pitchFamily="49" charset="-122"/>
                <a:ea typeface="楷体" panose="02010609060101010101" pitchFamily="49" charset="-122"/>
              </a:rPr>
            </a:br>
            <a:r>
              <a:rPr lang="zh-CN" altLang="en-US" dirty="0">
                <a:latin typeface="楷体" panose="02010609060101010101" pitchFamily="49" charset="-122"/>
                <a:ea typeface="楷体" panose="02010609060101010101" pitchFamily="49" charset="-122"/>
              </a:rPr>
              <a:t/>
            </a:r>
            <a:br>
              <a:rPr lang="zh-CN" altLang="en-US" dirty="0">
                <a:latin typeface="楷体" panose="02010609060101010101" pitchFamily="49" charset="-122"/>
                <a:ea typeface="楷体" panose="02010609060101010101" pitchFamily="49" charset="-122"/>
              </a:rPr>
            </a:br>
            <a:r>
              <a:rPr lang="zh-CN" altLang="en-US" dirty="0">
                <a:solidFill>
                  <a:srgbClr val="FF0000"/>
                </a:solidFill>
                <a:latin typeface="楷体" panose="02010609060101010101" pitchFamily="49" charset="-122"/>
                <a:ea typeface="楷体" panose="02010609060101010101" pitchFamily="49" charset="-122"/>
              </a:rPr>
              <a:t>被异议商标初审公告前也不能提出异议。</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3"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1731948" y="1628803"/>
            <a:ext cx="8728107" cy="3693319"/>
          </a:xfrm>
          <a:prstGeom prst="rect">
            <a:avLst/>
          </a:prstGeom>
        </p:spPr>
        <p:txBody>
          <a:bodyPr wrap="square">
            <a:spAutoFit/>
          </a:bodyPr>
          <a:lstStyle/>
          <a:p>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商标法实施条例</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第</a:t>
            </a:r>
            <a:r>
              <a:rPr lang="en-US" altLang="zh-CN" dirty="0">
                <a:latin typeface="楷体" panose="02010609060101010101" pitchFamily="49" charset="-122"/>
                <a:ea typeface="楷体" panose="02010609060101010101" pitchFamily="49" charset="-122"/>
              </a:rPr>
              <a:t>9</a:t>
            </a:r>
            <a:r>
              <a:rPr lang="zh-CN" altLang="en-US" dirty="0">
                <a:latin typeface="楷体" panose="02010609060101010101" pitchFamily="49" charset="-122"/>
                <a:ea typeface="楷体" panose="02010609060101010101" pitchFamily="49" charset="-122"/>
              </a:rPr>
              <a:t>条：除本条例第十八条规定的情形外，当事人向商标局或者商标评审委员会提交文件或者材料的日期，直接递交的，以递交日为准；</a:t>
            </a:r>
            <a:r>
              <a:rPr lang="zh-CN" altLang="en-US" u="sng" dirty="0">
                <a:latin typeface="楷体" panose="02010609060101010101" pitchFamily="49" charset="-122"/>
                <a:ea typeface="楷体" panose="02010609060101010101" pitchFamily="49" charset="-122"/>
              </a:rPr>
              <a:t>邮寄的，以寄出的邮戳日为准；邮戳日不清晰或者没有邮戳的，以商标局或者商标评审委员会实际收到日为准，但是当事人能够提出实际邮戳日证据的除外。通过邮政企业以外的快递企业递交的，以快递企业收寄日为准；收寄日不明确的，以商标局或者商标评审委员会实际收到日为准，但是当事人能够提出实际收寄日证据的除外。</a:t>
            </a:r>
            <a:r>
              <a:rPr lang="zh-CN" altLang="en-US" dirty="0">
                <a:latin typeface="楷体" panose="02010609060101010101" pitchFamily="49" charset="-122"/>
                <a:ea typeface="楷体" panose="02010609060101010101" pitchFamily="49" charset="-122"/>
              </a:rPr>
              <a:t>以数据电文方式提交的，以进入商标局或者商标评审委员会电子系统的日期为准。 当事人向商标局或者商标评审委员会邮寄文件，应当使用给据邮件。 当事人向商标局或者商标评审委员会提交文件，以书面方式提交的，以商标局或者商标评审委员会所存档案记录为准；以数据电文方式提交的，以商标局或者商标评审委员会数据库记录为准，但是当事人确有证据证明商标局或者商标评审委员会档案、数据库记录有错误的除外。</a:t>
            </a:r>
            <a:br>
              <a:rPr lang="zh-CN" altLang="en-US" dirty="0">
                <a:latin typeface="楷体" panose="02010609060101010101" pitchFamily="49" charset="-122"/>
                <a:ea typeface="楷体" panose="02010609060101010101" pitchFamily="49" charset="-122"/>
              </a:rPr>
            </a:br>
            <a:r>
              <a:rPr lang="en-US" altLang="zh-CN" dirty="0">
                <a:latin typeface="楷体" panose="02010609060101010101" pitchFamily="49" charset="-122"/>
                <a:ea typeface="楷体" panose="02010609060101010101" pitchFamily="49" charset="-122"/>
              </a:rPr>
              <a:t/>
            </a:r>
            <a:br>
              <a:rPr lang="en-US" altLang="zh-CN" dirty="0">
                <a:latin typeface="楷体" panose="02010609060101010101" pitchFamily="49" charset="-122"/>
                <a:ea typeface="楷体" panose="02010609060101010101" pitchFamily="49" charset="-122"/>
              </a:rPr>
            </a:br>
            <a:endParaRPr lang="zh-CN" altLang="en-US" dirty="0">
              <a:solidFill>
                <a:srgbClr val="FF0000"/>
              </a:solidFill>
              <a:latin typeface="楷体" panose="02010609060101010101" pitchFamily="49" charset="-122"/>
              <a:ea typeface="楷体" panose="02010609060101010101" pitchFamily="49" charset="-122"/>
            </a:endParaRP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3"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2207568" y="1628802"/>
            <a:ext cx="7488832" cy="2862322"/>
          </a:xfrm>
          <a:prstGeom prst="rect">
            <a:avLst/>
          </a:prstGeom>
        </p:spPr>
        <p:txBody>
          <a:bodyPr wrap="square">
            <a:spAutoFit/>
          </a:bodyPr>
          <a:lstStyle/>
          <a:p>
            <a:r>
              <a:rPr lang="en-US" altLang="zh-CN" dirty="0">
                <a:latin typeface="楷体" panose="02010609060101010101" pitchFamily="49" charset="-122"/>
                <a:ea typeface="楷体" panose="02010609060101010101" pitchFamily="49" charset="-122"/>
              </a:rPr>
              <a:t>  </a:t>
            </a:r>
          </a:p>
          <a:p>
            <a:r>
              <a:rPr lang="en-US" altLang="zh-CN" dirty="0">
                <a:latin typeface="楷体" panose="02010609060101010101" pitchFamily="49" charset="-122"/>
                <a:ea typeface="楷体" panose="02010609060101010101" pitchFamily="49" charset="-122"/>
              </a:rPr>
              <a:t>    </a:t>
            </a:r>
          </a:p>
          <a:p>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商标法实施条例</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第</a:t>
            </a:r>
            <a:r>
              <a:rPr lang="en-US" altLang="zh-CN" dirty="0">
                <a:latin typeface="楷体" panose="02010609060101010101" pitchFamily="49" charset="-122"/>
                <a:ea typeface="楷体" panose="02010609060101010101" pitchFamily="49" charset="-122"/>
              </a:rPr>
              <a:t>12</a:t>
            </a:r>
            <a:r>
              <a:rPr lang="zh-CN" altLang="en-US" dirty="0">
                <a:latin typeface="楷体" panose="02010609060101010101" pitchFamily="49" charset="-122"/>
                <a:ea typeface="楷体" panose="02010609060101010101" pitchFamily="49" charset="-122"/>
              </a:rPr>
              <a:t>条：除本条第二款规定的情形外，商标法和本条例规定的</a:t>
            </a:r>
            <a:r>
              <a:rPr lang="zh-CN" altLang="en-US" dirty="0">
                <a:solidFill>
                  <a:srgbClr val="FF0000"/>
                </a:solidFill>
                <a:latin typeface="楷体" panose="02010609060101010101" pitchFamily="49" charset="-122"/>
                <a:ea typeface="楷体" panose="02010609060101010101" pitchFamily="49" charset="-122"/>
              </a:rPr>
              <a:t>各种期限开始的当日不计算在期限内。</a:t>
            </a:r>
            <a:r>
              <a:rPr lang="zh-CN" altLang="en-US" dirty="0">
                <a:latin typeface="楷体" panose="02010609060101010101" pitchFamily="49" charset="-122"/>
                <a:ea typeface="楷体" panose="02010609060101010101" pitchFamily="49" charset="-122"/>
              </a:rPr>
              <a:t>期限以年或者月计算的，以期限最后一月的相应日为期限届满日；该月无相应日的，以该月最后一日为期限届满日；</a:t>
            </a:r>
            <a:r>
              <a:rPr lang="zh-CN" altLang="en-US" dirty="0">
                <a:solidFill>
                  <a:srgbClr val="FF0000"/>
                </a:solidFill>
                <a:latin typeface="楷体" panose="02010609060101010101" pitchFamily="49" charset="-122"/>
                <a:ea typeface="楷体" panose="02010609060101010101" pitchFamily="49" charset="-122"/>
              </a:rPr>
              <a:t>期限届满日是节假日的，以节假日后的第一个工作日为期限届满日。</a:t>
            </a:r>
            <a:r>
              <a:rPr lang="zh-CN" altLang="en-US" dirty="0">
                <a:latin typeface="楷体" panose="02010609060101010101" pitchFamily="49" charset="-122"/>
                <a:ea typeface="楷体" panose="02010609060101010101" pitchFamily="49" charset="-122"/>
              </a:rPr>
              <a:t>商标法第三十九条、第四十条规定的注册商标有效期从法定日开始起算，期限最后一月相应日的前一日为期限届满日，该月无相应日的，以该月最后一日为期限届满日。 </a:t>
            </a:r>
            <a:r>
              <a:rPr lang="en-US" altLang="zh-CN" dirty="0">
                <a:latin typeface="楷体" panose="02010609060101010101" pitchFamily="49" charset="-122"/>
                <a:ea typeface="楷体" panose="02010609060101010101" pitchFamily="49" charset="-122"/>
              </a:rPr>
              <a:t/>
            </a:r>
            <a:br>
              <a:rPr lang="en-US" altLang="zh-CN" dirty="0">
                <a:latin typeface="楷体" panose="02010609060101010101" pitchFamily="49" charset="-122"/>
                <a:ea typeface="楷体" panose="02010609060101010101" pitchFamily="49" charset="-122"/>
              </a:rPr>
            </a:br>
            <a:endParaRPr lang="zh-CN" altLang="en-US" dirty="0">
              <a:latin typeface="楷体" panose="02010609060101010101" pitchFamily="49" charset="-122"/>
              <a:ea typeface="楷体" panose="02010609060101010101" pitchFamily="49" charset="-122"/>
            </a:endParaRP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3" name="矩形 12"/>
          <p:cNvSpPr/>
          <p:nvPr/>
        </p:nvSpPr>
        <p:spPr>
          <a:xfrm>
            <a:off x="4738678" y="1857367"/>
            <a:ext cx="2857520" cy="646331"/>
          </a:xfrm>
          <a:prstGeom prst="rect">
            <a:avLst/>
          </a:prstGeom>
        </p:spPr>
        <p:txBody>
          <a:bodyPr wrap="square">
            <a:spAutoFit/>
          </a:bodyPr>
          <a:lstStyle/>
          <a:p>
            <a:r>
              <a:rPr lang="zh-CN" altLang="en-US" b="1" dirty="0">
                <a:sym typeface="+mn-ea"/>
              </a:rPr>
              <a:t>异议人的主体资格适格</a:t>
            </a:r>
            <a:r>
              <a:rPr lang="zh-CN" altLang="en-US" b="1" dirty="0"/>
              <a:t/>
            </a:r>
            <a:br>
              <a:rPr lang="zh-CN" altLang="en-US" b="1" dirty="0"/>
            </a:br>
            <a:endParaRPr lang="zh-CN" altLang="en-US" dirty="0"/>
          </a:p>
        </p:txBody>
      </p:sp>
      <p:sp>
        <p:nvSpPr>
          <p:cNvPr id="15" name="矩形 14"/>
          <p:cNvSpPr/>
          <p:nvPr/>
        </p:nvSpPr>
        <p:spPr>
          <a:xfrm>
            <a:off x="3238480" y="2413339"/>
            <a:ext cx="6000792" cy="3000821"/>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《实施条例》第二十六条第二项：商标异议申请人主体资格、异议理由不符合商标法第三十三条规定的，商标局不予受理，书面通知申请人并说明理由。</a:t>
            </a:r>
            <a:br>
              <a:rPr lang="zh-CN" altLang="en-US" dirty="0">
                <a:latin typeface="楷体" panose="02010609060101010101" pitchFamily="49" charset="-122"/>
                <a:ea typeface="楷体" panose="02010609060101010101" pitchFamily="49" charset="-122"/>
              </a:rPr>
            </a:br>
            <a:endParaRPr lang="zh-CN" altLang="en-US" dirty="0">
              <a:latin typeface="楷体" panose="02010609060101010101" pitchFamily="49" charset="-122"/>
              <a:ea typeface="楷体" panose="02010609060101010101" pitchFamily="49" charset="-122"/>
            </a:endParaRPr>
          </a:p>
          <a:p>
            <a:pPr lvl="0">
              <a:lnSpc>
                <a:spcPct val="150000"/>
              </a:lnSpc>
              <a:defRPr/>
            </a:pPr>
            <a:r>
              <a:rPr lang="zh-CN" altLang="en-US" dirty="0">
                <a:latin typeface="楷体" panose="02010609060101010101" pitchFamily="49" charset="-122"/>
                <a:ea typeface="楷体" panose="02010609060101010101" pitchFamily="49" charset="-122"/>
              </a:rPr>
              <a:t>    因此，异议人以相对理由提出异议申请，不仅要提交作为在先权利人或利害关系人的证明，而且该证明文件应当能初步证明异议人具备在先权利或利害关系。</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119336" y="0"/>
            <a:ext cx="12072664"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0" name="矩形 9"/>
          <p:cNvSpPr/>
          <p:nvPr/>
        </p:nvSpPr>
        <p:spPr>
          <a:xfrm>
            <a:off x="4952992" y="1928803"/>
            <a:ext cx="2741456" cy="369332"/>
          </a:xfrm>
          <a:prstGeom prst="rect">
            <a:avLst/>
          </a:prstGeom>
        </p:spPr>
        <p:txBody>
          <a:bodyPr wrap="none">
            <a:spAutoFit/>
          </a:bodyPr>
          <a:lstStyle/>
          <a:p>
            <a:r>
              <a:rPr lang="zh-CN" altLang="en-US" b="1" dirty="0">
                <a:sym typeface="+mn-ea"/>
              </a:rPr>
              <a:t>有明确的事实和法律依据</a:t>
            </a:r>
            <a:endParaRPr lang="zh-CN" altLang="en-US" dirty="0"/>
          </a:p>
        </p:txBody>
      </p:sp>
      <p:sp>
        <p:nvSpPr>
          <p:cNvPr id="11" name="矩形 10"/>
          <p:cNvSpPr/>
          <p:nvPr/>
        </p:nvSpPr>
        <p:spPr>
          <a:xfrm>
            <a:off x="2738414" y="2571744"/>
            <a:ext cx="6643734" cy="3570208"/>
          </a:xfrm>
          <a:prstGeom prst="rect">
            <a:avLst/>
          </a:prstGeom>
        </p:spPr>
        <p:txBody>
          <a:bodyPr wrap="square">
            <a:spAutoFit/>
          </a:bodyPr>
          <a:lstStyle/>
          <a:p>
            <a:pPr marL="342900" indent="-342900">
              <a:lnSpc>
                <a:spcPct val="150000"/>
              </a:lnSpc>
              <a:spcAft>
                <a:spcPts val="600"/>
              </a:spcAft>
              <a:buFont typeface="Wingdings" panose="05000000000000000000" pitchFamily="2" charset="2"/>
              <a:buChar char="Ø"/>
              <a:defRPr/>
            </a:pPr>
            <a:r>
              <a:rPr lang="zh-CN" altLang="en-US" dirty="0">
                <a:latin typeface="楷体" panose="02010609060101010101" pitchFamily="49" charset="-122"/>
                <a:ea typeface="楷体" panose="02010609060101010101" pitchFamily="49" charset="-122"/>
              </a:rPr>
              <a:t>异议人应当在异议申请中对异议理由进行明确阐述，提出自己的意见。异议申请应当明确相关在先权利或利害关系的信息，包括但不限于权利类型、权利主体、权利客体等，并提交有关证明文件。异议理由与异议人主体资格互为印证，作为整体来判断异议人是否适格。</a:t>
            </a:r>
          </a:p>
          <a:p>
            <a:pPr marL="342900" indent="-342900">
              <a:lnSpc>
                <a:spcPct val="150000"/>
              </a:lnSpc>
              <a:spcAft>
                <a:spcPts val="600"/>
              </a:spcAft>
              <a:buFont typeface="Wingdings" panose="05000000000000000000" pitchFamily="2" charset="2"/>
              <a:buChar char="Ø"/>
              <a:defRPr/>
            </a:pPr>
            <a:r>
              <a:rPr lang="zh-CN" altLang="en-US" dirty="0">
                <a:latin typeface="楷体" panose="02010609060101010101" pitchFamily="49" charset="-122"/>
                <a:ea typeface="楷体" panose="02010609060101010101" pitchFamily="49" charset="-122"/>
              </a:rPr>
              <a:t>异议申请中仅援引有关法律条款，但未对理由和事实依据进行明确阐述的，不能视为具备明确的异议理由和事实依据。</a:t>
            </a:r>
          </a:p>
          <a:p>
            <a:pPr marL="342900" indent="-342900">
              <a:lnSpc>
                <a:spcPct val="150000"/>
              </a:lnSpc>
              <a:spcAft>
                <a:spcPts val="600"/>
              </a:spcAft>
              <a:buFont typeface="Wingdings" panose="05000000000000000000" pitchFamily="2" charset="2"/>
              <a:buChar char="Ø"/>
              <a:defRPr/>
            </a:pPr>
            <a:r>
              <a:rPr lang="zh-CN" altLang="en-US" dirty="0">
                <a:solidFill>
                  <a:srgbClr val="FF0000"/>
                </a:solidFill>
                <a:latin typeface="楷体" panose="02010609060101010101" pitchFamily="49" charset="-122"/>
                <a:ea typeface="楷体" panose="02010609060101010101" pitchFamily="49" charset="-122"/>
              </a:rPr>
              <a:t>注意：即使主张绝对理由也必须有明确的事实依据。</a:t>
            </a:r>
          </a:p>
        </p:txBody>
      </p:sp>
      <p:sp>
        <p:nvSpPr>
          <p:cNvPr id="13" name="矩形 12"/>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1" name="矩形 10"/>
          <p:cNvSpPr/>
          <p:nvPr/>
        </p:nvSpPr>
        <p:spPr>
          <a:xfrm>
            <a:off x="4810116" y="1325391"/>
            <a:ext cx="2509020" cy="369332"/>
          </a:xfrm>
          <a:prstGeom prst="rect">
            <a:avLst/>
          </a:prstGeom>
        </p:spPr>
        <p:txBody>
          <a:bodyPr wrap="none">
            <a:spAutoFit/>
          </a:bodyPr>
          <a:lstStyle/>
          <a:p>
            <a:r>
              <a:rPr lang="zh-CN" altLang="en-US" b="1" dirty="0">
                <a:sym typeface="+mn-ea"/>
              </a:rPr>
              <a:t>异议理由符合法律规定</a:t>
            </a:r>
            <a:endParaRPr lang="zh-CN" altLang="en-US" dirty="0"/>
          </a:p>
        </p:txBody>
      </p:sp>
      <p:sp>
        <p:nvSpPr>
          <p:cNvPr id="12" name="矩形 11"/>
          <p:cNvSpPr/>
          <p:nvPr/>
        </p:nvSpPr>
        <p:spPr>
          <a:xfrm>
            <a:off x="1918396" y="1879388"/>
            <a:ext cx="8640960" cy="3416320"/>
          </a:xfrm>
          <a:prstGeom prst="rect">
            <a:avLst/>
          </a:prstGeom>
        </p:spPr>
        <p:txBody>
          <a:bodyPr wrap="square">
            <a:spAutoFit/>
          </a:bodyPr>
          <a:lstStyle/>
          <a:p>
            <a:pPr algn="just">
              <a:lnSpc>
                <a:spcPct val="200000"/>
              </a:lnSpc>
            </a:pPr>
            <a:r>
              <a:rPr lang="en-US" altLang="zh-CN" dirty="0">
                <a:latin typeface="楷体" panose="02010609060101010101" pitchFamily="49" charset="-122"/>
                <a:ea typeface="楷体" panose="02010609060101010101" pitchFamily="49" charset="-122"/>
              </a:rPr>
              <a:t>    2013</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商标法</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明确限定了异议理由的范围，并首次将异议理由分为两类：一是相对理由，是指商标可能损害他人的在先权利或合法权益。二是绝对理由，是指商标可能违反</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商标法</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中禁止使用或禁止注册的条款。</a:t>
            </a:r>
          </a:p>
          <a:p>
            <a:pPr algn="just">
              <a:lnSpc>
                <a:spcPct val="200000"/>
              </a:lnSpc>
            </a:pPr>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、严格遵守</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商标法</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第</a:t>
            </a:r>
            <a:r>
              <a:rPr lang="en-US" altLang="zh-CN" dirty="0">
                <a:latin typeface="楷体" panose="02010609060101010101" pitchFamily="49" charset="-122"/>
                <a:ea typeface="楷体" panose="02010609060101010101" pitchFamily="49" charset="-122"/>
              </a:rPr>
              <a:t>33</a:t>
            </a:r>
            <a:r>
              <a:rPr lang="zh-CN" altLang="en-US" dirty="0">
                <a:latin typeface="楷体" panose="02010609060101010101" pitchFamily="49" charset="-122"/>
                <a:ea typeface="楷体" panose="02010609060101010101" pitchFamily="49" charset="-122"/>
              </a:rPr>
              <a:t>条的规定，不突破文义解释。</a:t>
            </a:r>
            <a:endParaRPr lang="en-US" altLang="zh-CN" dirty="0">
              <a:latin typeface="楷体" panose="02010609060101010101" pitchFamily="49" charset="-122"/>
              <a:ea typeface="楷体" panose="02010609060101010101" pitchFamily="49" charset="-122"/>
            </a:endParaRPr>
          </a:p>
          <a:p>
            <a:pPr algn="just">
              <a:lnSpc>
                <a:spcPct val="200000"/>
              </a:lnSpc>
            </a:pPr>
            <a:r>
              <a:rPr lang="en-US" altLang="zh-CN" dirty="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、《商标法》第</a:t>
            </a:r>
            <a:r>
              <a:rPr lang="en-US" altLang="zh-CN" dirty="0">
                <a:latin typeface="楷体" panose="02010609060101010101" pitchFamily="49" charset="-122"/>
                <a:ea typeface="楷体" panose="02010609060101010101" pitchFamily="49" charset="-122"/>
              </a:rPr>
              <a:t>7</a:t>
            </a:r>
            <a:r>
              <a:rPr lang="zh-CN" altLang="en-US" dirty="0">
                <a:latin typeface="楷体" panose="02010609060101010101" pitchFamily="49" charset="-122"/>
                <a:ea typeface="楷体" panose="02010609060101010101" pitchFamily="49" charset="-122"/>
              </a:rPr>
              <a:t>条、第</a:t>
            </a:r>
            <a:r>
              <a:rPr lang="en-US" altLang="zh-CN" dirty="0">
                <a:latin typeface="楷体" panose="02010609060101010101" pitchFamily="49" charset="-122"/>
                <a:ea typeface="楷体" panose="02010609060101010101" pitchFamily="49" charset="-122"/>
              </a:rPr>
              <a:t>9</a:t>
            </a:r>
            <a:r>
              <a:rPr lang="zh-CN" altLang="en-US" dirty="0">
                <a:latin typeface="楷体" panose="02010609060101010101" pitchFamily="49" charset="-122"/>
                <a:ea typeface="楷体" panose="02010609060101010101" pitchFamily="49" charset="-122"/>
              </a:rPr>
              <a:t>条、第</a:t>
            </a:r>
            <a:r>
              <a:rPr lang="en-US" altLang="zh-CN" dirty="0">
                <a:latin typeface="楷体" panose="02010609060101010101" pitchFamily="49" charset="-122"/>
                <a:ea typeface="楷体" panose="02010609060101010101" pitchFamily="49" charset="-122"/>
              </a:rPr>
              <a:t>44</a:t>
            </a:r>
            <a:r>
              <a:rPr lang="zh-CN" altLang="en-US" dirty="0">
                <a:latin typeface="楷体" panose="02010609060101010101" pitchFamily="49" charset="-122"/>
                <a:ea typeface="楷体" panose="02010609060101010101" pitchFamily="49" charset="-122"/>
              </a:rPr>
              <a:t>条以及</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民法通则</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反不正当 竞争法</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等不是法定异议理由。</a:t>
            </a:r>
          </a:p>
        </p:txBody>
      </p:sp>
      <p:sp>
        <p:nvSpPr>
          <p:cNvPr id="16" name="矩形 15"/>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12065"/>
            <a:ext cx="12192000" cy="6834063"/>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0" name="矩形 9"/>
          <p:cNvSpPr/>
          <p:nvPr/>
        </p:nvSpPr>
        <p:spPr>
          <a:xfrm>
            <a:off x="4099404" y="1207817"/>
            <a:ext cx="4136069" cy="369332"/>
          </a:xfrm>
          <a:prstGeom prst="rect">
            <a:avLst/>
          </a:prstGeom>
        </p:spPr>
        <p:txBody>
          <a:bodyPr wrap="none">
            <a:spAutoFit/>
          </a:bodyPr>
          <a:lstStyle/>
          <a:p>
            <a:r>
              <a:rPr lang="zh-CN" altLang="en-US" b="1" dirty="0">
                <a:sym typeface="+mn-ea"/>
              </a:rPr>
              <a:t>异议申请材料的形式要件符合法律规定</a:t>
            </a:r>
            <a:endParaRPr lang="zh-CN" altLang="en-US" dirty="0"/>
          </a:p>
        </p:txBody>
      </p:sp>
      <p:sp>
        <p:nvSpPr>
          <p:cNvPr id="17" name="矩形 16"/>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08125" y="1729740"/>
            <a:ext cx="9218930" cy="3620135"/>
          </a:xfrm>
          <a:prstGeom prst="rect">
            <a:avLst/>
          </a:prstGeom>
        </p:spPr>
        <p:txBody>
          <a:bodyPr wrap="square">
            <a:spAutoFit/>
          </a:bodyPr>
          <a:lstStyle/>
          <a:p>
            <a:pPr lvl="0" fontAlgn="base">
              <a:spcBef>
                <a:spcPct val="20000"/>
              </a:spcBef>
              <a:spcAft>
                <a:spcPct val="0"/>
              </a:spcAft>
              <a:buClr>
                <a:schemeClr val="tx2"/>
              </a:buClr>
              <a:defRPr/>
            </a:pPr>
            <a:r>
              <a:rPr lang="en-US" altLang="zh-CN" sz="1600" b="1" kern="0" dirty="0">
                <a:latin typeface="楷体" panose="02010609060101010101" pitchFamily="49" charset="-122"/>
                <a:ea typeface="楷体_GB2312"/>
              </a:rPr>
              <a:t>《</a:t>
            </a:r>
            <a:r>
              <a:rPr lang="zh-CN" altLang="en-US" sz="1600" b="1" kern="0" dirty="0">
                <a:latin typeface="楷体" panose="02010609060101010101" pitchFamily="49" charset="-122"/>
                <a:ea typeface="楷体_GB2312"/>
              </a:rPr>
              <a:t>商标法实施条例</a:t>
            </a:r>
            <a:r>
              <a:rPr lang="en-US" altLang="zh-CN" sz="1600" b="1" kern="0" dirty="0">
                <a:latin typeface="楷体" panose="02010609060101010101" pitchFamily="49" charset="-122"/>
                <a:ea typeface="楷体_GB2312"/>
              </a:rPr>
              <a:t>》</a:t>
            </a:r>
            <a:r>
              <a:rPr lang="zh-CN" altLang="en-US" sz="1600" b="1" kern="0" dirty="0">
                <a:latin typeface="楷体" panose="02010609060101010101" pitchFamily="49" charset="-122"/>
                <a:ea typeface="楷体_GB2312"/>
              </a:rPr>
              <a:t>第二十四条：</a:t>
            </a:r>
            <a:endParaRPr lang="en-US" altLang="zh-CN" sz="1600" b="1" kern="0" dirty="0">
              <a:latin typeface="楷体" panose="02010609060101010101" pitchFamily="49" charset="-122"/>
              <a:ea typeface="楷体_GB2312"/>
            </a:endParaRPr>
          </a:p>
          <a:p>
            <a:pPr fontAlgn="base">
              <a:spcBef>
                <a:spcPct val="20000"/>
              </a:spcBef>
              <a:spcAft>
                <a:spcPct val="0"/>
              </a:spcAft>
              <a:buClr>
                <a:schemeClr val="tx2"/>
              </a:buClr>
              <a:tabLst>
                <a:tab pos="264795" algn="l"/>
              </a:tabLst>
              <a:defRPr/>
            </a:pPr>
            <a:endParaRPr lang="en-US" altLang="zh-CN" sz="1600" b="1" kern="0" dirty="0">
              <a:latin typeface="楷体" panose="02010609060101010101" pitchFamily="49" charset="-122"/>
              <a:ea typeface="楷体_GB2312"/>
            </a:endParaRPr>
          </a:p>
          <a:p>
            <a:pPr fontAlgn="base">
              <a:spcBef>
                <a:spcPct val="20000"/>
              </a:spcBef>
              <a:spcAft>
                <a:spcPct val="0"/>
              </a:spcAft>
              <a:buClr>
                <a:schemeClr val="tx2"/>
              </a:buClr>
              <a:tabLst>
                <a:tab pos="264795" algn="l"/>
              </a:tabLst>
              <a:defRPr/>
            </a:pPr>
            <a:r>
              <a:rPr lang="zh-CN" altLang="en-US" sz="1600" dirty="0">
                <a:latin typeface="楷体" panose="02010609060101010101" pitchFamily="49" charset="-122"/>
                <a:ea typeface="楷体_GB2312"/>
              </a:rPr>
              <a:t>下列材料一式两份：</a:t>
            </a:r>
            <a:endParaRPr lang="en-US" altLang="zh-CN" sz="1600" dirty="0">
              <a:latin typeface="楷体" panose="02010609060101010101" pitchFamily="49" charset="-122"/>
              <a:ea typeface="楷体_GB2312"/>
            </a:endParaRPr>
          </a:p>
          <a:p>
            <a:pPr fontAlgn="base">
              <a:lnSpc>
                <a:spcPts val="3500"/>
              </a:lnSpc>
              <a:spcBef>
                <a:spcPct val="0"/>
              </a:spcBef>
              <a:spcAft>
                <a:spcPct val="0"/>
              </a:spcAft>
              <a:defRPr/>
            </a:pPr>
            <a:r>
              <a:rPr lang="en-US" altLang="zh-CN" sz="1600" b="1" dirty="0">
                <a:latin typeface="楷体" panose="02010609060101010101" pitchFamily="49" charset="-122"/>
                <a:ea typeface="楷体_GB2312"/>
              </a:rPr>
              <a:t>1</a:t>
            </a:r>
            <a:r>
              <a:rPr lang="zh-CN" altLang="en-US" sz="1600" b="1" dirty="0">
                <a:latin typeface="楷体" panose="02010609060101010101" pitchFamily="49" charset="-122"/>
                <a:ea typeface="楷体_GB2312"/>
              </a:rPr>
              <a:t>、商标异议申请书</a:t>
            </a:r>
            <a:endParaRPr lang="en-US" altLang="zh-CN" sz="1600" b="1" dirty="0">
              <a:latin typeface="楷体" panose="02010609060101010101" pitchFamily="49" charset="-122"/>
              <a:ea typeface="楷体_GB2312"/>
            </a:endParaRPr>
          </a:p>
          <a:p>
            <a:pPr fontAlgn="base">
              <a:lnSpc>
                <a:spcPts val="3500"/>
              </a:lnSpc>
              <a:spcBef>
                <a:spcPct val="0"/>
              </a:spcBef>
              <a:spcAft>
                <a:spcPct val="0"/>
              </a:spcAft>
              <a:defRPr/>
            </a:pPr>
            <a:r>
              <a:rPr lang="zh-CN" altLang="en-US" sz="1600" dirty="0">
                <a:latin typeface="楷体_GB2312" pitchFamily="49" charset="-122"/>
                <a:ea typeface="楷体_GB2312" pitchFamily="49" charset="-122"/>
              </a:rPr>
              <a:t>    商标异议申请书应当使用商标局发布的</a:t>
            </a:r>
            <a:r>
              <a:rPr lang="zh-CN" altLang="en-US" sz="1600" dirty="0">
                <a:solidFill>
                  <a:srgbClr val="FF0000"/>
                </a:solidFill>
                <a:latin typeface="楷体_GB2312" pitchFamily="49" charset="-122"/>
                <a:ea typeface="楷体_GB2312" pitchFamily="49" charset="-122"/>
              </a:rPr>
              <a:t>规范书式</a:t>
            </a:r>
            <a:r>
              <a:rPr lang="zh-CN" altLang="en-US" sz="1600" dirty="0">
                <a:latin typeface="楷体_GB2312" pitchFamily="49" charset="-122"/>
                <a:ea typeface="楷体_GB2312" pitchFamily="49" charset="-122"/>
              </a:rPr>
              <a:t>，并按要求正确填写。商标异议申请书是异议人核心意思表示的载体，</a:t>
            </a:r>
            <a:r>
              <a:rPr lang="zh-CN" altLang="en-US" sz="1600" dirty="0">
                <a:solidFill>
                  <a:srgbClr val="FF0000"/>
                </a:solidFill>
                <a:latin typeface="楷体_GB2312" pitchFamily="49" charset="-122"/>
                <a:ea typeface="楷体_GB2312" pitchFamily="49" charset="-122"/>
              </a:rPr>
              <a:t>异议理由书有关信息与异议申请书相冲突的，以异议申请书为准。</a:t>
            </a:r>
            <a:endParaRPr lang="en-US" altLang="zh-CN" sz="1600" dirty="0">
              <a:latin typeface="楷体" panose="02010609060101010101" pitchFamily="49" charset="-122"/>
              <a:ea typeface="楷体_GB2312"/>
            </a:endParaRPr>
          </a:p>
          <a:p>
            <a:pPr fontAlgn="base">
              <a:lnSpc>
                <a:spcPts val="3500"/>
              </a:lnSpc>
              <a:spcBef>
                <a:spcPct val="0"/>
              </a:spcBef>
              <a:spcAft>
                <a:spcPct val="0"/>
              </a:spcAft>
              <a:defRPr/>
            </a:pPr>
            <a:r>
              <a:rPr lang="en-US" altLang="zh-CN" sz="1600" b="1" dirty="0">
                <a:latin typeface="楷体" panose="02010609060101010101" pitchFamily="49" charset="-122"/>
                <a:ea typeface="楷体_GB2312"/>
              </a:rPr>
              <a:t>2</a:t>
            </a:r>
            <a:r>
              <a:rPr lang="zh-CN" altLang="en-US" sz="1600" b="1" dirty="0">
                <a:latin typeface="楷体" panose="02010609060101010101" pitchFamily="49" charset="-122"/>
                <a:ea typeface="楷体_GB2312"/>
              </a:rPr>
              <a:t>、异议人的身份证明</a:t>
            </a:r>
            <a:endParaRPr lang="en-US" altLang="zh-CN" sz="1600" b="1" dirty="0">
              <a:latin typeface="楷体" panose="02010609060101010101" pitchFamily="49" charset="-122"/>
              <a:ea typeface="楷体_GB2312"/>
            </a:endParaRPr>
          </a:p>
          <a:p>
            <a:pPr fontAlgn="base">
              <a:lnSpc>
                <a:spcPts val="3500"/>
              </a:lnSpc>
              <a:spcBef>
                <a:spcPct val="0"/>
              </a:spcBef>
              <a:spcAft>
                <a:spcPct val="0"/>
              </a:spcAft>
              <a:defRPr/>
            </a:pPr>
            <a:r>
              <a:rPr lang="en-US" altLang="zh-CN" sz="1600" b="1" dirty="0">
                <a:latin typeface="楷体" panose="02010609060101010101" pitchFamily="49" charset="-122"/>
                <a:ea typeface="楷体_GB2312"/>
              </a:rPr>
              <a:t>3</a:t>
            </a:r>
            <a:r>
              <a:rPr lang="zh-CN" altLang="en-US" sz="1600" b="1" dirty="0">
                <a:latin typeface="楷体" panose="02010609060101010101" pitchFamily="49" charset="-122"/>
                <a:ea typeface="楷体_GB2312"/>
              </a:rPr>
              <a:t>、异议人的主体资格证明</a:t>
            </a:r>
            <a:endParaRPr lang="en-US" altLang="zh-CN" sz="1600" b="1" dirty="0">
              <a:latin typeface="楷体" panose="02010609060101010101" pitchFamily="49" charset="-122"/>
              <a:ea typeface="楷体_GB2312"/>
            </a:endParaRPr>
          </a:p>
          <a:p>
            <a:pPr fontAlgn="base">
              <a:lnSpc>
                <a:spcPts val="3500"/>
              </a:lnSpc>
              <a:spcBef>
                <a:spcPct val="0"/>
              </a:spcBef>
              <a:spcAft>
                <a:spcPct val="0"/>
              </a:spcAft>
              <a:defRPr/>
            </a:pPr>
            <a:r>
              <a:rPr lang="zh-CN" altLang="en-US" sz="1600" dirty="0">
                <a:latin typeface="楷体" panose="02010609060101010101" pitchFamily="49" charset="-122"/>
                <a:ea typeface="楷体_GB2312"/>
              </a:rPr>
              <a:t>（以相对理由提出异议时）</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666976" y="2643181"/>
            <a:ext cx="7000924" cy="369332"/>
          </a:xfrm>
          <a:prstGeom prst="rect">
            <a:avLst/>
          </a:prstGeom>
        </p:spPr>
        <p:txBody>
          <a:bodyPr wrap="square">
            <a:spAutoFit/>
          </a:bodyPr>
          <a:lstStyle/>
          <a:p>
            <a:r>
              <a:rPr lang="zh-CN" altLang="en-US" dirty="0"/>
              <a:t>中国商标网：申请指南</a:t>
            </a:r>
            <a:r>
              <a:rPr lang="en-US" altLang="zh-CN" dirty="0"/>
              <a:t>——</a:t>
            </a:r>
            <a:r>
              <a:rPr lang="zh-CN" altLang="en-US" dirty="0">
                <a:ea typeface="楷体_GB2312"/>
              </a:rPr>
              <a:t>商标业务缴费指南</a:t>
            </a:r>
            <a:endParaRPr lang="zh-CN" altLang="zh-CN" dirty="0">
              <a:latin typeface="楷体" panose="02010609060101010101" pitchFamily="49" charset="-122"/>
              <a:ea typeface="楷体_GB2312"/>
              <a:sym typeface="+mn-ea"/>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0" name="矩形 9"/>
          <p:cNvSpPr/>
          <p:nvPr/>
        </p:nvSpPr>
        <p:spPr>
          <a:xfrm>
            <a:off x="5095871" y="2000240"/>
            <a:ext cx="2044149" cy="369332"/>
          </a:xfrm>
          <a:prstGeom prst="rect">
            <a:avLst/>
          </a:prstGeom>
        </p:spPr>
        <p:txBody>
          <a:bodyPr wrap="none">
            <a:spAutoFit/>
          </a:bodyPr>
          <a:lstStyle/>
          <a:p>
            <a:r>
              <a:rPr lang="zh-CN" altLang="en-US" b="1" dirty="0">
                <a:sym typeface="+mn-ea"/>
              </a:rPr>
              <a:t>依法缴纳异议规费</a:t>
            </a:r>
            <a:endParaRPr lang="zh-CN" altLang="en-US" dirty="0"/>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2783632" y="3212978"/>
            <a:ext cx="7884368" cy="1908215"/>
          </a:xfrm>
          <a:prstGeom prst="rect">
            <a:avLst/>
          </a:prstGeom>
          <a:noFill/>
        </p:spPr>
        <p:txBody>
          <a:bodyPr wrap="square" rtlCol="0">
            <a:spAutoFit/>
          </a:bodyPr>
          <a:lstStyle/>
          <a:p>
            <a:r>
              <a:rPr lang="zh-CN" altLang="en-US" dirty="0"/>
              <a:t>         </a:t>
            </a:r>
            <a:r>
              <a:rPr lang="zh-CN" altLang="en-US" sz="1600" dirty="0"/>
              <a:t>为贯彻落实商标便利化改革目标，进一步简化商标业务缴费流程，推进财政票据电子化改革，各项商标业务均可通过线上缴纳费用，线上领取票据，建议当事人和代理机构采用网上缴费，具体方式如下： </a:t>
            </a:r>
          </a:p>
          <a:p>
            <a:r>
              <a:rPr lang="zh-CN" altLang="en-US" sz="1600" dirty="0"/>
              <a:t>　　自</a:t>
            </a:r>
            <a:r>
              <a:rPr lang="en-US" altLang="zh-CN" sz="1600" dirty="0"/>
              <a:t>2019</a:t>
            </a:r>
            <a:r>
              <a:rPr lang="zh-CN" altLang="en-US" sz="1600" dirty="0"/>
              <a:t>年</a:t>
            </a:r>
            <a:r>
              <a:rPr lang="en-US" altLang="zh-CN" sz="1600" dirty="0"/>
              <a:t>12</a:t>
            </a:r>
            <a:r>
              <a:rPr lang="zh-CN" altLang="en-US" sz="1600" dirty="0"/>
              <a:t>月</a:t>
            </a:r>
            <a:r>
              <a:rPr lang="en-US" altLang="zh-CN" sz="1600" dirty="0"/>
              <a:t>30</a:t>
            </a:r>
            <a:r>
              <a:rPr lang="zh-CN" altLang="en-US" sz="1600" dirty="0"/>
              <a:t>日起提交的申请，商标申请当事人及代理机构应自收到商标局缴费通知书之日起</a:t>
            </a:r>
            <a:r>
              <a:rPr lang="en-US" altLang="zh-CN" sz="1600" dirty="0"/>
              <a:t>15</a:t>
            </a:r>
            <a:r>
              <a:rPr lang="zh-CN" altLang="en-US" sz="1600" dirty="0"/>
              <a:t>日内，向商标局缴纳费用，其中，国内业务发放</a:t>
            </a:r>
            <a:r>
              <a:rPr lang="en-US" altLang="zh-CN" sz="1600" dirty="0"/>
              <a:t>《</a:t>
            </a:r>
            <a:r>
              <a:rPr lang="zh-CN" altLang="en-US" sz="1600" dirty="0"/>
              <a:t>缴费通知书</a:t>
            </a:r>
            <a:r>
              <a:rPr lang="en-US" altLang="zh-CN" sz="1600" dirty="0"/>
              <a:t>》</a:t>
            </a:r>
            <a:r>
              <a:rPr lang="zh-CN" altLang="en-US" sz="1600" dirty="0"/>
              <a:t>，国际业务发放</a:t>
            </a:r>
            <a:r>
              <a:rPr lang="en-US" altLang="zh-CN" sz="1600" dirty="0"/>
              <a:t>《</a:t>
            </a:r>
            <a:r>
              <a:rPr lang="zh-CN" altLang="en-US" sz="1600" dirty="0"/>
              <a:t>商标国际注册缴费通知书</a:t>
            </a:r>
            <a:r>
              <a:rPr lang="en-US" altLang="zh-CN" sz="1600" dirty="0"/>
              <a:t>》</a:t>
            </a:r>
            <a:r>
              <a:rPr lang="zh-CN" altLang="en-US" dirty="0"/>
              <a:t>。 </a:t>
            </a:r>
          </a:p>
          <a:p>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8" name="矩形 7"/>
          <p:cNvSpPr/>
          <p:nvPr/>
        </p:nvSpPr>
        <p:spPr>
          <a:xfrm>
            <a:off x="3024166" y="1428738"/>
            <a:ext cx="7072362" cy="455894"/>
          </a:xfrm>
          <a:prstGeom prst="rect">
            <a:avLst/>
          </a:prstGeom>
        </p:spPr>
        <p:txBody>
          <a:bodyPr wrap="square">
            <a:spAutoFit/>
          </a:bodyPr>
          <a:lstStyle/>
          <a:p>
            <a:pPr marL="342900" indent="-342900" eaLnBrk="0" hangingPunct="0">
              <a:lnSpc>
                <a:spcPct val="150000"/>
              </a:lnSpc>
              <a:spcBef>
                <a:spcPct val="20000"/>
              </a:spcBef>
              <a:buClr>
                <a:schemeClr val="tx2"/>
              </a:buClr>
              <a:defRPr/>
            </a:pPr>
            <a:r>
              <a:rPr lang="zh-CN" altLang="en-US" b="1" kern="0" dirty="0">
                <a:latin typeface="宋体" panose="02010600030101010101" pitchFamily="2" charset="-122"/>
                <a:ea typeface="宋体" panose="02010600030101010101" pitchFamily="2" charset="-122"/>
              </a:rPr>
              <a:t>          总结：符合正常法律逻辑的异议申请材料</a:t>
            </a:r>
            <a:endParaRPr lang="zh-CN" altLang="en-US" b="1"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7" name="矩形 46"/>
          <p:cNvSpPr/>
          <p:nvPr/>
        </p:nvSpPr>
        <p:spPr>
          <a:xfrm>
            <a:off x="2351584" y="2143117"/>
            <a:ext cx="7744944" cy="2716128"/>
          </a:xfrm>
          <a:prstGeom prst="rect">
            <a:avLst/>
          </a:prstGeom>
        </p:spPr>
        <p:txBody>
          <a:bodyPr wrap="square">
            <a:spAutoFit/>
          </a:bodyPr>
          <a:lstStyle/>
          <a:p>
            <a:pPr fontAlgn="base">
              <a:spcAft>
                <a:spcPts val="1500"/>
              </a:spcAft>
              <a:buSzPct val="85000"/>
              <a:defRPr/>
            </a:pPr>
            <a:r>
              <a:rPr lang="zh-CN" altLang="en-US" b="1" kern="0" dirty="0">
                <a:latin typeface="楷体" panose="02010609060101010101" pitchFamily="49" charset="-122"/>
                <a:ea typeface="楷体" panose="02010609060101010101" pitchFamily="49" charset="-122"/>
              </a:rPr>
              <a:t>（一）</a:t>
            </a:r>
            <a:r>
              <a:rPr lang="zh-CN" altLang="en-US" dirty="0">
                <a:latin typeface="楷体" panose="02010609060101010101" pitchFamily="49" charset="-122"/>
                <a:ea typeface="楷体" panose="02010609060101010101" pitchFamily="49" charset="-122"/>
              </a:rPr>
              <a:t>有明确的异议理由</a:t>
            </a:r>
          </a:p>
          <a:p>
            <a:pPr fontAlgn="base">
              <a:spcAft>
                <a:spcPts val="1500"/>
              </a:spcAft>
              <a:buSzPct val="85000"/>
              <a:defRPr/>
            </a:pPr>
            <a:r>
              <a:rPr lang="zh-CN" altLang="en-US" dirty="0">
                <a:latin typeface="楷体" panose="02010609060101010101" pitchFamily="49" charset="-122"/>
                <a:ea typeface="楷体" panose="02010609060101010101" pitchFamily="49" charset="-122"/>
              </a:rPr>
              <a:t>（二）</a:t>
            </a:r>
            <a:r>
              <a:rPr lang="zh-CN" altLang="en-US" dirty="0">
                <a:latin typeface="楷体" panose="02010609060101010101" pitchFamily="49" charset="-122"/>
                <a:ea typeface="楷体" panose="02010609060101010101" pitchFamily="49" charset="-122"/>
                <a:sym typeface="+mn-ea"/>
              </a:rPr>
              <a:t>有对应的法律依据</a:t>
            </a:r>
          </a:p>
          <a:p>
            <a:pPr fontAlgn="base">
              <a:spcAft>
                <a:spcPts val="1500"/>
              </a:spcAft>
              <a:buSzPct val="85000"/>
              <a:defRPr/>
            </a:pPr>
            <a:r>
              <a:rPr lang="zh-CN" altLang="en-US" dirty="0">
                <a:latin typeface="楷体" panose="02010609060101010101" pitchFamily="49" charset="-122"/>
                <a:ea typeface="楷体" panose="02010609060101010101" pitchFamily="49" charset="-122"/>
              </a:rPr>
              <a:t>（三）与法律依据相符合的事实描述 </a:t>
            </a:r>
          </a:p>
          <a:p>
            <a:pPr fontAlgn="base">
              <a:spcAft>
                <a:spcPts val="1500"/>
              </a:spcAft>
              <a:buSzPct val="85000"/>
              <a:defRPr/>
            </a:pPr>
            <a:r>
              <a:rPr lang="zh-CN" altLang="en-US" dirty="0">
                <a:latin typeface="楷体" panose="02010609060101010101" pitchFamily="49" charset="-122"/>
                <a:ea typeface="楷体" panose="02010609060101010101" pitchFamily="49" charset="-122"/>
              </a:rPr>
              <a:t>（四）能够证明该描述的实际证据</a:t>
            </a:r>
            <a:endParaRPr lang="en-US" altLang="zh-CN" dirty="0">
              <a:latin typeface="楷体" panose="02010609060101010101" pitchFamily="49" charset="-122"/>
              <a:ea typeface="楷体" panose="02010609060101010101" pitchFamily="49" charset="-122"/>
            </a:endParaRPr>
          </a:p>
          <a:p>
            <a:pPr fontAlgn="base">
              <a:spcAft>
                <a:spcPts val="1500"/>
              </a:spcAft>
              <a:buSzPct val="85000"/>
              <a:defRPr/>
            </a:pPr>
            <a:endParaRPr lang="en-US" altLang="zh-CN" dirty="0">
              <a:latin typeface="楷体" panose="02010609060101010101" pitchFamily="49" charset="-122"/>
              <a:ea typeface="楷体" panose="02010609060101010101" pitchFamily="49" charset="-122"/>
            </a:endParaRPr>
          </a:p>
          <a:p>
            <a:pPr fontAlgn="base">
              <a:spcAft>
                <a:spcPts val="1500"/>
              </a:spcAft>
              <a:buSzPct val="85000"/>
              <a:defRPr/>
            </a:pPr>
            <a:r>
              <a:rPr lang="zh-CN" altLang="en-US" dirty="0">
                <a:latin typeface="楷体" panose="02010609060101010101" pitchFamily="49" charset="-122"/>
                <a:ea typeface="楷体" panose="02010609060101010101" pitchFamily="49" charset="-122"/>
              </a:rPr>
              <a:t>另：使用标准申请书、不忘营业执照、及时缴费、准备副本</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latin typeface="黑体" panose="02010609060101010101" pitchFamily="49" charset="-122"/>
                <a:ea typeface="黑体" panose="02010609060101010101" pitchFamily="49" charset="-122"/>
                <a:sym typeface="+mn-ea"/>
              </a:rPr>
              <a:t>商标异议制度简述</a:t>
            </a: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4667241" y="1643051"/>
            <a:ext cx="2969083" cy="461665"/>
          </a:xfrm>
          <a:prstGeom prst="rect">
            <a:avLst/>
          </a:prstGeom>
        </p:spPr>
        <p:txBody>
          <a:bodyPr wrap="none">
            <a:spAutoFit/>
          </a:bodyPr>
          <a:lstStyle/>
          <a:p>
            <a:pPr algn="ctr"/>
            <a:r>
              <a:rPr lang="zh-CN" altLang="en-US" sz="2400" b="1" dirty="0">
                <a:latin typeface="宋体" panose="02010600030101010101" pitchFamily="2" charset="-122"/>
                <a:ea typeface="宋体" panose="02010600030101010101" pitchFamily="2" charset="-122"/>
              </a:rPr>
              <a:t>商标异议制度的概念</a:t>
            </a: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1991544" y="2428868"/>
            <a:ext cx="8037396" cy="2308324"/>
          </a:xfrm>
          <a:prstGeom prst="rect">
            <a:avLst/>
          </a:prstGeom>
        </p:spPr>
        <p:txBody>
          <a:bodyPr wrap="square">
            <a:spAutoFit/>
          </a:bodyPr>
          <a:lstStyle/>
          <a:p>
            <a:r>
              <a:rPr lang="zh-CN" altLang="en-US" sz="2400" b="1" u="sng" dirty="0">
                <a:latin typeface="宋体" panose="02010600030101010101" pitchFamily="2" charset="-122"/>
                <a:ea typeface="宋体" panose="02010600030101010101" pitchFamily="2" charset="-122"/>
              </a:rPr>
              <a:t>商标异议制度</a:t>
            </a:r>
            <a:r>
              <a:rPr lang="zh-CN" altLang="en-US" sz="2400" b="1" dirty="0">
                <a:latin typeface="宋体" panose="02010600030101010101" pitchFamily="2" charset="-122"/>
                <a:ea typeface="宋体" panose="02010600030101010101" pitchFamily="2" charset="-122"/>
              </a:rPr>
              <a:t>：是指自然人、法人或者其他组织在法定期限内对商标注册申请人经商标局初步审定并刊登公告的商标提出不同意见，请求商标局撤销对该商标的初步审定，由商标局依法作出准予注册或不予注册决定的制度。提出异议的一方为异议人，商标注册申请人为被异议人，该初步审定商标为被异议商标。</a:t>
            </a:r>
          </a:p>
        </p:txBody>
      </p:sp>
      <p:sp>
        <p:nvSpPr>
          <p:cNvPr id="9" name="矩形 8"/>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2952728" y="2285993"/>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
          <p:cNvSpPr txBox="1"/>
          <p:nvPr/>
        </p:nvSpPr>
        <p:spPr bwMode="auto">
          <a:xfrm>
            <a:off x="5310182" y="1483468"/>
            <a:ext cx="114300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spAutoFit/>
          </a:bodyPr>
          <a:lstStyle/>
          <a:p>
            <a:pPr fontAlgn="base">
              <a:spcBef>
                <a:spcPct val="0"/>
              </a:spcBef>
              <a:spcAft>
                <a:spcPct val="0"/>
              </a:spcAft>
              <a:defRPr/>
            </a:pPr>
            <a:r>
              <a:rPr lang="zh-CN" altLang="en-US" b="1" dirty="0">
                <a:latin typeface="+mj-ea"/>
                <a:ea typeface="+mj-ea"/>
              </a:rPr>
              <a:t>补正</a:t>
            </a:r>
          </a:p>
        </p:txBody>
      </p:sp>
      <p:sp>
        <p:nvSpPr>
          <p:cNvPr id="16" name="内容占位符 2"/>
          <p:cNvSpPr txBox="1"/>
          <p:nvPr/>
        </p:nvSpPr>
        <p:spPr>
          <a:xfrm>
            <a:off x="1991546" y="2084851"/>
            <a:ext cx="8352927" cy="4558860"/>
          </a:xfrm>
          <a:prstGeom prst="rect">
            <a:avLst/>
          </a:prstGeom>
        </p:spPr>
        <p:txBody>
          <a:bodyPr/>
          <a:lstStyle/>
          <a:p>
            <a:pPr marL="342900" indent="-342900">
              <a:lnSpc>
                <a:spcPct val="150000"/>
              </a:lnSpc>
              <a:spcBef>
                <a:spcPct val="20000"/>
              </a:spcBef>
              <a:buSzPct val="85000"/>
              <a:buFont typeface="Wingdings" panose="05000000000000000000" pitchFamily="2" charset="2"/>
              <a:buChar char="Ø"/>
            </a:pPr>
            <a:r>
              <a:rPr lang="zh-CN" altLang="en-US" kern="0" dirty="0">
                <a:latin typeface="楷体_GB2312" pitchFamily="49" charset="-122"/>
                <a:ea typeface="楷体_GB2312" pitchFamily="49" charset="-122"/>
              </a:rPr>
              <a:t>手续基本齐备或者文件基本符合规定，但是需要补正：双方当事人都有可能需要补正</a:t>
            </a:r>
            <a:endParaRPr lang="en-US" altLang="zh-CN" kern="0" dirty="0">
              <a:latin typeface="楷体_GB2312" pitchFamily="49" charset="-122"/>
              <a:ea typeface="楷体_GB2312" pitchFamily="49" charset="-122"/>
            </a:endParaRPr>
          </a:p>
          <a:p>
            <a:pPr marL="342900" indent="-342900" fontAlgn="base">
              <a:lnSpc>
                <a:spcPct val="150000"/>
              </a:lnSpc>
              <a:spcBef>
                <a:spcPct val="20000"/>
              </a:spcBef>
              <a:spcAft>
                <a:spcPct val="0"/>
              </a:spcAft>
              <a:buSzPct val="85000"/>
              <a:buFont typeface="Wingdings" panose="05000000000000000000" pitchFamily="2" charset="2"/>
              <a:buChar char="Ø"/>
              <a:defRPr/>
            </a:pPr>
            <a:r>
              <a:rPr lang="zh-CN" altLang="en-US" b="1" kern="0" dirty="0">
                <a:latin typeface="楷体_GB2312" pitchFamily="49" charset="-122"/>
                <a:ea typeface="楷体_GB2312" pitchFamily="49" charset="-122"/>
              </a:rPr>
              <a:t>一次补正机会</a:t>
            </a:r>
            <a:endParaRPr lang="en-US" altLang="zh-CN" b="1" kern="0" dirty="0">
              <a:latin typeface="楷体_GB2312" pitchFamily="49" charset="-122"/>
              <a:ea typeface="楷体_GB2312" pitchFamily="49" charset="-122"/>
            </a:endParaRPr>
          </a:p>
          <a:p>
            <a:pPr marL="342900" indent="-342900" fontAlgn="base">
              <a:lnSpc>
                <a:spcPct val="150000"/>
              </a:lnSpc>
              <a:spcBef>
                <a:spcPct val="20000"/>
              </a:spcBef>
              <a:spcAft>
                <a:spcPct val="0"/>
              </a:spcAft>
              <a:buSzPct val="85000"/>
              <a:buFont typeface="Wingdings" panose="05000000000000000000" pitchFamily="2" charset="2"/>
              <a:buChar char="Ø"/>
              <a:defRPr/>
            </a:pPr>
            <a:r>
              <a:rPr lang="zh-CN" altLang="en-US" b="1" kern="0" dirty="0">
                <a:latin typeface="楷体_GB2312" pitchFamily="49" charset="-122"/>
                <a:ea typeface="楷体_GB2312" pitchFamily="49" charset="-122"/>
              </a:rPr>
              <a:t>补正期限</a:t>
            </a:r>
            <a:r>
              <a:rPr lang="en-US" altLang="zh-CN" b="1" kern="0" dirty="0">
                <a:latin typeface="楷体_GB2312" pitchFamily="49" charset="-122"/>
                <a:ea typeface="楷体_GB2312" pitchFamily="49" charset="-122"/>
              </a:rPr>
              <a:t>:30</a:t>
            </a:r>
            <a:r>
              <a:rPr lang="zh-CN" altLang="en-US" b="1" kern="0" dirty="0">
                <a:latin typeface="楷体_GB2312" pitchFamily="49" charset="-122"/>
                <a:ea typeface="楷体_GB2312" pitchFamily="49" charset="-122"/>
              </a:rPr>
              <a:t>天</a:t>
            </a:r>
            <a:endParaRPr lang="en-US" altLang="zh-CN" b="1" kern="0" dirty="0">
              <a:latin typeface="楷体_GB2312" pitchFamily="49" charset="-122"/>
              <a:ea typeface="楷体_GB2312" pitchFamily="49" charset="-122"/>
            </a:endParaRPr>
          </a:p>
          <a:p>
            <a:pPr marL="342900" indent="-342900" fontAlgn="base">
              <a:lnSpc>
                <a:spcPct val="150000"/>
              </a:lnSpc>
              <a:spcBef>
                <a:spcPct val="20000"/>
              </a:spcBef>
              <a:spcAft>
                <a:spcPct val="0"/>
              </a:spcAft>
              <a:buSzPct val="85000"/>
              <a:buFont typeface="Wingdings" panose="05000000000000000000" pitchFamily="2" charset="2"/>
              <a:buChar char="Ø"/>
              <a:defRPr/>
            </a:pPr>
            <a:r>
              <a:rPr lang="zh-CN" altLang="en-US" b="1" kern="0" dirty="0">
                <a:latin typeface="楷体_GB2312" pitchFamily="49" charset="-122"/>
                <a:ea typeface="楷体_GB2312" pitchFamily="49" charset="-122"/>
              </a:rPr>
              <a:t>补正材料</a:t>
            </a:r>
            <a:r>
              <a:rPr lang="en-US" altLang="zh-CN" b="1" kern="0" dirty="0">
                <a:latin typeface="楷体_GB2312" pitchFamily="49" charset="-122"/>
                <a:ea typeface="楷体_GB2312" pitchFamily="49" charset="-122"/>
              </a:rPr>
              <a:t>+</a:t>
            </a:r>
            <a:r>
              <a:rPr lang="zh-CN" altLang="en-US" b="1" kern="0" dirty="0">
                <a:latin typeface="楷体_GB2312" pitchFamily="49" charset="-122"/>
                <a:ea typeface="楷体_GB2312" pitchFamily="49" charset="-122"/>
              </a:rPr>
              <a:t>补正通知书（含信封）</a:t>
            </a:r>
          </a:p>
          <a:p>
            <a:pPr marL="342900" indent="-342900">
              <a:lnSpc>
                <a:spcPct val="150000"/>
              </a:lnSpc>
              <a:spcBef>
                <a:spcPct val="20000"/>
              </a:spcBef>
              <a:buSzPct val="85000"/>
              <a:buFont typeface="Wingdings" panose="05000000000000000000" pitchFamily="2" charset="2"/>
              <a:buChar char="Ø"/>
            </a:pPr>
            <a:r>
              <a:rPr lang="zh-CN" altLang="en-US" kern="0" dirty="0">
                <a:latin typeface="楷体_GB2312" pitchFamily="49" charset="-122"/>
                <a:ea typeface="楷体_GB2312" pitchFamily="49" charset="-122"/>
              </a:rPr>
              <a:t>章戳必须与申请材料一致</a:t>
            </a:r>
            <a:endParaRPr lang="en-US" altLang="zh-CN" kern="0" dirty="0">
              <a:latin typeface="楷体_GB2312" pitchFamily="49" charset="-122"/>
              <a:ea typeface="楷体_GB2312" pitchFamily="49" charset="-122"/>
            </a:endParaRPr>
          </a:p>
          <a:p>
            <a:pPr marL="342900" indent="-342900">
              <a:lnSpc>
                <a:spcPct val="150000"/>
              </a:lnSpc>
              <a:spcBef>
                <a:spcPct val="20000"/>
              </a:spcBef>
              <a:buSzPct val="85000"/>
              <a:buFont typeface="Wingdings" panose="05000000000000000000" pitchFamily="2" charset="2"/>
              <a:buChar char="Ø"/>
            </a:pPr>
            <a:r>
              <a:rPr lang="zh-CN" altLang="en-US" kern="0" dirty="0">
                <a:latin typeface="楷体_GB2312" pitchFamily="49" charset="-122"/>
                <a:ea typeface="楷体_GB2312" pitchFamily="49" charset="-122"/>
              </a:rPr>
              <a:t>邮寄或直接交回</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2952728" y="2285993"/>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标题 1"/>
          <p:cNvSpPr txBox="1"/>
          <p:nvPr/>
        </p:nvSpPr>
        <p:spPr>
          <a:xfrm>
            <a:off x="3738546" y="1284844"/>
            <a:ext cx="4714908" cy="571496"/>
          </a:xfrm>
          <a:prstGeom prst="rect">
            <a:avLst/>
          </a:prstGeom>
        </p:spPr>
        <p:txBody>
          <a:bodyPr vert="horz" lIns="92075" tIns="46038" rIns="92075" bIns="46038" rtlCol="0" anchor="ctr">
            <a:normAutofit/>
          </a:bodyPr>
          <a:lstStyle/>
          <a:p>
            <a:pPr algn="ctr">
              <a:spcBef>
                <a:spcPct val="0"/>
              </a:spcBef>
              <a:defRPr/>
            </a:pPr>
            <a:r>
              <a:rPr lang="zh-CN" altLang="en-US" b="1" dirty="0">
                <a:latin typeface="+mj-ea"/>
                <a:ea typeface="+mj-ea"/>
                <a:cs typeface="+mj-cs"/>
              </a:rPr>
              <a:t>商标异议答辩</a:t>
            </a:r>
          </a:p>
        </p:txBody>
      </p:sp>
      <p:sp>
        <p:nvSpPr>
          <p:cNvPr id="19" name="内容占位符 2"/>
          <p:cNvSpPr txBox="1"/>
          <p:nvPr/>
        </p:nvSpPr>
        <p:spPr>
          <a:xfrm>
            <a:off x="1708733" y="2187167"/>
            <a:ext cx="8491725" cy="4314175"/>
          </a:xfrm>
          <a:prstGeom prst="rect">
            <a:avLst/>
          </a:prstGeom>
        </p:spPr>
        <p:txBody>
          <a:bodyPr vert="horz" lIns="91440" tIns="45720" rIns="91440" bIns="45720" rtlCol="0">
            <a:normAutofit/>
          </a:bodyPr>
          <a:lstStyle/>
          <a:p>
            <a:pPr marL="342900" indent="-342900">
              <a:lnSpc>
                <a:spcPct val="150000"/>
              </a:lnSpc>
              <a:spcBef>
                <a:spcPct val="20000"/>
              </a:spcBef>
              <a:buFont typeface="Wingdings" panose="05000000000000000000" pitchFamily="2" charset="2"/>
              <a:buChar char="Ø"/>
              <a:defRPr/>
            </a:pPr>
            <a:r>
              <a:rPr lang="zh-CN" altLang="en-US" dirty="0">
                <a:latin typeface="楷体_GB2312" pitchFamily="49" charset="-122"/>
                <a:ea typeface="楷体_GB2312" pitchFamily="49" charset="-122"/>
              </a:rPr>
              <a:t>商标异议申请经形审合格后，商标局向被异议人发出答辩通知书，并将异议书副本发给被异议人。</a:t>
            </a:r>
            <a:endParaRPr lang="en-US" altLang="zh-CN" dirty="0">
              <a:latin typeface="楷体_GB2312" pitchFamily="49" charset="-122"/>
              <a:ea typeface="楷体_GB2312" pitchFamily="49" charset="-122"/>
            </a:endParaRPr>
          </a:p>
          <a:p>
            <a:pPr marL="342900" indent="-342900">
              <a:lnSpc>
                <a:spcPct val="150000"/>
              </a:lnSpc>
              <a:spcBef>
                <a:spcPct val="20000"/>
              </a:spcBef>
              <a:buFont typeface="Wingdings" panose="05000000000000000000" pitchFamily="2" charset="2"/>
              <a:buChar char="Ø"/>
              <a:defRPr/>
            </a:pPr>
            <a:r>
              <a:rPr lang="zh-CN" altLang="en-US" dirty="0">
                <a:latin typeface="楷体_GB2312" pitchFamily="49" charset="-122"/>
                <a:ea typeface="楷体_GB2312" pitchFamily="49" charset="-122"/>
              </a:rPr>
              <a:t>被异议人答辩期限为</a:t>
            </a:r>
            <a:r>
              <a:rPr lang="en-US" altLang="zh-CN" dirty="0">
                <a:latin typeface="楷体_GB2312" pitchFamily="49" charset="-122"/>
                <a:ea typeface="楷体_GB2312" pitchFamily="49" charset="-122"/>
              </a:rPr>
              <a:t>30</a:t>
            </a:r>
            <a:r>
              <a:rPr lang="zh-CN" altLang="en-US" dirty="0">
                <a:latin typeface="楷体_GB2312" pitchFamily="49" charset="-122"/>
                <a:ea typeface="楷体_GB2312" pitchFamily="49" charset="-122"/>
              </a:rPr>
              <a:t>天，自被异议人收到答辩通知书之日起计算。答辩书只需提交</a:t>
            </a:r>
            <a:r>
              <a:rPr lang="en-US" altLang="zh-CN" dirty="0">
                <a:latin typeface="楷体_GB2312" pitchFamily="49" charset="-122"/>
                <a:ea typeface="楷体_GB2312" pitchFamily="49" charset="-122"/>
              </a:rPr>
              <a:t>1</a:t>
            </a:r>
            <a:r>
              <a:rPr lang="zh-CN" altLang="en-US" dirty="0">
                <a:latin typeface="楷体_GB2312" pitchFamily="49" charset="-122"/>
                <a:ea typeface="楷体_GB2312" pitchFamily="49" charset="-122"/>
              </a:rPr>
              <a:t>份。</a:t>
            </a:r>
            <a:endParaRPr lang="en-US" altLang="zh-CN" dirty="0">
              <a:latin typeface="楷体_GB2312" pitchFamily="49" charset="-122"/>
              <a:ea typeface="楷体_GB2312" pitchFamily="49" charset="-122"/>
            </a:endParaRPr>
          </a:p>
          <a:p>
            <a:pPr marL="342900" indent="-342900">
              <a:lnSpc>
                <a:spcPct val="150000"/>
              </a:lnSpc>
              <a:spcBef>
                <a:spcPct val="20000"/>
              </a:spcBef>
              <a:buFont typeface="Wingdings" panose="05000000000000000000" pitchFamily="2" charset="2"/>
              <a:buChar char="Ø"/>
              <a:defRPr/>
            </a:pPr>
            <a:r>
              <a:rPr lang="zh-CN" altLang="en-US" dirty="0">
                <a:latin typeface="楷体_GB2312" pitchFamily="49" charset="-122"/>
                <a:ea typeface="楷体_GB2312" pitchFamily="49" charset="-122"/>
              </a:rPr>
              <a:t>未按要求答辩的不能补充答辩材料。</a:t>
            </a:r>
            <a:endParaRPr lang="en-US" altLang="zh-CN" dirty="0">
              <a:latin typeface="楷体_GB2312" pitchFamily="49" charset="-122"/>
              <a:ea typeface="楷体_GB2312" pitchFamily="49" charset="-122"/>
            </a:endParaRPr>
          </a:p>
          <a:p>
            <a:pPr marL="342900" indent="-342900">
              <a:lnSpc>
                <a:spcPct val="150000"/>
              </a:lnSpc>
              <a:spcBef>
                <a:spcPct val="20000"/>
              </a:spcBef>
              <a:buFont typeface="Wingdings" panose="05000000000000000000" pitchFamily="2" charset="2"/>
              <a:buChar char="Ø"/>
              <a:defRPr/>
            </a:pPr>
            <a:r>
              <a:rPr lang="zh-CN" altLang="en-US" dirty="0">
                <a:latin typeface="楷体_GB2312" pitchFamily="49" charset="-122"/>
                <a:ea typeface="楷体_GB2312" pitchFamily="49" charset="-122"/>
              </a:rPr>
              <a:t>答辩时要一并交回《商标异议答辩通知书》。</a:t>
            </a:r>
            <a:endParaRPr lang="en-US" altLang="zh-CN" dirty="0">
              <a:latin typeface="楷体_GB2312" pitchFamily="49" charset="-122"/>
              <a:ea typeface="楷体_GB2312" pitchFamily="49" charset="-122"/>
            </a:endParaRPr>
          </a:p>
          <a:p>
            <a:pPr marL="342900" indent="-342900">
              <a:lnSpc>
                <a:spcPct val="150000"/>
              </a:lnSpc>
              <a:spcBef>
                <a:spcPct val="20000"/>
              </a:spcBef>
              <a:buFont typeface="Wingdings" panose="05000000000000000000" pitchFamily="2" charset="2"/>
              <a:buChar char="Ø"/>
              <a:defRPr/>
            </a:pPr>
            <a:r>
              <a:rPr lang="zh-CN" altLang="en-US" dirty="0">
                <a:latin typeface="楷体_GB2312" pitchFamily="49" charset="-122"/>
                <a:ea typeface="楷体_GB2312" pitchFamily="49" charset="-122"/>
              </a:rPr>
              <a:t>被异议人放弃答辩的，不影响商标局审查决定。</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2063552" y="2084853"/>
            <a:ext cx="7959312" cy="3000821"/>
          </a:xfrm>
          <a:prstGeom prst="rect">
            <a:avLst/>
          </a:prstGeom>
        </p:spPr>
        <p:txBody>
          <a:bodyPr wrap="square">
            <a:spAutoFit/>
          </a:bodyPr>
          <a:lstStyle/>
          <a:p>
            <a:pPr algn="just">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sym typeface="+mn-ea"/>
              </a:rPr>
              <a:t>申请人主体资格不符合商标法第三十三条规定的；</a:t>
            </a:r>
          </a:p>
          <a:p>
            <a:pPr algn="just">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sym typeface="+mn-ea"/>
              </a:rPr>
              <a:t>无明确的异议理由、事实和法律依据的；</a:t>
            </a:r>
            <a:r>
              <a:rPr lang="en-US" altLang="zh-CN" dirty="0">
                <a:latin typeface="楷体" panose="02010609060101010101" pitchFamily="49" charset="-122"/>
                <a:ea typeface="楷体" panose="02010609060101010101" pitchFamily="49" charset="-122"/>
                <a:sym typeface="+mn-ea"/>
              </a:rPr>
              <a:t> </a:t>
            </a:r>
          </a:p>
          <a:p>
            <a:pPr algn="just">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sym typeface="+mn-ea"/>
              </a:rPr>
              <a:t>未</a:t>
            </a:r>
            <a:r>
              <a:rPr lang="zh-CN" altLang="en-US" dirty="0">
                <a:latin typeface="楷体" panose="02010609060101010101" pitchFamily="49" charset="-122"/>
                <a:ea typeface="楷体" panose="02010609060101010101" pitchFamily="49" charset="-122"/>
              </a:rPr>
              <a:t>在法定期限内提出的；</a:t>
            </a:r>
          </a:p>
          <a:p>
            <a:pPr algn="just">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未缴纳费用的；</a:t>
            </a:r>
          </a:p>
          <a:p>
            <a:pPr algn="just">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期满未补正的或者不按照要求进行补正的。</a:t>
            </a:r>
          </a:p>
          <a:p>
            <a:pPr algn="just">
              <a:lnSpc>
                <a:spcPct val="150000"/>
              </a:lnSpc>
              <a:buFont typeface="Wingdings" panose="05000000000000000000" pitchFamily="2" charset="2"/>
              <a:buChar char="Ø"/>
            </a:pPr>
            <a:endParaRPr lang="zh-CN" altLang="en-US" dirty="0">
              <a:latin typeface="楷体" panose="02010609060101010101" pitchFamily="49" charset="-122"/>
              <a:ea typeface="楷体" panose="02010609060101010101" pitchFamily="49" charset="-122"/>
            </a:endParaRPr>
          </a:p>
          <a:p>
            <a:pPr algn="just">
              <a:lnSpc>
                <a:spcPct val="150000"/>
              </a:lnSpc>
            </a:pPr>
            <a:r>
              <a:rPr lang="zh-CN" altLang="en-US" dirty="0">
                <a:latin typeface="楷体" panose="02010609060101010101" pitchFamily="49" charset="-122"/>
                <a:ea typeface="楷体" panose="02010609060101010101" pitchFamily="49" charset="-122"/>
              </a:rPr>
              <a:t>法律依据：</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实施条例</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第十八条、第二十四条、第二十六条</a:t>
            </a:r>
          </a:p>
        </p:txBody>
      </p:sp>
      <p:sp>
        <p:nvSpPr>
          <p:cNvPr id="10" name="矩形 9"/>
          <p:cNvSpPr/>
          <p:nvPr/>
        </p:nvSpPr>
        <p:spPr>
          <a:xfrm>
            <a:off x="3988579" y="1406411"/>
            <a:ext cx="4214842" cy="369332"/>
          </a:xfrm>
          <a:prstGeom prst="rect">
            <a:avLst/>
          </a:prstGeom>
        </p:spPr>
        <p:txBody>
          <a:bodyPr wrap="square">
            <a:spAutoFit/>
          </a:bodyPr>
          <a:lstStyle/>
          <a:p>
            <a:r>
              <a:rPr lang="zh-CN" altLang="en-US" b="1" kern="0" dirty="0">
                <a:latin typeface="宋体" panose="02010600030101010101" pitchFamily="2" charset="-122"/>
                <a:ea typeface="宋体" panose="02010600030101010101" pitchFamily="2" charset="-122"/>
              </a:rPr>
              <a:t>专题二：异议申请不予受理的主要情形</a:t>
            </a:r>
            <a:endParaRPr lang="zh-CN" altLang="en-US" dirty="0"/>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0" name="矩形 9"/>
          <p:cNvSpPr/>
          <p:nvPr/>
        </p:nvSpPr>
        <p:spPr>
          <a:xfrm>
            <a:off x="4738678" y="1162449"/>
            <a:ext cx="3143272" cy="369332"/>
          </a:xfrm>
          <a:prstGeom prst="rect">
            <a:avLst/>
          </a:prstGeom>
        </p:spPr>
        <p:txBody>
          <a:bodyPr wrap="square">
            <a:spAutoFit/>
          </a:bodyPr>
          <a:lstStyle/>
          <a:p>
            <a:r>
              <a:rPr lang="zh-CN" altLang="en-US" b="1" dirty="0"/>
              <a:t>近几年不予受理率变化趋势</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6" name="图表 15"/>
          <p:cNvGraphicFramePr/>
          <p:nvPr/>
        </p:nvGraphicFramePr>
        <p:xfrm>
          <a:off x="2595538" y="1571614"/>
          <a:ext cx="7244878" cy="492972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3853" y="-19356"/>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异议申请的形式审查及问题分析</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0" name="矩形 9"/>
          <p:cNvSpPr/>
          <p:nvPr/>
        </p:nvSpPr>
        <p:spPr>
          <a:xfrm>
            <a:off x="4238613" y="1186047"/>
            <a:ext cx="4213013" cy="369332"/>
          </a:xfrm>
          <a:prstGeom prst="rect">
            <a:avLst/>
          </a:prstGeom>
        </p:spPr>
        <p:txBody>
          <a:bodyPr wrap="none">
            <a:spAutoFit/>
          </a:bodyPr>
          <a:lstStyle/>
          <a:p>
            <a:r>
              <a:rPr lang="en-US" altLang="zh-CN" b="1" dirty="0"/>
              <a:t>2016-2019</a:t>
            </a:r>
            <a:r>
              <a:rPr lang="zh-CN" altLang="en-US" b="1" dirty="0"/>
              <a:t>年</a:t>
            </a:r>
            <a:r>
              <a:rPr lang="zh-CN" altLang="zh-CN" b="1" dirty="0"/>
              <a:t>异议申请不予受理原因统计</a:t>
            </a:r>
            <a:endParaRPr lang="zh-CN" altLang="en-US" dirty="0"/>
          </a:p>
        </p:txBody>
      </p:sp>
      <p:sp>
        <p:nvSpPr>
          <p:cNvPr id="13" name="矩形 12"/>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6" name="图表 15"/>
          <p:cNvGraphicFramePr/>
          <p:nvPr/>
        </p:nvGraphicFramePr>
        <p:xfrm>
          <a:off x="1616366" y="1677193"/>
          <a:ext cx="8928992" cy="491886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1"/>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0" name="矩形 9"/>
          <p:cNvSpPr/>
          <p:nvPr/>
        </p:nvSpPr>
        <p:spPr>
          <a:xfrm>
            <a:off x="2881290" y="2285992"/>
            <a:ext cx="6858048" cy="1615827"/>
          </a:xfrm>
          <a:prstGeom prst="rect">
            <a:avLst/>
          </a:prstGeom>
        </p:spPr>
        <p:txBody>
          <a:bodyPr wrap="square">
            <a:spAutoFit/>
          </a:bodyPr>
          <a:lstStyle/>
          <a:p>
            <a:endParaRPr lang="en-US" altLang="zh-CN" sz="3300" b="1" kern="0" dirty="0">
              <a:latin typeface="宋体" panose="02010600030101010101" pitchFamily="2" charset="-122"/>
              <a:ea typeface="宋体" panose="02010600030101010101" pitchFamily="2" charset="-122"/>
              <a:cs typeface="+mj-cs"/>
            </a:endParaRPr>
          </a:p>
          <a:p>
            <a:r>
              <a:rPr lang="zh-CN" altLang="en-US" sz="3300" b="1" kern="0" dirty="0">
                <a:latin typeface="宋体" panose="02010600030101010101" pitchFamily="2" charset="-122"/>
                <a:ea typeface="宋体" panose="02010600030101010101" pitchFamily="2" charset="-122"/>
                <a:cs typeface="+mj-cs"/>
              </a:rPr>
              <a:t>专题三：</a:t>
            </a:r>
            <a:r>
              <a:rPr lang="zh-CN" altLang="zh-CN" sz="3300" b="1" kern="0" dirty="0">
                <a:latin typeface="宋体" panose="02010600030101010101" pitchFamily="2" charset="-122"/>
                <a:ea typeface="宋体" panose="02010600030101010101" pitchFamily="2" charset="-122"/>
                <a:cs typeface="+mj-cs"/>
              </a:rPr>
              <a:t>异议人主体资格的审查</a:t>
            </a:r>
            <a:r>
              <a:rPr lang="zh-CN" altLang="en-US" sz="3300" b="1" kern="0" noProof="1">
                <a:latin typeface="宋体" panose="02010600030101010101" pitchFamily="2" charset="-122"/>
                <a:ea typeface="宋体" panose="02010600030101010101" pitchFamily="2" charset="-122"/>
                <a:cs typeface="+mj-cs"/>
              </a:rPr>
              <a:t/>
            </a:r>
            <a:br>
              <a:rPr lang="zh-CN" altLang="en-US" sz="3300" b="1" kern="0" noProof="1">
                <a:latin typeface="宋体" panose="02010600030101010101" pitchFamily="2" charset="-122"/>
                <a:ea typeface="宋体" panose="02010600030101010101" pitchFamily="2" charset="-122"/>
                <a:cs typeface="+mj-cs"/>
              </a:rPr>
            </a:br>
            <a:endParaRPr lang="zh-CN" altLang="en-US" sz="3300" b="1" kern="0" dirty="0">
              <a:latin typeface="宋体" panose="02010600030101010101" pitchFamily="2" charset="-122"/>
              <a:ea typeface="宋体" panose="02010600030101010101" pitchFamily="2" charset="-122"/>
              <a:cs typeface="+mj-cs"/>
            </a:endParaRP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0" name="矩形 9"/>
          <p:cNvSpPr/>
          <p:nvPr/>
        </p:nvSpPr>
        <p:spPr>
          <a:xfrm>
            <a:off x="2809852" y="1857367"/>
            <a:ext cx="6643734" cy="430887"/>
          </a:xfrm>
          <a:prstGeom prst="rect">
            <a:avLst/>
          </a:prstGeom>
        </p:spPr>
        <p:txBody>
          <a:bodyPr wrap="square">
            <a:spAutoFit/>
          </a:bodyPr>
          <a:lstStyle/>
          <a:p>
            <a:r>
              <a:rPr lang="zh-CN" altLang="en-US" b="1" dirty="0">
                <a:latin typeface="+mn-ea"/>
              </a:rPr>
              <a:t>（一）</a:t>
            </a:r>
            <a:r>
              <a:rPr lang="zh-CN" altLang="zh-CN" sz="2200" b="1" dirty="0">
                <a:latin typeface="+mj-lt"/>
                <a:ea typeface="+mj-ea"/>
                <a:cs typeface="+mj-cs"/>
              </a:rPr>
              <a:t>身份证明和主体资格证明是两个不同的概念。</a:t>
            </a:r>
            <a:endParaRPr lang="zh-CN" altLang="en-US" sz="2200" b="1" dirty="0">
              <a:latin typeface="+mj-lt"/>
              <a:ea typeface="+mj-ea"/>
              <a:cs typeface="+mj-cs"/>
            </a:endParaRPr>
          </a:p>
        </p:txBody>
      </p:sp>
      <p:sp>
        <p:nvSpPr>
          <p:cNvPr id="11" name="矩形 10"/>
          <p:cNvSpPr/>
          <p:nvPr/>
        </p:nvSpPr>
        <p:spPr>
          <a:xfrm>
            <a:off x="3095604" y="2285992"/>
            <a:ext cx="6357982" cy="2862322"/>
          </a:xfrm>
          <a:prstGeom prst="rect">
            <a:avLst/>
          </a:prstGeom>
        </p:spPr>
        <p:txBody>
          <a:bodyPr wrap="square">
            <a:spAutoFit/>
          </a:bodyPr>
          <a:lstStyle/>
          <a:p>
            <a:pPr algn="just"/>
            <a:r>
              <a:rPr lang="en-US" altLang="zh-CN" dirty="0">
                <a:latin typeface="楷体" panose="02010609060101010101" pitchFamily="49" charset="-122"/>
                <a:ea typeface="楷体" panose="02010609060101010101" pitchFamily="49" charset="-122"/>
              </a:rPr>
              <a:t>    </a:t>
            </a:r>
            <a:r>
              <a:rPr lang="zh-CN" altLang="zh-CN" sz="2000" dirty="0">
                <a:latin typeface="楷体" panose="02010609060101010101" pitchFamily="49" charset="-122"/>
                <a:ea typeface="楷体" panose="02010609060101010101" pitchFamily="49" charset="-122"/>
              </a:rPr>
              <a:t>“主体资格”，是指《商标法》第三十三条规定的启动异议程序的主体资格；以相对理由提出异议的，主体资格证明是指《商标法实施条例》第二十四条第一款第（三）项规定的异议人作为在先权利人或者利害关系人的主体资格证据，其与“身份证明”是并列的关系，均属于必须提交的申请要件，不具有互相替代可选择性。</a:t>
            </a:r>
            <a:endParaRPr lang="en-US" altLang="zh-CN" sz="2000" dirty="0">
              <a:latin typeface="楷体" panose="02010609060101010101" pitchFamily="49" charset="-122"/>
              <a:ea typeface="楷体" panose="02010609060101010101" pitchFamily="49" charset="-122"/>
            </a:endParaRPr>
          </a:p>
          <a:p>
            <a:pPr algn="just"/>
            <a:r>
              <a:rPr lang="en-US" altLang="zh-CN" sz="2000" dirty="0">
                <a:latin typeface="楷体" panose="02010609060101010101" pitchFamily="49" charset="-122"/>
                <a:ea typeface="楷体" panose="02010609060101010101" pitchFamily="49" charset="-122"/>
              </a:rPr>
              <a:t>    </a:t>
            </a:r>
            <a:r>
              <a:rPr lang="zh-CN" altLang="zh-CN" sz="2000" dirty="0">
                <a:latin typeface="楷体" panose="02010609060101010101" pitchFamily="49" charset="-122"/>
                <a:ea typeface="楷体" panose="02010609060101010101" pitchFamily="49" charset="-122"/>
              </a:rPr>
              <a:t>异议人的</a:t>
            </a:r>
            <a:r>
              <a:rPr lang="zh-CN" altLang="en-US" sz="2000" dirty="0">
                <a:latin typeface="楷体" panose="02010609060101010101" pitchFamily="49" charset="-122"/>
                <a:ea typeface="楷体" panose="02010609060101010101" pitchFamily="49" charset="-122"/>
              </a:rPr>
              <a:t>“</a:t>
            </a:r>
            <a:r>
              <a:rPr lang="zh-CN" altLang="zh-CN" sz="2000" dirty="0">
                <a:latin typeface="楷体" panose="02010609060101010101" pitchFamily="49" charset="-122"/>
                <a:ea typeface="楷体" panose="02010609060101010101" pitchFamily="49" charset="-122"/>
              </a:rPr>
              <a:t>身份证明</a:t>
            </a:r>
            <a:r>
              <a:rPr lang="zh-CN" altLang="en-US" sz="2000" dirty="0">
                <a:latin typeface="楷体" panose="02010609060101010101" pitchFamily="49" charset="-122"/>
                <a:ea typeface="楷体" panose="02010609060101010101" pitchFamily="49" charset="-122"/>
              </a:rPr>
              <a:t>”</a:t>
            </a:r>
            <a:r>
              <a:rPr lang="zh-CN" altLang="zh-CN" sz="2000" dirty="0">
                <a:latin typeface="楷体" panose="02010609060101010101" pitchFamily="49" charset="-122"/>
                <a:ea typeface="楷体" panose="02010609060101010101" pitchFamily="49" charset="-122"/>
              </a:rPr>
              <a:t>是证明异议人身份的文件，如自然人的身份证、护照，法人及其他组织的营业执照、社团法人登记证书、事业单位法人证书等。</a:t>
            </a:r>
            <a:endParaRPr lang="zh-CN" altLang="en-US" sz="2000" dirty="0">
              <a:latin typeface="楷体" panose="02010609060101010101" pitchFamily="49" charset="-122"/>
              <a:ea typeface="楷体" panose="02010609060101010101" pitchFamily="49" charset="-122"/>
            </a:endParaRPr>
          </a:p>
        </p:txBody>
      </p:sp>
      <p:sp>
        <p:nvSpPr>
          <p:cNvPr id="13" name="矩形 12"/>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357430"/>
            <a:ext cx="6357982" cy="858377"/>
          </a:xfrm>
          <a:prstGeom prst="rect">
            <a:avLst/>
          </a:prstGeom>
        </p:spPr>
        <p:txBody>
          <a:bodyPr wrap="square">
            <a:spAutoFit/>
          </a:bodyPr>
          <a:lstStyle/>
          <a:p>
            <a:pPr algn="just">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未附送身份证明文件的</a:t>
            </a:r>
            <a:endParaRPr lang="en-US" altLang="zh-CN" dirty="0">
              <a:latin typeface="楷体" panose="02010609060101010101" pitchFamily="49" charset="-122"/>
              <a:ea typeface="楷体" panose="02010609060101010101" pitchFamily="49" charset="-122"/>
            </a:endParaRPr>
          </a:p>
          <a:p>
            <a:pPr algn="just">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身份证明文件未翻译视为未附送</a:t>
            </a:r>
          </a:p>
        </p:txBody>
      </p:sp>
      <p:sp>
        <p:nvSpPr>
          <p:cNvPr id="10" name="矩形 9"/>
          <p:cNvSpPr/>
          <p:nvPr/>
        </p:nvSpPr>
        <p:spPr>
          <a:xfrm>
            <a:off x="4024298" y="1857364"/>
            <a:ext cx="4214842" cy="369332"/>
          </a:xfrm>
          <a:prstGeom prst="rect">
            <a:avLst/>
          </a:prstGeom>
        </p:spPr>
        <p:txBody>
          <a:bodyPr wrap="square">
            <a:spAutoFit/>
          </a:bodyPr>
          <a:lstStyle/>
          <a:p>
            <a:r>
              <a:rPr lang="zh-CN" altLang="en-US" dirty="0"/>
              <a:t>因身份证明文件不符合要求而不予受理</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0" name="矩形 9"/>
          <p:cNvSpPr/>
          <p:nvPr/>
        </p:nvSpPr>
        <p:spPr>
          <a:xfrm>
            <a:off x="1524000" y="1316768"/>
            <a:ext cx="9144000" cy="3354765"/>
          </a:xfrm>
          <a:prstGeom prst="rect">
            <a:avLst/>
          </a:prstGeom>
        </p:spPr>
        <p:txBody>
          <a:bodyPr wrap="square">
            <a:spAutoFit/>
          </a:bodyPr>
          <a:lstStyle/>
          <a:p>
            <a:r>
              <a:rPr lang="zh-CN" altLang="zh-CN" sz="2200" b="1" dirty="0">
                <a:latin typeface="+mj-lt"/>
                <a:ea typeface="+mj-ea"/>
                <a:cs typeface="+mj-cs"/>
              </a:rPr>
              <a:t>（二）作为在先权利人或利害关系人的主体资格证明不属于《商标法实施条例》第二十七条所规定的补充证据范围，应当</a:t>
            </a:r>
            <a:r>
              <a:rPr lang="zh-CN" altLang="zh-CN" sz="2200" b="1" dirty="0">
                <a:solidFill>
                  <a:srgbClr val="FF0000"/>
                </a:solidFill>
                <a:latin typeface="+mj-lt"/>
                <a:ea typeface="+mj-ea"/>
                <a:cs typeface="+mj-cs"/>
              </a:rPr>
              <a:t>在法定异议期内</a:t>
            </a:r>
            <a:r>
              <a:rPr lang="zh-CN" altLang="zh-CN" sz="2200" b="1" dirty="0">
                <a:latin typeface="+mj-lt"/>
                <a:ea typeface="+mj-ea"/>
                <a:cs typeface="+mj-cs"/>
              </a:rPr>
              <a:t>提出异议申请时提交</a:t>
            </a:r>
            <a:r>
              <a:rPr lang="zh-CN" altLang="en-US" sz="2200" b="1" dirty="0">
                <a:latin typeface="+mj-lt"/>
                <a:ea typeface="+mj-ea"/>
                <a:cs typeface="+mj-cs"/>
              </a:rPr>
              <a:t>。</a:t>
            </a:r>
            <a:endParaRPr lang="en-US" altLang="zh-CN" sz="2200" b="1" dirty="0">
              <a:latin typeface="+mj-lt"/>
              <a:ea typeface="+mj-ea"/>
              <a:cs typeface="+mj-cs"/>
            </a:endParaRPr>
          </a:p>
          <a:p>
            <a:pPr algn="just"/>
            <a:r>
              <a:rPr lang="en-US" altLang="zh-CN" dirty="0">
                <a:latin typeface="楷体" panose="02010609060101010101" pitchFamily="49" charset="-122"/>
                <a:ea typeface="楷体" panose="02010609060101010101" pitchFamily="49" charset="-122"/>
              </a:rPr>
              <a:t>   </a:t>
            </a:r>
            <a:r>
              <a:rPr lang="zh-CN" altLang="zh-CN" dirty="0">
                <a:latin typeface="楷体" panose="02010609060101010101" pitchFamily="49" charset="-122"/>
                <a:ea typeface="楷体" panose="02010609060101010101" pitchFamily="49" charset="-122"/>
              </a:rPr>
              <a:t>商标评审委员会</a:t>
            </a:r>
            <a:r>
              <a:rPr lang="en-US" altLang="zh-CN" dirty="0">
                <a:latin typeface="楷体" panose="02010609060101010101" pitchFamily="49" charset="-122"/>
                <a:ea typeface="楷体" panose="02010609060101010101" pitchFamily="49" charset="-122"/>
              </a:rPr>
              <a:t>《</a:t>
            </a:r>
            <a:r>
              <a:rPr lang="zh-CN" altLang="zh-CN" dirty="0">
                <a:latin typeface="楷体" panose="02010609060101010101" pitchFamily="49" charset="-122"/>
                <a:ea typeface="楷体" panose="02010609060101010101" pitchFamily="49" charset="-122"/>
              </a:rPr>
              <a:t>法务通讯</a:t>
            </a:r>
            <a:r>
              <a:rPr lang="en-US" altLang="zh-CN" dirty="0">
                <a:latin typeface="楷体" panose="02010609060101010101" pitchFamily="49" charset="-122"/>
                <a:ea typeface="楷体" panose="02010609060101010101" pitchFamily="49" charset="-122"/>
              </a:rPr>
              <a:t>》</a:t>
            </a:r>
            <a:r>
              <a:rPr lang="zh-CN" altLang="zh-CN" dirty="0">
                <a:latin typeface="楷体" panose="02010609060101010101" pitchFamily="49" charset="-122"/>
                <a:ea typeface="楷体" panose="02010609060101010101" pitchFamily="49" charset="-122"/>
              </a:rPr>
              <a:t>总第</a:t>
            </a:r>
            <a:r>
              <a:rPr lang="en-US" altLang="zh-CN" dirty="0">
                <a:latin typeface="楷体" panose="02010609060101010101" pitchFamily="49" charset="-122"/>
                <a:ea typeface="楷体" panose="02010609060101010101" pitchFamily="49" charset="-122"/>
              </a:rPr>
              <a:t>69</a:t>
            </a:r>
            <a:r>
              <a:rPr lang="zh-CN" altLang="zh-CN" dirty="0">
                <a:latin typeface="楷体" panose="02010609060101010101" pitchFamily="49" charset="-122"/>
                <a:ea typeface="楷体" panose="02010609060101010101" pitchFamily="49" charset="-122"/>
              </a:rPr>
              <a:t>期</a:t>
            </a:r>
            <a:r>
              <a:rPr lang="zh-CN" altLang="en-US" b="1" dirty="0">
                <a:latin typeface="楷体" panose="02010609060101010101" pitchFamily="49" charset="-122"/>
                <a:ea typeface="楷体" panose="02010609060101010101" pitchFamily="49" charset="-122"/>
              </a:rPr>
              <a:t>“</a:t>
            </a:r>
            <a:r>
              <a:rPr lang="en-US" altLang="zh-CN" b="1" dirty="0">
                <a:latin typeface="楷体" panose="02010609060101010101" pitchFamily="49" charset="-122"/>
                <a:ea typeface="楷体" panose="02010609060101010101" pitchFamily="49" charset="-122"/>
              </a:rPr>
              <a:t>2016</a:t>
            </a:r>
            <a:r>
              <a:rPr lang="zh-CN" altLang="en-US" b="1" dirty="0">
                <a:latin typeface="楷体" panose="02010609060101010101" pitchFamily="49" charset="-122"/>
                <a:ea typeface="楷体" panose="02010609060101010101" pitchFamily="49" charset="-122"/>
              </a:rPr>
              <a:t>年商标行政复议工作总结及商标行政复议典型案件评析”</a:t>
            </a:r>
            <a:r>
              <a:rPr lang="zh-CN" altLang="en-US" dirty="0">
                <a:latin typeface="楷体" panose="02010609060101010101" pitchFamily="49" charset="-122"/>
                <a:ea typeface="楷体" panose="02010609060101010101" pitchFamily="49" charset="-122"/>
              </a:rPr>
              <a:t>一文</a:t>
            </a:r>
            <a:r>
              <a:rPr lang="zh-CN" altLang="zh-CN" dirty="0">
                <a:latin typeface="楷体" panose="02010609060101010101" pitchFamily="49" charset="-122"/>
                <a:ea typeface="楷体" panose="02010609060101010101" pitchFamily="49" charset="-122"/>
              </a:rPr>
              <a:t>认</a:t>
            </a:r>
            <a:r>
              <a:rPr lang="zh-CN" altLang="en-US" dirty="0">
                <a:latin typeface="楷体" panose="02010609060101010101" pitchFamily="49" charset="-122"/>
                <a:ea typeface="楷体" panose="02010609060101010101" pitchFamily="49" charset="-122"/>
              </a:rPr>
              <a:t>为</a:t>
            </a:r>
            <a:r>
              <a:rPr lang="en-US" altLang="zh-CN" sz="2000"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algn="just"/>
            <a:r>
              <a:rPr lang="en-US" altLang="zh-CN" dirty="0">
                <a:latin typeface="楷体" panose="02010609060101010101" pitchFamily="49" charset="-122"/>
                <a:ea typeface="楷体" panose="02010609060101010101" pitchFamily="49" charset="-122"/>
              </a:rPr>
              <a:t>  </a:t>
            </a:r>
            <a:r>
              <a:rPr lang="zh-CN" altLang="zh-CN" dirty="0">
                <a:latin typeface="楷体" panose="02010609060101010101" pitchFamily="49" charset="-122"/>
                <a:ea typeface="楷体" panose="02010609060101010101" pitchFamily="49" charset="-122"/>
              </a:rPr>
              <a:t>“被申请人应等待三个月异议期届满再作出异议是否受理的决定，以充分保护异议人的程序和实体权利。只要异议人</a:t>
            </a:r>
            <a:r>
              <a:rPr lang="zh-CN" altLang="zh-CN" dirty="0">
                <a:solidFill>
                  <a:srgbClr val="FF0000"/>
                </a:solidFill>
                <a:latin typeface="楷体" panose="02010609060101010101" pitchFamily="49" charset="-122"/>
                <a:ea typeface="楷体" panose="02010609060101010101" pitchFamily="49" charset="-122"/>
              </a:rPr>
              <a:t>在三个月的法定异议期限内</a:t>
            </a:r>
            <a:r>
              <a:rPr lang="zh-CN" altLang="zh-CN" dirty="0">
                <a:latin typeface="楷体" panose="02010609060101010101" pitchFamily="49" charset="-122"/>
                <a:ea typeface="楷体" panose="02010609060101010101" pitchFamily="49" charset="-122"/>
              </a:rPr>
              <a:t>提交了符合《商标法》关于异议人主体资格要求的证据材料，被申请人均</a:t>
            </a:r>
            <a:r>
              <a:rPr lang="zh-CN" altLang="zh-CN" dirty="0">
                <a:solidFill>
                  <a:srgbClr val="FF0000"/>
                </a:solidFill>
                <a:latin typeface="楷体" panose="02010609060101010101" pitchFamily="49" charset="-122"/>
                <a:ea typeface="楷体" panose="02010609060101010101" pitchFamily="49" charset="-122"/>
              </a:rPr>
              <a:t>应予以受理</a:t>
            </a:r>
            <a:r>
              <a:rPr lang="zh-CN" altLang="zh-CN" dirty="0">
                <a:latin typeface="楷体" panose="02010609060101010101" pitchFamily="49" charset="-122"/>
                <a:ea typeface="楷体" panose="02010609060101010101" pitchFamily="49" charset="-122"/>
              </a:rPr>
              <a:t>，而不论异议人是在首次提起异议申请时提交的还是以补充证据材料名义提交的。而</a:t>
            </a:r>
            <a:r>
              <a:rPr lang="zh-CN" altLang="zh-CN" u="sng" dirty="0">
                <a:latin typeface="楷体" panose="02010609060101010101" pitchFamily="49" charset="-122"/>
                <a:ea typeface="楷体" panose="02010609060101010101" pitchFamily="49" charset="-122"/>
              </a:rPr>
              <a:t>在法定异议期限届满后的补充证据阶段</a:t>
            </a:r>
            <a:r>
              <a:rPr lang="zh-CN" altLang="zh-CN" dirty="0">
                <a:latin typeface="楷体" panose="02010609060101010101" pitchFamily="49" charset="-122"/>
                <a:ea typeface="楷体" panose="02010609060101010101" pitchFamily="49" charset="-122"/>
              </a:rPr>
              <a:t>，提交异议人之前未提交的主体资格证据</a:t>
            </a:r>
            <a:r>
              <a:rPr lang="zh-CN" altLang="zh-CN" u="sng" dirty="0">
                <a:solidFill>
                  <a:srgbClr val="FF0000"/>
                </a:solidFill>
                <a:latin typeface="楷体" panose="02010609060101010101" pitchFamily="49" charset="-122"/>
                <a:ea typeface="楷体" panose="02010609060101010101" pitchFamily="49" charset="-122"/>
              </a:rPr>
              <a:t>不予认可</a:t>
            </a:r>
            <a:r>
              <a:rPr lang="zh-CN" altLang="zh-CN" dirty="0">
                <a:latin typeface="楷体" panose="02010609060101010101" pitchFamily="49" charset="-122"/>
                <a:ea typeface="楷体" panose="02010609060101010101" pitchFamily="49" charset="-122"/>
              </a:rPr>
              <a:t>，否则对被异议人显失公平。”</a:t>
            </a:r>
          </a:p>
          <a:p>
            <a:endParaRPr lang="zh-CN" altLang="en-US" dirty="0"/>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0" name="矩形 9"/>
          <p:cNvSpPr/>
          <p:nvPr/>
        </p:nvSpPr>
        <p:spPr>
          <a:xfrm>
            <a:off x="1616366" y="1357300"/>
            <a:ext cx="8872123" cy="3170099"/>
          </a:xfrm>
          <a:prstGeom prst="rect">
            <a:avLst/>
          </a:prstGeom>
        </p:spPr>
        <p:txBody>
          <a:bodyPr wrap="square">
            <a:spAutoFit/>
          </a:bodyPr>
          <a:lstStyle/>
          <a:p>
            <a:r>
              <a:rPr lang="zh-CN" altLang="en-US" sz="2000" dirty="0">
                <a:latin typeface="楷体" panose="02010609060101010101" pitchFamily="49" charset="-122"/>
                <a:ea typeface="楷体" panose="02010609060101010101" pitchFamily="49" charset="-122"/>
              </a:rPr>
              <a:t>北京</a:t>
            </a:r>
            <a:r>
              <a:rPr lang="zh-CN" altLang="zh-CN" sz="2000" dirty="0">
                <a:latin typeface="楷体" panose="02010609060101010101" pitchFamily="49" charset="-122"/>
                <a:ea typeface="楷体" panose="02010609060101010101" pitchFamily="49" charset="-122"/>
              </a:rPr>
              <a:t>知识产权法院</a:t>
            </a:r>
            <a:r>
              <a:rPr lang="zh-CN" altLang="zh-CN"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2015</a:t>
            </a:r>
            <a:r>
              <a:rPr lang="zh-CN" altLang="zh-CN" sz="2000" b="1" dirty="0">
                <a:latin typeface="楷体" panose="02010609060101010101" pitchFamily="49" charset="-122"/>
                <a:ea typeface="楷体" panose="02010609060101010101" pitchFamily="49" charset="-122"/>
              </a:rPr>
              <a:t>）京知行初字第</a:t>
            </a:r>
            <a:r>
              <a:rPr lang="en-US" altLang="zh-CN" sz="2000" b="1" dirty="0">
                <a:latin typeface="楷体" panose="02010609060101010101" pitchFamily="49" charset="-122"/>
                <a:ea typeface="楷体" panose="02010609060101010101" pitchFamily="49" charset="-122"/>
              </a:rPr>
              <a:t>2746</a:t>
            </a:r>
            <a:r>
              <a:rPr lang="zh-CN" altLang="zh-CN" sz="2000" b="1" dirty="0">
                <a:latin typeface="楷体" panose="02010609060101010101" pitchFamily="49" charset="-122"/>
                <a:ea typeface="楷体" panose="02010609060101010101" pitchFamily="49" charset="-122"/>
              </a:rPr>
              <a:t>号</a:t>
            </a:r>
            <a:r>
              <a:rPr lang="zh-CN" altLang="zh-CN" sz="2000" dirty="0">
                <a:latin typeface="楷体" panose="02010609060101010101" pitchFamily="49" charset="-122"/>
                <a:ea typeface="楷体" panose="02010609060101010101" pitchFamily="49" charset="-122"/>
              </a:rPr>
              <a:t>行政判决书</a:t>
            </a:r>
            <a:r>
              <a:rPr lang="zh-CN" altLang="en-US" sz="2000"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2016</a:t>
            </a:r>
            <a:r>
              <a:rPr lang="zh-CN" altLang="zh-CN" sz="2000" b="1" dirty="0">
                <a:latin typeface="楷体" panose="02010609060101010101" pitchFamily="49" charset="-122"/>
                <a:ea typeface="楷体" panose="02010609060101010101" pitchFamily="49" charset="-122"/>
              </a:rPr>
              <a:t>）京</a:t>
            </a:r>
            <a:r>
              <a:rPr lang="en-US" altLang="zh-CN" sz="2000" b="1" dirty="0">
                <a:latin typeface="楷体" panose="02010609060101010101" pitchFamily="49" charset="-122"/>
                <a:ea typeface="楷体" panose="02010609060101010101" pitchFamily="49" charset="-122"/>
              </a:rPr>
              <a:t>73</a:t>
            </a:r>
            <a:r>
              <a:rPr lang="zh-CN" altLang="zh-CN" sz="2000" b="1" dirty="0">
                <a:latin typeface="楷体" panose="02010609060101010101" pitchFamily="49" charset="-122"/>
                <a:ea typeface="楷体" panose="02010609060101010101" pitchFamily="49" charset="-122"/>
              </a:rPr>
              <a:t>行初</a:t>
            </a:r>
            <a:r>
              <a:rPr lang="en-US" altLang="zh-CN" sz="2000" b="1" dirty="0">
                <a:latin typeface="楷体" panose="02010609060101010101" pitchFamily="49" charset="-122"/>
                <a:ea typeface="楷体" panose="02010609060101010101" pitchFamily="49" charset="-122"/>
              </a:rPr>
              <a:t>2286</a:t>
            </a:r>
            <a:r>
              <a:rPr lang="zh-CN" altLang="zh-CN" sz="2000" b="1" dirty="0">
                <a:latin typeface="楷体" panose="02010609060101010101" pitchFamily="49" charset="-122"/>
                <a:ea typeface="楷体" panose="02010609060101010101" pitchFamily="49" charset="-122"/>
              </a:rPr>
              <a:t>号</a:t>
            </a:r>
            <a:r>
              <a:rPr lang="zh-CN" altLang="zh-CN" sz="2000" dirty="0">
                <a:latin typeface="楷体" panose="02010609060101010101" pitchFamily="49" charset="-122"/>
                <a:ea typeface="楷体" panose="02010609060101010101" pitchFamily="49" charset="-122"/>
              </a:rPr>
              <a:t>行政判决书</a:t>
            </a:r>
            <a:r>
              <a:rPr lang="zh-CN" altLang="en-US" sz="2000" dirty="0">
                <a:latin typeface="楷体" panose="02010609060101010101" pitchFamily="49" charset="-122"/>
                <a:ea typeface="楷体" panose="02010609060101010101" pitchFamily="49" charset="-122"/>
              </a:rPr>
              <a:t>和</a:t>
            </a:r>
            <a:r>
              <a:rPr lang="zh-CN" altLang="en-US" sz="2000" b="1" dirty="0">
                <a:latin typeface="楷体" panose="02010609060101010101" pitchFamily="49" charset="-122"/>
                <a:ea typeface="楷体" panose="02010609060101010101" pitchFamily="49" charset="-122"/>
              </a:rPr>
              <a:t>（</a:t>
            </a:r>
            <a:r>
              <a:rPr lang="en-US" altLang="zh-CN" sz="2000" b="1" dirty="0">
                <a:latin typeface="楷体" panose="02010609060101010101" pitchFamily="49" charset="-122"/>
                <a:ea typeface="楷体" panose="02010609060101010101" pitchFamily="49" charset="-122"/>
              </a:rPr>
              <a:t>2017</a:t>
            </a:r>
            <a:r>
              <a:rPr lang="zh-CN" altLang="en-US" sz="2000" b="1" dirty="0">
                <a:latin typeface="楷体" panose="02010609060101010101" pitchFamily="49" charset="-122"/>
                <a:ea typeface="楷体" panose="02010609060101010101" pitchFamily="49" charset="-122"/>
              </a:rPr>
              <a:t>）京</a:t>
            </a:r>
            <a:r>
              <a:rPr lang="en-US" altLang="zh-CN" sz="2000" b="1" dirty="0">
                <a:latin typeface="楷体" panose="02010609060101010101" pitchFamily="49" charset="-122"/>
                <a:ea typeface="楷体" panose="02010609060101010101" pitchFamily="49" charset="-122"/>
              </a:rPr>
              <a:t>73</a:t>
            </a:r>
            <a:r>
              <a:rPr lang="zh-CN" altLang="en-US" sz="2000" b="1" dirty="0">
                <a:latin typeface="楷体" panose="02010609060101010101" pitchFamily="49" charset="-122"/>
                <a:ea typeface="楷体" panose="02010609060101010101" pitchFamily="49" charset="-122"/>
              </a:rPr>
              <a:t>行初</a:t>
            </a:r>
            <a:r>
              <a:rPr lang="en-US" altLang="zh-CN" sz="2000" b="1" dirty="0">
                <a:latin typeface="楷体" panose="02010609060101010101" pitchFamily="49" charset="-122"/>
                <a:ea typeface="楷体" panose="02010609060101010101" pitchFamily="49" charset="-122"/>
              </a:rPr>
              <a:t>1034</a:t>
            </a:r>
            <a:r>
              <a:rPr lang="zh-CN" altLang="en-US" sz="2000" b="1" dirty="0">
                <a:latin typeface="楷体" panose="02010609060101010101" pitchFamily="49" charset="-122"/>
                <a:ea typeface="楷体" panose="02010609060101010101" pitchFamily="49" charset="-122"/>
              </a:rPr>
              <a:t>号</a:t>
            </a:r>
            <a:r>
              <a:rPr lang="zh-CN" altLang="en-US" sz="2000" dirty="0">
                <a:latin typeface="楷体" panose="02010609060101010101" pitchFamily="49" charset="-122"/>
                <a:ea typeface="楷体" panose="02010609060101010101" pitchFamily="49" charset="-122"/>
              </a:rPr>
              <a:t>行政判决书</a:t>
            </a:r>
            <a:r>
              <a:rPr lang="zh-CN" altLang="zh-CN" sz="2000" dirty="0">
                <a:latin typeface="楷体" panose="02010609060101010101" pitchFamily="49" charset="-122"/>
                <a:ea typeface="楷体" panose="02010609060101010101" pitchFamily="49" charset="-122"/>
              </a:rPr>
              <a:t>明确认定</a:t>
            </a:r>
            <a:r>
              <a:rPr lang="en-US" altLang="zh-CN" sz="2000" dirty="0">
                <a:latin typeface="楷体" panose="02010609060101010101" pitchFamily="49" charset="-122"/>
                <a:ea typeface="楷体" panose="02010609060101010101" pitchFamily="49" charset="-122"/>
              </a:rPr>
              <a:t>:</a:t>
            </a:r>
          </a:p>
          <a:p>
            <a:pPr algn="just"/>
            <a:r>
              <a:rPr lang="en-US" altLang="zh-CN" sz="2000" dirty="0">
                <a:latin typeface="楷体" panose="02010609060101010101" pitchFamily="49" charset="-122"/>
                <a:ea typeface="楷体" panose="02010609060101010101" pitchFamily="49" charset="-122"/>
              </a:rPr>
              <a:t>  </a:t>
            </a:r>
          </a:p>
          <a:p>
            <a:pPr algn="just"/>
            <a:r>
              <a:rPr lang="zh-CN" altLang="zh-CN" sz="2000" dirty="0">
                <a:latin typeface="楷体" panose="02010609060101010101" pitchFamily="49" charset="-122"/>
                <a:ea typeface="楷体" panose="02010609060101010101" pitchFamily="49" charset="-122"/>
              </a:rPr>
              <a:t>“以相对理由提出异议申请时，异议申请人应当提交相关证据证明其为在先权利人或利害关系人。《商标法实施条例》第二十七条虽然规定了当事人在提交异议申请后</a:t>
            </a:r>
            <a:r>
              <a:rPr lang="en-US" altLang="zh-CN" sz="2000" dirty="0">
                <a:latin typeface="楷体" panose="02010609060101010101" pitchFamily="49" charset="-122"/>
                <a:ea typeface="楷体" panose="02010609060101010101" pitchFamily="49" charset="-122"/>
              </a:rPr>
              <a:t>3</a:t>
            </a:r>
            <a:r>
              <a:rPr lang="zh-CN" altLang="zh-CN" sz="2000" dirty="0">
                <a:latin typeface="楷体" panose="02010609060101010101" pitchFamily="49" charset="-122"/>
                <a:ea typeface="楷体" panose="02010609060101010101" pitchFamily="49" charset="-122"/>
              </a:rPr>
              <a:t>个月的证据补充提交期限，但其</a:t>
            </a:r>
            <a:r>
              <a:rPr lang="zh-CN" altLang="zh-CN" sz="2000" dirty="0">
                <a:solidFill>
                  <a:srgbClr val="FF0000"/>
                </a:solidFill>
                <a:latin typeface="楷体" panose="02010609060101010101" pitchFamily="49" charset="-122"/>
                <a:ea typeface="楷体" panose="02010609060101010101" pitchFamily="49" charset="-122"/>
              </a:rPr>
              <a:t>前提</a:t>
            </a:r>
            <a:r>
              <a:rPr lang="zh-CN" altLang="zh-CN" sz="2000" dirty="0">
                <a:latin typeface="楷体" panose="02010609060101010101" pitchFamily="49" charset="-122"/>
                <a:ea typeface="楷体" panose="02010609060101010101" pitchFamily="49" charset="-122"/>
              </a:rPr>
              <a:t>仍在于，当事人提出的异议申请首先应当符合受理条件。</a:t>
            </a:r>
            <a:r>
              <a:rPr lang="zh-CN" altLang="zh-CN" sz="2000" u="sng" dirty="0">
                <a:latin typeface="楷体" panose="02010609060101010101" pitchFamily="49" charset="-122"/>
                <a:ea typeface="楷体" panose="02010609060101010101" pitchFamily="49" charset="-122"/>
              </a:rPr>
              <a:t>对于证明异议人为在先权利人或利害关系人的相关证据材料，是异议申请人在以相对理由提出异议申请时，应当同时提交的必备的主体资格证明，不属于《商标法实施条例》第二十七条所规定的可以在</a:t>
            </a:r>
            <a:r>
              <a:rPr lang="en-US" altLang="zh-CN" sz="2000" u="sng" dirty="0">
                <a:latin typeface="楷体" panose="02010609060101010101" pitchFamily="49" charset="-122"/>
                <a:ea typeface="楷体" panose="02010609060101010101" pitchFamily="49" charset="-122"/>
              </a:rPr>
              <a:t>3</a:t>
            </a:r>
            <a:r>
              <a:rPr lang="zh-CN" altLang="zh-CN" sz="2000" u="sng" dirty="0">
                <a:latin typeface="楷体" panose="02010609060101010101" pitchFamily="49" charset="-122"/>
                <a:ea typeface="楷体" panose="02010609060101010101" pitchFamily="49" charset="-122"/>
              </a:rPr>
              <a:t>个月补充期限内提交的证据材料</a:t>
            </a:r>
            <a:r>
              <a:rPr lang="zh-CN" altLang="zh-CN" sz="2000" dirty="0">
                <a:latin typeface="楷体" panose="02010609060101010101" pitchFamily="49" charset="-122"/>
                <a:ea typeface="楷体" panose="02010609060101010101" pitchFamily="49" charset="-122"/>
              </a:rPr>
              <a:t>”。</a:t>
            </a:r>
            <a:endParaRPr lang="zh-CN" altLang="en-US" sz="2000" dirty="0">
              <a:latin typeface="楷体" panose="02010609060101010101" pitchFamily="49" charset="-122"/>
              <a:ea typeface="楷体" panose="02010609060101010101" pitchFamily="49" charset="-122"/>
            </a:endParaRP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latin typeface="黑体" panose="02010609060101010101" pitchFamily="49" charset="-122"/>
                <a:ea typeface="黑体" panose="02010609060101010101" pitchFamily="49" charset="-122"/>
                <a:sym typeface="+mn-ea"/>
              </a:rPr>
              <a:t>商标异议制度简述</a:t>
            </a: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4667242" y="1643051"/>
            <a:ext cx="2969083" cy="461665"/>
          </a:xfrm>
          <a:prstGeom prst="rect">
            <a:avLst/>
          </a:prstGeom>
        </p:spPr>
        <p:txBody>
          <a:bodyPr wrap="none">
            <a:spAutoFit/>
          </a:bodyPr>
          <a:lstStyle/>
          <a:p>
            <a:pPr algn="ctr"/>
            <a:r>
              <a:rPr lang="zh-CN" altLang="en-US" sz="2400" b="1" dirty="0">
                <a:latin typeface="宋体" panose="02010600030101010101" pitchFamily="2" charset="-122"/>
                <a:ea typeface="宋体" panose="02010600030101010101" pitchFamily="2" charset="-122"/>
              </a:rPr>
              <a:t>异议制度存在的意义</a:t>
            </a: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68"/>
            <a:ext cx="7244878" cy="2677656"/>
          </a:xfrm>
          <a:prstGeom prst="rect">
            <a:avLst/>
          </a:prstGeom>
        </p:spPr>
        <p:txBody>
          <a:bodyPr wrap="square">
            <a:spAutoFit/>
          </a:bodyPr>
          <a:lstStyle/>
          <a:p>
            <a:r>
              <a:rPr lang="zh-CN" altLang="en-US" sz="2400" b="1" dirty="0">
                <a:latin typeface="宋体" panose="02010600030101010101" pitchFamily="2" charset="-122"/>
                <a:ea typeface="宋体" panose="02010600030101010101" pitchFamily="2" charset="-122"/>
              </a:rPr>
              <a:t>商标异议制度理论依据：商标确权是将公共资源变成私权的行政行为，必须有提出不同意见的渠道。</a:t>
            </a:r>
            <a:endParaRPr lang="en-US" altLang="zh-CN" sz="2400" b="1" dirty="0">
              <a:latin typeface="宋体" panose="02010600030101010101" pitchFamily="2" charset="-122"/>
              <a:ea typeface="宋体" panose="02010600030101010101" pitchFamily="2" charset="-122"/>
            </a:endParaRPr>
          </a:p>
          <a:p>
            <a:endParaRPr lang="en-US" altLang="zh-CN" sz="2400" b="1" dirty="0">
              <a:latin typeface="宋体" panose="02010600030101010101" pitchFamily="2" charset="-122"/>
              <a:ea typeface="宋体" panose="02010600030101010101" pitchFamily="2" charset="-122"/>
            </a:endParaRPr>
          </a:p>
          <a:p>
            <a:r>
              <a:rPr lang="zh-CN" altLang="en-US" sz="2400" b="1" dirty="0">
                <a:latin typeface="宋体" panose="02010600030101010101" pitchFamily="2" charset="-122"/>
                <a:ea typeface="宋体" panose="02010600030101010101" pitchFamily="2" charset="-122"/>
              </a:rPr>
              <a:t>我国把异议制度放在商标注册证发证之前，称为“异议前置”。（欧盟、英国、法国采取类似设置）</a:t>
            </a:r>
            <a:endParaRPr lang="en-US" altLang="zh-CN" sz="2400" b="1" dirty="0">
              <a:latin typeface="宋体" panose="02010600030101010101" pitchFamily="2" charset="-122"/>
              <a:ea typeface="宋体" panose="02010600030101010101" pitchFamily="2" charset="-122"/>
            </a:endParaRPr>
          </a:p>
          <a:p>
            <a:endParaRPr lang="en-US" altLang="zh-CN" sz="2400" b="1" dirty="0">
              <a:latin typeface="宋体" panose="02010600030101010101" pitchFamily="2" charset="-122"/>
              <a:ea typeface="宋体" panose="02010600030101010101" pitchFamily="2" charset="-122"/>
            </a:endParaRPr>
          </a:p>
          <a:p>
            <a:r>
              <a:rPr lang="zh-CN" altLang="en-US" sz="2400" b="1" dirty="0">
                <a:latin typeface="宋体" panose="02010600030101010101" pitchFamily="2" charset="-122"/>
                <a:ea typeface="宋体" panose="02010600030101010101" pitchFamily="2" charset="-122"/>
              </a:rPr>
              <a:t>采取异议后置的地区：美国、德国、日本、台湾省</a:t>
            </a:r>
          </a:p>
        </p:txBody>
      </p:sp>
      <p:sp>
        <p:nvSpPr>
          <p:cNvPr id="9" name="矩形 8"/>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50827"/>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0" name="矩形 9"/>
          <p:cNvSpPr/>
          <p:nvPr/>
        </p:nvSpPr>
        <p:spPr>
          <a:xfrm>
            <a:off x="4488645" y="1325392"/>
            <a:ext cx="3357586" cy="646331"/>
          </a:xfrm>
          <a:prstGeom prst="rect">
            <a:avLst/>
          </a:prstGeom>
        </p:spPr>
        <p:txBody>
          <a:bodyPr wrap="square">
            <a:spAutoFit/>
          </a:bodyPr>
          <a:lstStyle/>
          <a:p>
            <a:r>
              <a:rPr lang="zh-CN" altLang="en-US" sz="2400" b="1" dirty="0"/>
              <a:t>注意：</a:t>
            </a:r>
            <a:r>
              <a:rPr lang="zh-CN" altLang="en-US" sz="3600" b="1" u="sng" dirty="0">
                <a:solidFill>
                  <a:srgbClr val="FF0000"/>
                </a:solidFill>
              </a:rPr>
              <a:t>初步证据</a:t>
            </a:r>
            <a:endParaRPr lang="zh-CN" altLang="en-US" sz="3600" dirty="0">
              <a:solidFill>
                <a:srgbClr val="FF0000"/>
              </a:solidFill>
            </a:endParaRPr>
          </a:p>
        </p:txBody>
      </p:sp>
      <p:sp>
        <p:nvSpPr>
          <p:cNvPr id="11" name="矩形 10"/>
          <p:cNvSpPr/>
          <p:nvPr/>
        </p:nvSpPr>
        <p:spPr>
          <a:xfrm>
            <a:off x="2495600" y="2187165"/>
            <a:ext cx="7527264" cy="1938992"/>
          </a:xfrm>
          <a:prstGeom prst="rect">
            <a:avLst/>
          </a:prstGeom>
        </p:spPr>
        <p:txBody>
          <a:bodyPr wrap="square">
            <a:spAutoFit/>
          </a:bodyPr>
          <a:lstStyle/>
          <a:p>
            <a:r>
              <a:rPr lang="zh-CN" altLang="en-US" sz="2400" dirty="0">
                <a:latin typeface="楷体" panose="02010609060101010101" pitchFamily="49" charset="-122"/>
                <a:ea typeface="楷体" panose="02010609060101010101" pitchFamily="49" charset="-122"/>
              </a:rPr>
              <a:t>    异议</a:t>
            </a:r>
            <a:r>
              <a:rPr lang="zh-CN" altLang="zh-CN" sz="2400" dirty="0">
                <a:latin typeface="楷体" panose="02010609060101010101" pitchFamily="49" charset="-122"/>
                <a:ea typeface="楷体" panose="02010609060101010101" pitchFamily="49" charset="-122"/>
              </a:rPr>
              <a:t>形式审查中并不需要在先权利可以得到实体支持的大量证据，而仅需要在先权利的少量证据以及此在先权利归属于异议人的证据。在提交适格的主体资格证明后，异议人完全可以在三个月补充期内再提交大量的在先权利证据以提高在实体审查中得到保护的几率。</a:t>
            </a:r>
            <a:endParaRPr lang="zh-CN" altLang="en-US" sz="2400" dirty="0"/>
          </a:p>
        </p:txBody>
      </p:sp>
      <p:sp>
        <p:nvSpPr>
          <p:cNvPr id="13" name="矩形 12"/>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0" name="矩形 9"/>
          <p:cNvSpPr/>
          <p:nvPr/>
        </p:nvSpPr>
        <p:spPr>
          <a:xfrm>
            <a:off x="3024166" y="1262411"/>
            <a:ext cx="6143668" cy="369332"/>
          </a:xfrm>
          <a:prstGeom prst="rect">
            <a:avLst/>
          </a:prstGeom>
        </p:spPr>
        <p:txBody>
          <a:bodyPr wrap="square">
            <a:spAutoFit/>
          </a:bodyPr>
          <a:lstStyle/>
          <a:p>
            <a:r>
              <a:rPr lang="zh-CN" altLang="zh-CN" b="1" dirty="0"/>
              <a:t>（三）提交的主体资格证明应当具有针对性和相关性。</a:t>
            </a:r>
            <a:endParaRPr lang="zh-CN" altLang="en-US" dirty="0"/>
          </a:p>
        </p:txBody>
      </p:sp>
      <p:sp>
        <p:nvSpPr>
          <p:cNvPr id="11" name="矩形 10"/>
          <p:cNvSpPr/>
          <p:nvPr/>
        </p:nvSpPr>
        <p:spPr>
          <a:xfrm>
            <a:off x="2423592" y="1879391"/>
            <a:ext cx="7599272" cy="3554819"/>
          </a:xfrm>
          <a:prstGeom prst="rect">
            <a:avLst/>
          </a:prstGeom>
        </p:spPr>
        <p:txBody>
          <a:bodyPr wrap="square">
            <a:spAutoFit/>
          </a:bodyPr>
          <a:lstStyle/>
          <a:p>
            <a:r>
              <a:rPr lang="zh-CN" altLang="en-US" dirty="0">
                <a:latin typeface="楷体" panose="02010609060101010101" pitchFamily="49" charset="-122"/>
                <a:ea typeface="楷体" panose="02010609060101010101" pitchFamily="49" charset="-122"/>
                <a:sym typeface="+mn-ea"/>
              </a:rPr>
              <a:t>  </a:t>
            </a:r>
            <a:r>
              <a:rPr lang="zh-CN" altLang="en-US" sz="2000" dirty="0">
                <a:latin typeface="楷体" panose="02010609060101010101" pitchFamily="49" charset="-122"/>
                <a:ea typeface="楷体" panose="02010609060101010101" pitchFamily="49" charset="-122"/>
                <a:sym typeface="+mn-ea"/>
              </a:rPr>
              <a:t>形审判断：时间节点是提出异议申请日期。</a:t>
            </a:r>
            <a:endParaRPr lang="en-US" altLang="zh-CN" sz="2000" dirty="0">
              <a:latin typeface="楷体" panose="02010609060101010101" pitchFamily="49" charset="-122"/>
              <a:ea typeface="楷体" panose="02010609060101010101" pitchFamily="49" charset="-122"/>
              <a:sym typeface="+mn-ea"/>
            </a:endParaRPr>
          </a:p>
          <a:p>
            <a:r>
              <a:rPr lang="en-US" altLang="zh-CN" sz="2000" dirty="0">
                <a:latin typeface="楷体" panose="02010609060101010101" pitchFamily="49" charset="-122"/>
                <a:ea typeface="楷体" panose="02010609060101010101" pitchFamily="49" charset="-122"/>
                <a:sym typeface="+mn-ea"/>
              </a:rPr>
              <a:t>  </a:t>
            </a:r>
            <a:r>
              <a:rPr lang="zh-CN" altLang="zh-CN" sz="2000" dirty="0">
                <a:latin typeface="楷体" panose="02010609060101010101" pitchFamily="49" charset="-122"/>
                <a:ea typeface="楷体" panose="02010609060101010101" pitchFamily="49" charset="-122"/>
                <a:sym typeface="+mn-ea"/>
              </a:rPr>
              <a:t>主体资格证明与异议申请所援引的条款有直接联系</a:t>
            </a:r>
            <a:endParaRPr lang="en-US" altLang="zh-CN" sz="2000" dirty="0">
              <a:latin typeface="楷体" panose="02010609060101010101" pitchFamily="49" charset="-122"/>
              <a:ea typeface="楷体" panose="02010609060101010101" pitchFamily="49" charset="-122"/>
              <a:sym typeface="+mn-ea"/>
            </a:endParaRPr>
          </a:p>
          <a:p>
            <a:pPr>
              <a:spcAft>
                <a:spcPts val="600"/>
              </a:spcAft>
              <a:buFont typeface="Wingdings" panose="05000000000000000000" pitchFamily="2" charset="2"/>
              <a:buChar char="Ø"/>
              <a:defRPr/>
            </a:pPr>
            <a:r>
              <a:rPr lang="zh-CN" altLang="en-US" sz="2000" dirty="0">
                <a:latin typeface="楷体" panose="02010609060101010101" pitchFamily="49" charset="-122"/>
                <a:ea typeface="楷体" panose="02010609060101010101" pitchFamily="49" charset="-122"/>
                <a:sym typeface="+mn-ea"/>
              </a:rPr>
              <a:t>第十三条第二款和第三款：驰名商标保护</a:t>
            </a:r>
            <a:endParaRPr lang="en-US" altLang="zh-CN" sz="2000" dirty="0">
              <a:latin typeface="楷体" panose="02010609060101010101" pitchFamily="49" charset="-122"/>
              <a:ea typeface="楷体" panose="02010609060101010101" pitchFamily="49" charset="-122"/>
              <a:sym typeface="+mn-ea"/>
            </a:endParaRPr>
          </a:p>
          <a:p>
            <a:pPr>
              <a:spcAft>
                <a:spcPts val="600"/>
              </a:spcAft>
              <a:buFont typeface="Wingdings" panose="05000000000000000000" pitchFamily="2" charset="2"/>
              <a:buChar char="Ø"/>
              <a:defRPr/>
            </a:pPr>
            <a:r>
              <a:rPr lang="zh-CN" altLang="en-US" sz="2000" dirty="0">
                <a:latin typeface="楷体" panose="02010609060101010101" pitchFamily="49" charset="-122"/>
                <a:ea typeface="楷体" panose="02010609060101010101" pitchFamily="49" charset="-122"/>
                <a:sym typeface="+mn-ea"/>
              </a:rPr>
              <a:t>第十五条：防止因代理关系、代表关系或其他合同、业务关系导致商标被抢注。</a:t>
            </a:r>
            <a:endParaRPr lang="en-US" altLang="zh-CN" sz="2000" dirty="0">
              <a:latin typeface="楷体" panose="02010609060101010101" pitchFamily="49" charset="-122"/>
              <a:ea typeface="楷体" panose="02010609060101010101" pitchFamily="49" charset="-122"/>
              <a:sym typeface="+mn-ea"/>
            </a:endParaRPr>
          </a:p>
          <a:p>
            <a:pPr>
              <a:spcAft>
                <a:spcPts val="600"/>
              </a:spcAft>
              <a:buFont typeface="Wingdings" panose="05000000000000000000" pitchFamily="2" charset="2"/>
              <a:buChar char="Ø"/>
              <a:defRPr/>
            </a:pPr>
            <a:r>
              <a:rPr lang="zh-CN" altLang="en-US" sz="2000" dirty="0">
                <a:latin typeface="楷体" panose="02010609060101010101" pitchFamily="49" charset="-122"/>
                <a:ea typeface="楷体" panose="02010609060101010101" pitchFamily="49" charset="-122"/>
                <a:sym typeface="+mn-ea"/>
              </a:rPr>
              <a:t>第十六条第一款：地理标志保护</a:t>
            </a:r>
            <a:endParaRPr lang="en-US" altLang="zh-CN" sz="2000" dirty="0">
              <a:latin typeface="楷体" panose="02010609060101010101" pitchFamily="49" charset="-122"/>
              <a:ea typeface="楷体" panose="02010609060101010101" pitchFamily="49" charset="-122"/>
              <a:sym typeface="+mn-ea"/>
            </a:endParaRPr>
          </a:p>
          <a:p>
            <a:pPr>
              <a:spcAft>
                <a:spcPts val="600"/>
              </a:spcAft>
              <a:buFont typeface="Wingdings" panose="05000000000000000000" pitchFamily="2" charset="2"/>
              <a:buChar char="Ø"/>
              <a:defRPr/>
            </a:pPr>
            <a:r>
              <a:rPr lang="zh-CN" altLang="en-US" sz="2000" dirty="0">
                <a:latin typeface="楷体" panose="02010609060101010101" pitchFamily="49" charset="-122"/>
                <a:ea typeface="楷体" panose="02010609060101010101" pitchFamily="49" charset="-122"/>
                <a:sym typeface="+mn-ea"/>
              </a:rPr>
              <a:t>第三十条：在先初步审定或注册商标权保护</a:t>
            </a:r>
            <a:endParaRPr lang="en-US" altLang="zh-CN" sz="2000" dirty="0">
              <a:latin typeface="楷体" panose="02010609060101010101" pitchFamily="49" charset="-122"/>
              <a:ea typeface="楷体" panose="02010609060101010101" pitchFamily="49" charset="-122"/>
              <a:sym typeface="+mn-ea"/>
            </a:endParaRPr>
          </a:p>
          <a:p>
            <a:pPr>
              <a:spcAft>
                <a:spcPts val="600"/>
              </a:spcAft>
              <a:buFont typeface="Wingdings" panose="05000000000000000000" pitchFamily="2" charset="2"/>
              <a:buChar char="Ø"/>
              <a:defRPr/>
            </a:pPr>
            <a:r>
              <a:rPr lang="zh-CN" altLang="en-US" sz="2000" dirty="0">
                <a:latin typeface="楷体" panose="02010609060101010101" pitchFamily="49" charset="-122"/>
                <a:ea typeface="楷体" panose="02010609060101010101" pitchFamily="49" charset="-122"/>
                <a:sym typeface="+mn-ea"/>
              </a:rPr>
              <a:t>第三十一条：在先申请商标权以及同日申请使用在先的保护</a:t>
            </a:r>
            <a:endParaRPr lang="en-US" altLang="zh-CN" sz="2000" dirty="0">
              <a:latin typeface="楷体" panose="02010609060101010101" pitchFamily="49" charset="-122"/>
              <a:ea typeface="楷体" panose="02010609060101010101" pitchFamily="49" charset="-122"/>
              <a:sym typeface="+mn-ea"/>
            </a:endParaRPr>
          </a:p>
          <a:p>
            <a:pPr>
              <a:spcAft>
                <a:spcPts val="600"/>
              </a:spcAft>
              <a:buFont typeface="Wingdings" panose="05000000000000000000" pitchFamily="2" charset="2"/>
              <a:buChar char="Ø"/>
              <a:defRPr/>
            </a:pPr>
            <a:r>
              <a:rPr lang="zh-CN" altLang="en-US" sz="2000" dirty="0">
                <a:latin typeface="楷体" panose="02010609060101010101" pitchFamily="49" charset="-122"/>
                <a:ea typeface="楷体" panose="02010609060101010101" pitchFamily="49" charset="-122"/>
                <a:sym typeface="+mn-ea"/>
              </a:rPr>
              <a:t>第三十二条：禁止损害各种在先权利，禁止抢先注册他人已使用并有一定影响的商标。</a:t>
            </a:r>
          </a:p>
        </p:txBody>
      </p:sp>
      <p:sp>
        <p:nvSpPr>
          <p:cNvPr id="13" name="矩形 12"/>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1"/>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0" name="矩形 9"/>
          <p:cNvSpPr/>
          <p:nvPr/>
        </p:nvSpPr>
        <p:spPr>
          <a:xfrm>
            <a:off x="1919536" y="1500175"/>
            <a:ext cx="8568952" cy="3785652"/>
          </a:xfrm>
          <a:prstGeom prst="rect">
            <a:avLst/>
          </a:prstGeom>
        </p:spPr>
        <p:txBody>
          <a:bodyPr wrap="square">
            <a:spAutoFit/>
          </a:bodyPr>
          <a:lstStyle/>
          <a:p>
            <a:pPr algn="just">
              <a:buFont typeface="Arial" panose="020B0604020202020204" pitchFamily="34" charset="0"/>
              <a:buChar char="•"/>
            </a:pPr>
            <a:r>
              <a:rPr lang="zh-CN" altLang="en-US" sz="2400" dirty="0">
                <a:latin typeface="楷体" panose="02010609060101010101" pitchFamily="49" charset="-122"/>
                <a:ea typeface="楷体" panose="02010609060101010101" pitchFamily="49" charset="-122"/>
                <a:sym typeface="+mn-ea"/>
              </a:rPr>
              <a:t>利害关系人的认定</a:t>
            </a:r>
          </a:p>
          <a:p>
            <a:pPr lvl="0" algn="just">
              <a:lnSpc>
                <a:spcPct val="150000"/>
              </a:lnSpc>
            </a:pPr>
            <a:r>
              <a:rPr lang="en-US" altLang="en-US" sz="2400" dirty="0">
                <a:latin typeface="楷体" panose="02010609060101010101" pitchFamily="49" charset="-122"/>
                <a:ea typeface="楷体" panose="02010609060101010101" pitchFamily="49" charset="-122"/>
                <a:sym typeface="+mn-ea"/>
              </a:rPr>
              <a:t>   </a:t>
            </a:r>
            <a:r>
              <a:rPr lang="en-US" altLang="en-US" sz="2400" dirty="0" err="1">
                <a:latin typeface="楷体" panose="02010609060101010101" pitchFamily="49" charset="-122"/>
                <a:ea typeface="楷体" panose="02010609060101010101" pitchFamily="49" charset="-122"/>
                <a:sym typeface="+mn-ea"/>
              </a:rPr>
              <a:t>利害关系的界定更多的是政策考量过程：利害关系的范围不宜过小或过大</a:t>
            </a:r>
            <a:r>
              <a:rPr lang="zh-CN" altLang="en-US" sz="2400" dirty="0">
                <a:latin typeface="楷体" panose="02010609060101010101" pitchFamily="49" charset="-122"/>
                <a:ea typeface="楷体" panose="02010609060101010101" pitchFamily="49" charset="-122"/>
                <a:sym typeface="+mn-ea"/>
              </a:rPr>
              <a:t>，应在保障异议权和防止滥用异议权之间取得平衡，还需考虑举证上的可行性和便利性。</a:t>
            </a:r>
          </a:p>
          <a:p>
            <a:pPr lvl="0" algn="just">
              <a:lnSpc>
                <a:spcPct val="150000"/>
              </a:lnSpc>
            </a:pPr>
            <a:r>
              <a:rPr lang="en-US" altLang="en-US" sz="2400" dirty="0">
                <a:latin typeface="楷体" panose="02010609060101010101" pitchFamily="49" charset="-122"/>
                <a:ea typeface="楷体" panose="02010609060101010101" pitchFamily="49" charset="-122"/>
                <a:sym typeface="+mn-ea"/>
              </a:rPr>
              <a:t>   </a:t>
            </a:r>
            <a:r>
              <a:rPr lang="en-US" altLang="en-US" sz="2400" dirty="0" err="1">
                <a:latin typeface="楷体" panose="02010609060101010101" pitchFamily="49" charset="-122"/>
                <a:ea typeface="楷体" panose="02010609060101010101" pitchFamily="49" charset="-122"/>
                <a:sym typeface="+mn-ea"/>
              </a:rPr>
              <a:t>例如</a:t>
            </a:r>
            <a:r>
              <a:rPr lang="zh-CN" altLang="en-US" sz="2400" dirty="0">
                <a:latin typeface="楷体" panose="02010609060101010101" pitchFamily="49" charset="-122"/>
                <a:ea typeface="楷体" panose="02010609060101010101" pitchFamily="49" charset="-122"/>
                <a:sym typeface="+mn-ea"/>
              </a:rPr>
              <a:t>，</a:t>
            </a:r>
            <a:r>
              <a:rPr lang="en-US" altLang="en-US" sz="2400" dirty="0" err="1">
                <a:latin typeface="楷体" panose="02010609060101010101" pitchFamily="49" charset="-122"/>
                <a:ea typeface="楷体" panose="02010609060101010101" pitchFamily="49" charset="-122"/>
                <a:sym typeface="+mn-ea"/>
              </a:rPr>
              <a:t>在先商标权的利害关系人包括但不限于</a:t>
            </a:r>
            <a:r>
              <a:rPr lang="zh-CN" altLang="en-US" sz="2400" dirty="0">
                <a:latin typeface="楷体" panose="02010609060101010101" pitchFamily="49" charset="-122"/>
                <a:ea typeface="楷体" panose="02010609060101010101" pitchFamily="49" charset="-122"/>
                <a:sym typeface="+mn-ea"/>
              </a:rPr>
              <a:t>：</a:t>
            </a:r>
            <a:r>
              <a:rPr lang="en-US" altLang="en-US" sz="2400" dirty="0" err="1">
                <a:latin typeface="楷体" panose="02010609060101010101" pitchFamily="49" charset="-122"/>
                <a:ea typeface="楷体" panose="02010609060101010101" pitchFamily="49" charset="-122"/>
                <a:sym typeface="+mn-ea"/>
              </a:rPr>
              <a:t>合法继承人、被许可使用人、受让人、与商标</a:t>
            </a:r>
            <a:r>
              <a:rPr lang="zh-CN" altLang="en-US" sz="2400" dirty="0">
                <a:latin typeface="楷体" panose="02010609060101010101" pitchFamily="49" charset="-122"/>
                <a:ea typeface="楷体" panose="02010609060101010101" pitchFamily="49" charset="-122"/>
                <a:sym typeface="+mn-ea"/>
              </a:rPr>
              <a:t>专用权</a:t>
            </a:r>
            <a:r>
              <a:rPr lang="en-US" altLang="en-US" sz="2400" dirty="0" err="1">
                <a:latin typeface="楷体" panose="02010609060101010101" pitchFamily="49" charset="-122"/>
                <a:ea typeface="楷体" panose="02010609060101010101" pitchFamily="49" charset="-122"/>
                <a:sym typeface="+mn-ea"/>
              </a:rPr>
              <a:t>人有投资关系或监管关系的人、商标质权人等</a:t>
            </a:r>
            <a:r>
              <a:rPr lang="en-US" altLang="en-US" sz="2400" dirty="0">
                <a:latin typeface="楷体" panose="02010609060101010101" pitchFamily="49" charset="-122"/>
                <a:ea typeface="楷体" panose="02010609060101010101" pitchFamily="49" charset="-122"/>
                <a:sym typeface="+mn-ea"/>
              </a:rPr>
              <a:t>。</a:t>
            </a:r>
            <a:endParaRPr lang="zh-CN" altLang="en-US" sz="2400" noProof="1">
              <a:latin typeface="楷体" panose="02010609060101010101" pitchFamily="49" charset="-122"/>
              <a:ea typeface="楷体" panose="02010609060101010101" pitchFamily="49" charset="-122"/>
              <a:sym typeface="+mn-ea"/>
            </a:endParaRP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0" name="矩形 9"/>
          <p:cNvSpPr/>
          <p:nvPr/>
        </p:nvSpPr>
        <p:spPr>
          <a:xfrm>
            <a:off x="2721908" y="1167849"/>
            <a:ext cx="7215238" cy="369332"/>
          </a:xfrm>
          <a:prstGeom prst="rect">
            <a:avLst/>
          </a:prstGeom>
        </p:spPr>
        <p:txBody>
          <a:bodyPr wrap="square">
            <a:spAutoFit/>
          </a:bodyPr>
          <a:lstStyle/>
          <a:p>
            <a:r>
              <a:rPr lang="zh-CN" altLang="zh-CN" b="1" dirty="0"/>
              <a:t>（</a:t>
            </a:r>
            <a:r>
              <a:rPr lang="zh-CN" altLang="en-US" b="1" dirty="0"/>
              <a:t>四</a:t>
            </a:r>
            <a:r>
              <a:rPr lang="zh-CN" altLang="zh-CN" b="1" dirty="0"/>
              <a:t>）异议人提交的主体资格证明文件应当能形成完整的证据链。</a:t>
            </a:r>
            <a:endParaRPr lang="zh-CN" altLang="en-US" dirty="0"/>
          </a:p>
        </p:txBody>
      </p:sp>
      <p:sp>
        <p:nvSpPr>
          <p:cNvPr id="11" name="矩形 10"/>
          <p:cNvSpPr/>
          <p:nvPr/>
        </p:nvSpPr>
        <p:spPr>
          <a:xfrm>
            <a:off x="1919536" y="2000240"/>
            <a:ext cx="8424936" cy="3416320"/>
          </a:xfrm>
          <a:prstGeom prst="rect">
            <a:avLst/>
          </a:prstGeom>
        </p:spPr>
        <p:txBody>
          <a:bodyPr wrap="square">
            <a:spAutoFit/>
          </a:bodyPr>
          <a:lstStyle/>
          <a:p>
            <a:pPr algn="just"/>
            <a:r>
              <a:rPr lang="zh-CN" altLang="zh-CN" sz="2400" dirty="0">
                <a:latin typeface="楷体" panose="02010609060101010101" pitchFamily="49" charset="-122"/>
                <a:ea typeface="楷体" panose="02010609060101010101" pitchFamily="49" charset="-122"/>
                <a:sym typeface="+mn-ea"/>
              </a:rPr>
              <a:t>在先使用商标的证据应当具备三个要素：</a:t>
            </a:r>
            <a:endParaRPr lang="en-US" altLang="zh-CN" sz="2400" dirty="0">
              <a:latin typeface="楷体" panose="02010609060101010101" pitchFamily="49" charset="-122"/>
              <a:ea typeface="楷体" panose="02010609060101010101" pitchFamily="49" charset="-122"/>
              <a:sym typeface="+mn-ea"/>
            </a:endParaRPr>
          </a:p>
          <a:p>
            <a:pPr algn="just"/>
            <a:r>
              <a:rPr lang="en-US" altLang="zh-CN" sz="2400" dirty="0">
                <a:latin typeface="楷体" panose="02010609060101010101" pitchFamily="49" charset="-122"/>
                <a:ea typeface="楷体" panose="02010609060101010101" pitchFamily="49" charset="-122"/>
                <a:sym typeface="+mn-ea"/>
              </a:rPr>
              <a:t>  </a:t>
            </a:r>
            <a:r>
              <a:rPr lang="zh-CN" altLang="zh-CN" sz="2400" dirty="0">
                <a:latin typeface="楷体" panose="02010609060101010101" pitchFamily="49" charset="-122"/>
                <a:ea typeface="楷体" panose="02010609060101010101" pitchFamily="49" charset="-122"/>
                <a:sym typeface="+mn-ea"/>
              </a:rPr>
              <a:t>一是要有商标的使用情况，即能证明商标的使用符合商标法第四十八条的定义，将商标标识用于商品、商品包装或者容器以及商品交易文书上，或者将商标用于广告宣传、展览以及其他商业活动中，用于识别商品的来源；</a:t>
            </a:r>
            <a:endParaRPr lang="en-US" altLang="zh-CN" sz="2400" dirty="0">
              <a:latin typeface="楷体" panose="02010609060101010101" pitchFamily="49" charset="-122"/>
              <a:ea typeface="楷体" panose="02010609060101010101" pitchFamily="49" charset="-122"/>
              <a:sym typeface="+mn-ea"/>
            </a:endParaRPr>
          </a:p>
          <a:p>
            <a:pPr algn="just"/>
            <a:r>
              <a:rPr lang="en-US" altLang="zh-CN" sz="2400" dirty="0">
                <a:latin typeface="楷体" panose="02010609060101010101" pitchFamily="49" charset="-122"/>
                <a:ea typeface="楷体" panose="02010609060101010101" pitchFamily="49" charset="-122"/>
                <a:sym typeface="+mn-ea"/>
              </a:rPr>
              <a:t>  </a:t>
            </a:r>
            <a:r>
              <a:rPr lang="zh-CN" altLang="zh-CN" sz="2400" dirty="0">
                <a:latin typeface="楷体" panose="02010609060101010101" pitchFamily="49" charset="-122"/>
                <a:ea typeface="楷体" panose="02010609060101010101" pitchFamily="49" charset="-122"/>
                <a:sym typeface="+mn-ea"/>
              </a:rPr>
              <a:t>二是要能体现商标的使用人，即能证明异议人是商标使用人或者与被使用的商标存在利害关系；</a:t>
            </a:r>
            <a:endParaRPr lang="en-US" altLang="zh-CN" sz="2400" dirty="0">
              <a:latin typeface="楷体" panose="02010609060101010101" pitchFamily="49" charset="-122"/>
              <a:ea typeface="楷体" panose="02010609060101010101" pitchFamily="49" charset="-122"/>
              <a:sym typeface="+mn-ea"/>
            </a:endParaRPr>
          </a:p>
          <a:p>
            <a:pPr algn="just"/>
            <a:r>
              <a:rPr lang="en-US" altLang="zh-CN" sz="2400" dirty="0">
                <a:latin typeface="楷体" panose="02010609060101010101" pitchFamily="49" charset="-122"/>
                <a:ea typeface="楷体" panose="02010609060101010101" pitchFamily="49" charset="-122"/>
                <a:sym typeface="+mn-ea"/>
              </a:rPr>
              <a:t>  </a:t>
            </a:r>
            <a:r>
              <a:rPr lang="zh-CN" altLang="zh-CN" sz="2400" dirty="0">
                <a:latin typeface="楷体" panose="02010609060101010101" pitchFamily="49" charset="-122"/>
                <a:ea typeface="楷体" panose="02010609060101010101" pitchFamily="49" charset="-122"/>
                <a:sym typeface="+mn-ea"/>
              </a:rPr>
              <a:t>三是要有商标的使用时间，即能证明商标的使用时间早于被异议商标的申请时间。</a:t>
            </a:r>
          </a:p>
        </p:txBody>
      </p:sp>
      <p:sp>
        <p:nvSpPr>
          <p:cNvPr id="13" name="矩形 12"/>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dirty="0">
                <a:latin typeface="黑体" panose="02010609060101010101" pitchFamily="49" charset="-122"/>
                <a:ea typeface="黑体" panose="02010609060101010101" pitchFamily="49" charset="-122"/>
                <a:sym typeface="+mn-ea"/>
              </a:rPr>
              <a:t>异议申请的形式</a:t>
            </a:r>
            <a:r>
              <a:rPr lang="zh-CN" altLang="en-US" b="1">
                <a:latin typeface="黑体" panose="02010609060101010101" pitchFamily="49" charset="-122"/>
                <a:ea typeface="黑体" panose="02010609060101010101" pitchFamily="49" charset="-122"/>
                <a:sym typeface="+mn-ea"/>
              </a:rPr>
              <a:t>审查</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2207568" y="2084854"/>
            <a:ext cx="7992888" cy="2585323"/>
          </a:xfrm>
          <a:prstGeom prst="rect">
            <a:avLst/>
          </a:prstGeom>
        </p:spPr>
        <p:txBody>
          <a:bodyPr wrap="square">
            <a:spAutoFit/>
          </a:bodyPr>
          <a:lstStyle/>
          <a:p>
            <a:pPr algn="just">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在先注册商标已无效</a:t>
            </a:r>
            <a:endParaRPr lang="en-US" altLang="zh-CN" dirty="0">
              <a:latin typeface="楷体" panose="02010609060101010101" pitchFamily="49" charset="-122"/>
              <a:ea typeface="楷体" panose="02010609060101010101" pitchFamily="49" charset="-122"/>
            </a:endParaRPr>
          </a:p>
          <a:p>
            <a:pPr algn="just">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未提供使用证据或不能证明其在先（仅有目录）、仅叙述（公司、品牌介绍等）、没有日期的照片</a:t>
            </a:r>
            <a:endParaRPr lang="en-US" altLang="zh-CN" dirty="0">
              <a:latin typeface="楷体" panose="02010609060101010101" pitchFamily="49" charset="-122"/>
              <a:ea typeface="楷体" panose="02010609060101010101" pitchFamily="49" charset="-122"/>
            </a:endParaRPr>
          </a:p>
          <a:p>
            <a:pPr algn="just">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引证商号权在被异议商标申请日期之后</a:t>
            </a:r>
            <a:endParaRPr lang="en-US" altLang="zh-CN" dirty="0">
              <a:latin typeface="楷体" panose="02010609060101010101" pitchFamily="49" charset="-122"/>
              <a:ea typeface="楷体" panose="02010609060101010101" pitchFamily="49" charset="-122"/>
            </a:endParaRPr>
          </a:p>
          <a:p>
            <a:pPr algn="just">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著作权证据不能证明在先</a:t>
            </a:r>
            <a:endParaRPr lang="en-US" altLang="zh-CN" dirty="0">
              <a:latin typeface="楷体" panose="02010609060101010101" pitchFamily="49" charset="-122"/>
              <a:ea typeface="楷体" panose="02010609060101010101" pitchFamily="49" charset="-122"/>
            </a:endParaRPr>
          </a:p>
          <a:p>
            <a:pPr algn="just">
              <a:lnSpc>
                <a:spcPct val="150000"/>
              </a:lnSpc>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未就利害关系提供证据</a:t>
            </a:r>
            <a:endParaRPr lang="en-US" altLang="zh-CN" dirty="0">
              <a:latin typeface="楷体" panose="02010609060101010101" pitchFamily="49" charset="-122"/>
              <a:ea typeface="楷体" panose="02010609060101010101" pitchFamily="49" charset="-122"/>
            </a:endParaRPr>
          </a:p>
        </p:txBody>
      </p:sp>
      <p:sp>
        <p:nvSpPr>
          <p:cNvPr id="10" name="矩形 9"/>
          <p:cNvSpPr/>
          <p:nvPr/>
        </p:nvSpPr>
        <p:spPr>
          <a:xfrm>
            <a:off x="3977464" y="1392041"/>
            <a:ext cx="4880014" cy="369332"/>
          </a:xfrm>
          <a:prstGeom prst="rect">
            <a:avLst/>
          </a:prstGeom>
        </p:spPr>
        <p:txBody>
          <a:bodyPr wrap="square">
            <a:spAutoFit/>
          </a:bodyPr>
          <a:lstStyle/>
          <a:p>
            <a:r>
              <a:rPr lang="zh-CN" altLang="en-US" dirty="0"/>
              <a:t>因主体资格不符导致不予受理的若干情形</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55</a:t>
            </a:fld>
            <a:endParaRPr lang="zh-CN" altLang="en-US"/>
          </a:p>
        </p:txBody>
      </p:sp>
      <p:pic>
        <p:nvPicPr>
          <p:cNvPr id="5" name="图片 4"/>
          <p:cNvPicPr>
            <a:picLocks noChangeAspect="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6" name="组合 5"/>
          <p:cNvGrpSpPr/>
          <p:nvPr/>
        </p:nvGrpSpPr>
        <p:grpSpPr>
          <a:xfrm>
            <a:off x="2563987" y="2285993"/>
            <a:ext cx="7103915" cy="2405375"/>
            <a:chOff x="583679" y="1752601"/>
            <a:chExt cx="10112030" cy="2024365"/>
          </a:xfrm>
        </p:grpSpPr>
        <p:sp>
          <p:nvSpPr>
            <p:cNvPr id="7" name="文本框 4"/>
            <p:cNvSpPr txBox="1"/>
            <p:nvPr/>
          </p:nvSpPr>
          <p:spPr>
            <a:xfrm>
              <a:off x="583679" y="2287350"/>
              <a:ext cx="10112030" cy="492147"/>
            </a:xfrm>
            <a:prstGeom prst="rect">
              <a:avLst/>
            </a:prstGeom>
            <a:noFill/>
          </p:spPr>
          <p:txBody>
            <a:bodyPr wrap="square" rtlCol="0">
              <a:spAutoFit/>
            </a:bodyPr>
            <a:lstStyle/>
            <a:p>
              <a:pPr algn="ctr" eaLnBrk="0" hangingPunct="0">
                <a:defRPr/>
              </a:pPr>
              <a:endParaRPr lang="en-US" altLang="zh-CN" sz="3200" b="1" kern="0" dirty="0">
                <a:latin typeface="黑体" panose="02010609060101010101" pitchFamily="49" charset="-122"/>
                <a:ea typeface="黑体" panose="02010609060101010101" pitchFamily="49" charset="-122"/>
              </a:endParaRPr>
            </a:p>
          </p:txBody>
        </p:sp>
        <p:sp>
          <p:nvSpPr>
            <p:cNvPr id="8" name="Text Placeholder 24"/>
            <p:cNvSpPr txBox="1"/>
            <p:nvPr/>
          </p:nvSpPr>
          <p:spPr>
            <a:xfrm>
              <a:off x="1612013" y="3040727"/>
              <a:ext cx="8081629" cy="736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dirty="0">
                <a:solidFill>
                  <a:schemeClr val="bg2">
                    <a:lumMod val="25000"/>
                  </a:schemeClr>
                </a:solidFill>
              </a:endParaRPr>
            </a:p>
          </p:txBody>
        </p:sp>
        <p:sp>
          <p:nvSpPr>
            <p:cNvPr id="9" name="圆角矩形 8"/>
            <p:cNvSpPr/>
            <p:nvPr/>
          </p:nvSpPr>
          <p:spPr>
            <a:xfrm>
              <a:off x="4214754" y="1752601"/>
              <a:ext cx="2849880" cy="4995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rPr>
                <a:t>三</a:t>
              </a:r>
            </a:p>
          </p:txBody>
        </p:sp>
      </p:grpSp>
      <p:pic>
        <p:nvPicPr>
          <p:cNvPr id="10" name="Picture 2" descr="C:\Users\saic\Desktop\微信图片_20181012111632.png"/>
          <p:cNvPicPr>
            <a:picLocks noChangeAspect="1" noChangeArrowheads="1"/>
          </p:cNvPicPr>
          <p:nvPr/>
        </p:nvPicPr>
        <p:blipFill>
          <a:blip r:embed="rId3" cstate="print"/>
          <a:srcRect/>
          <a:stretch>
            <a:fillRect/>
          </a:stretch>
        </p:blipFill>
        <p:spPr bwMode="auto">
          <a:xfrm>
            <a:off x="8453457" y="5500704"/>
            <a:ext cx="2030065" cy="1269543"/>
          </a:xfrm>
          <a:prstGeom prst="rect">
            <a:avLst/>
          </a:prstGeom>
          <a:noFill/>
        </p:spPr>
      </p:pic>
      <p:sp>
        <p:nvSpPr>
          <p:cNvPr id="12" name="矩形 11"/>
          <p:cNvSpPr/>
          <p:nvPr/>
        </p:nvSpPr>
        <p:spPr>
          <a:xfrm>
            <a:off x="4511824" y="3429001"/>
            <a:ext cx="5256584" cy="584775"/>
          </a:xfrm>
          <a:prstGeom prst="rect">
            <a:avLst/>
          </a:prstGeom>
        </p:spPr>
        <p:txBody>
          <a:bodyPr wrap="square">
            <a:spAutoFit/>
          </a:bodyPr>
          <a:lstStyle/>
          <a:p>
            <a:r>
              <a:rPr lang="en-US" altLang="zh-CN" sz="3200" b="1" kern="0" dirty="0">
                <a:latin typeface="黑体" panose="02010609060101010101" pitchFamily="49" charset="-122"/>
                <a:ea typeface="黑体" panose="02010609060101010101" pitchFamily="49" charset="-122"/>
              </a:rPr>
              <a:t> </a:t>
            </a:r>
            <a:r>
              <a:rPr lang="zh-CN" altLang="zh-CN" sz="3200" b="1" kern="0" dirty="0">
                <a:latin typeface="黑体" panose="02010609060101010101" pitchFamily="49" charset="-122"/>
                <a:ea typeface="黑体" panose="02010609060101010101" pitchFamily="49" charset="-122"/>
              </a:rPr>
              <a:t>异议</a:t>
            </a:r>
            <a:r>
              <a:rPr lang="zh-CN" altLang="en-US" sz="3200" b="1" kern="0" dirty="0">
                <a:latin typeface="黑体" panose="02010609060101010101" pitchFamily="49" charset="-122"/>
                <a:ea typeface="黑体" panose="02010609060101010101" pitchFamily="49" charset="-122"/>
              </a:rPr>
              <a:t>网上申请</a:t>
            </a:r>
            <a:endParaRPr lang="zh-CN" altLang="en-US" sz="3200" b="1" dirty="0">
              <a:latin typeface="黑体" panose="02010609060101010101" pitchFamily="49" charset="-122"/>
              <a:ea typeface="黑体" panose="02010609060101010101" pitchFamily="49"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2423592" y="2852936"/>
            <a:ext cx="7715304" cy="1938992"/>
          </a:xfrm>
          <a:prstGeom prst="rect">
            <a:avLst/>
          </a:prstGeom>
        </p:spPr>
        <p:txBody>
          <a:bodyPr wrap="square">
            <a:spAutoFit/>
          </a:bodyPr>
          <a:lstStyle/>
          <a:p>
            <a:r>
              <a:rPr lang="zh-CN" altLang="en-US" sz="2400" b="1" dirty="0">
                <a:sym typeface="+mn-ea"/>
              </a:rPr>
              <a:t>原工商总局办公厅</a:t>
            </a:r>
            <a:r>
              <a:rPr lang="en-US" altLang="zh-CN" sz="2400" b="1" dirty="0">
                <a:sym typeface="+mn-ea"/>
              </a:rPr>
              <a:t>《</a:t>
            </a:r>
            <a:r>
              <a:rPr lang="zh-CN" altLang="en-US" sz="2400" b="1" dirty="0">
                <a:sym typeface="+mn-ea"/>
              </a:rPr>
              <a:t>商标注册便利化改革三年攻坚计划</a:t>
            </a:r>
            <a:r>
              <a:rPr lang="en-US" altLang="zh-CN" sz="2400" b="1" dirty="0">
                <a:sym typeface="+mn-ea"/>
              </a:rPr>
              <a:t>    </a:t>
            </a:r>
          </a:p>
          <a:p>
            <a:r>
              <a:rPr lang="en-US" altLang="zh-CN" sz="2400" b="1" dirty="0">
                <a:sym typeface="+mn-ea"/>
              </a:rPr>
              <a:t>                                   </a:t>
            </a:r>
            <a:r>
              <a:rPr lang="zh-CN" altLang="en-US" sz="2400" b="1" dirty="0">
                <a:sym typeface="+mn-ea"/>
              </a:rPr>
              <a:t>（</a:t>
            </a:r>
            <a:r>
              <a:rPr lang="en-US" altLang="en-US" sz="2400" b="1" dirty="0">
                <a:sym typeface="+mn-ea"/>
              </a:rPr>
              <a:t>2018-2020</a:t>
            </a:r>
            <a:r>
              <a:rPr lang="zh-CN" altLang="en-US" sz="2400" b="1" dirty="0">
                <a:sym typeface="+mn-ea"/>
              </a:rPr>
              <a:t>年）</a:t>
            </a:r>
            <a:r>
              <a:rPr lang="en-US" altLang="zh-CN" sz="2400" b="1" dirty="0">
                <a:sym typeface="+mn-ea"/>
              </a:rPr>
              <a:t>》</a:t>
            </a:r>
          </a:p>
          <a:p>
            <a:endParaRPr lang="en-US" altLang="zh-CN" dirty="0"/>
          </a:p>
          <a:p>
            <a:r>
              <a:rPr lang="en-US" altLang="zh-CN" dirty="0"/>
              <a:t>       </a:t>
            </a:r>
            <a:r>
              <a:rPr lang="zh-CN" altLang="en-US" dirty="0"/>
              <a:t> </a:t>
            </a:r>
            <a:r>
              <a:rPr lang="zh-CN" altLang="en-US" dirty="0">
                <a:latin typeface="楷体" panose="02010609060101010101" pitchFamily="49" charset="-122"/>
                <a:ea typeface="楷体" panose="02010609060101010101" pitchFamily="49" charset="-122"/>
                <a:sym typeface="+mn-ea"/>
              </a:rPr>
              <a:t>至</a:t>
            </a:r>
            <a:r>
              <a:rPr lang="en-US" altLang="zh-CN" dirty="0">
                <a:latin typeface="楷体" panose="02010609060101010101" pitchFamily="49" charset="-122"/>
                <a:ea typeface="楷体" panose="02010609060101010101" pitchFamily="49" charset="-122"/>
                <a:sym typeface="+mn-ea"/>
              </a:rPr>
              <a:t>2020</a:t>
            </a:r>
            <a:r>
              <a:rPr lang="zh-CN" altLang="en-US" dirty="0">
                <a:latin typeface="楷体" panose="02010609060101010101" pitchFamily="49" charset="-122"/>
                <a:ea typeface="楷体" panose="02010609060101010101" pitchFamily="49" charset="-122"/>
                <a:sym typeface="+mn-ea"/>
              </a:rPr>
              <a:t>年，实现商标注册和管理系统智能化水平的显著提升；商标业务电子申请比例大幅提高，商标从申请到发证全程电子化，商标异议实现申请及证据材料的电子提交，逐步实现商标业务材料无纸化流转</a:t>
            </a:r>
          </a:p>
        </p:txBody>
      </p:sp>
      <p:sp>
        <p:nvSpPr>
          <p:cNvPr id="13" name="矩形 12"/>
          <p:cNvSpPr/>
          <p:nvPr/>
        </p:nvSpPr>
        <p:spPr>
          <a:xfrm>
            <a:off x="2423592" y="1340769"/>
            <a:ext cx="7858180" cy="1384995"/>
          </a:xfrm>
          <a:prstGeom prst="rect">
            <a:avLst/>
          </a:prstGeom>
        </p:spPr>
        <p:txBody>
          <a:bodyPr wrap="square">
            <a:spAutoFit/>
          </a:bodyPr>
          <a:lstStyle/>
          <a:p>
            <a:r>
              <a:rPr lang="zh-CN" altLang="en-US" sz="2400" b="1" dirty="0">
                <a:sym typeface="+mn-ea"/>
              </a:rPr>
              <a:t>原工商总局</a:t>
            </a:r>
            <a:r>
              <a:rPr lang="zh-CN" altLang="zh-CN" sz="2400" b="1" dirty="0">
                <a:sym typeface="+mn-ea"/>
              </a:rPr>
              <a:t>《关于深化商标注册便利化改革切实提高商标</a:t>
            </a:r>
            <a:endParaRPr lang="en-US" altLang="zh-CN" sz="2400" b="1" dirty="0">
              <a:sym typeface="+mn-ea"/>
            </a:endParaRPr>
          </a:p>
          <a:p>
            <a:r>
              <a:rPr lang="en-US" altLang="zh-CN" sz="2400" b="1" dirty="0">
                <a:sym typeface="+mn-ea"/>
              </a:rPr>
              <a:t>                         </a:t>
            </a:r>
            <a:r>
              <a:rPr lang="zh-CN" altLang="zh-CN" sz="2400" b="1" dirty="0">
                <a:sym typeface="+mn-ea"/>
              </a:rPr>
              <a:t>注册效率的意见》 </a:t>
            </a:r>
            <a:r>
              <a:rPr lang="zh-CN" altLang="en-US" sz="2400" b="1" dirty="0">
                <a:sym typeface="+mn-ea"/>
              </a:rPr>
              <a:t>（</a:t>
            </a:r>
            <a:r>
              <a:rPr lang="en-US" altLang="zh-CN" sz="2400" b="1" dirty="0">
                <a:sym typeface="+mn-ea"/>
              </a:rPr>
              <a:t>2016</a:t>
            </a:r>
            <a:r>
              <a:rPr lang="zh-CN" altLang="en-US" sz="2400" b="1" dirty="0">
                <a:sym typeface="+mn-ea"/>
              </a:rPr>
              <a:t>）</a:t>
            </a:r>
            <a:endParaRPr lang="en-US" altLang="zh-CN" sz="2400" b="1" dirty="0">
              <a:sym typeface="+mn-ea"/>
            </a:endParaRPr>
          </a:p>
          <a:p>
            <a:r>
              <a:rPr lang="en-US" altLang="zh-CN" dirty="0">
                <a:latin typeface="楷体" panose="02010609060101010101" pitchFamily="49" charset="-122"/>
                <a:ea typeface="楷体" panose="02010609060101010101" pitchFamily="49" charset="-122"/>
                <a:sym typeface="+mn-ea"/>
              </a:rPr>
              <a:t>    </a:t>
            </a:r>
            <a:r>
              <a:rPr lang="zh-CN" altLang="zh-CN" dirty="0">
                <a:latin typeface="楷体" panose="02010609060101010101" pitchFamily="49" charset="-122"/>
                <a:ea typeface="楷体" panose="02010609060101010101" pitchFamily="49" charset="-122"/>
                <a:sym typeface="+mn-ea"/>
              </a:rPr>
              <a:t>全面推进商标注册申请全程电子化。</a:t>
            </a:r>
            <a:endParaRPr lang="en-US" altLang="zh-CN" dirty="0">
              <a:latin typeface="楷体" panose="02010609060101010101" pitchFamily="49" charset="-122"/>
              <a:ea typeface="楷体" panose="02010609060101010101" pitchFamily="49" charset="-122"/>
              <a:sym typeface="+mn-ea"/>
            </a:endParaRPr>
          </a:p>
          <a:p>
            <a:pPr algn="just"/>
            <a:r>
              <a:rPr lang="en-US" altLang="zh-CN" dirty="0">
                <a:latin typeface="楷体" panose="02010609060101010101" pitchFamily="49" charset="-122"/>
                <a:ea typeface="楷体" panose="02010609060101010101" pitchFamily="49" charset="-122"/>
                <a:sym typeface="+mn-ea"/>
              </a:rPr>
              <a:t>    </a:t>
            </a:r>
            <a:r>
              <a:rPr lang="zh-CN" altLang="zh-CN" dirty="0">
                <a:latin typeface="楷体" panose="02010609060101010101" pitchFamily="49" charset="-122"/>
                <a:ea typeface="楷体" panose="02010609060101010101" pitchFamily="49" charset="-122"/>
                <a:sym typeface="+mn-ea"/>
              </a:rPr>
              <a:t>推动商标评审、异议、撤销三年不使用等网上申请建设规划立项工作。</a:t>
            </a:r>
            <a:endParaRPr lang="en-US" altLang="zh-CN" dirty="0">
              <a:latin typeface="楷体" panose="02010609060101010101" pitchFamily="49" charset="-122"/>
              <a:ea typeface="楷体" panose="02010609060101010101" pitchFamily="49" charset="-122"/>
              <a:sym typeface="+mn-ea"/>
            </a:endParaRPr>
          </a:p>
        </p:txBody>
      </p:sp>
      <p:sp>
        <p:nvSpPr>
          <p:cNvPr id="17" name="矩形 16"/>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639616" y="5013176"/>
            <a:ext cx="7560840" cy="1231106"/>
          </a:xfrm>
          <a:prstGeom prst="rect">
            <a:avLst/>
          </a:prstGeom>
        </p:spPr>
        <p:txBody>
          <a:bodyPr wrap="square">
            <a:spAutoFit/>
          </a:bodyPr>
          <a:lstStyle/>
          <a:p>
            <a:r>
              <a:rPr lang="zh-CN" altLang="zh-CN" sz="2000" b="1" dirty="0">
                <a:sym typeface="+mn-ea"/>
              </a:rPr>
              <a:t>商标局《 </a:t>
            </a:r>
            <a:r>
              <a:rPr lang="en-US" altLang="zh-CN" sz="2000" b="1" dirty="0">
                <a:sym typeface="+mn-ea"/>
              </a:rPr>
              <a:t>2017</a:t>
            </a:r>
            <a:r>
              <a:rPr lang="zh-CN" altLang="zh-CN" sz="2000" b="1" dirty="0">
                <a:sym typeface="+mn-ea"/>
              </a:rPr>
              <a:t>年商标注册管理制度改革工作要点》</a:t>
            </a:r>
            <a:endParaRPr lang="en-US" altLang="zh-CN" sz="2000" b="1" dirty="0">
              <a:sym typeface="+mn-ea"/>
            </a:endParaRPr>
          </a:p>
          <a:p>
            <a:pPr algn="just"/>
            <a:r>
              <a:rPr lang="en-US" altLang="zh-CN" dirty="0">
                <a:latin typeface="楷体" panose="02010609060101010101" pitchFamily="49" charset="-122"/>
                <a:ea typeface="楷体" panose="02010609060101010101" pitchFamily="49" charset="-122"/>
                <a:sym typeface="+mn-ea"/>
              </a:rPr>
              <a:t>    </a:t>
            </a:r>
          </a:p>
          <a:p>
            <a:pPr algn="just"/>
            <a:r>
              <a:rPr lang="en-US" altLang="zh-CN" dirty="0">
                <a:latin typeface="楷体" panose="02010609060101010101" pitchFamily="49" charset="-122"/>
                <a:ea typeface="楷体" panose="02010609060101010101" pitchFamily="49" charset="-122"/>
                <a:sym typeface="+mn-ea"/>
              </a:rPr>
              <a:t>    </a:t>
            </a:r>
            <a:r>
              <a:rPr lang="zh-CN" altLang="zh-CN" dirty="0">
                <a:latin typeface="楷体" panose="02010609060101010101" pitchFamily="49" charset="-122"/>
                <a:ea typeface="楷体" panose="02010609060101010101" pitchFamily="49" charset="-122"/>
                <a:sym typeface="+mn-ea"/>
              </a:rPr>
              <a:t>探索异议程序电子化的有关问题，推进异议证据材料电子化，减少纸质案卷材料，减轻档案保管压力。</a:t>
            </a:r>
            <a:endParaRPr lang="zh-CN" altLang="en-US" dirty="0">
              <a:latin typeface="楷体" panose="02010609060101010101" pitchFamily="49" charset="-122"/>
              <a:ea typeface="楷体" panose="02010609060101010101" pitchFamily="49" charset="-122"/>
              <a:sym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3" name="图示 12"/>
          <p:cNvGraphicFramePr/>
          <p:nvPr/>
        </p:nvGraphicFramePr>
        <p:xfrm>
          <a:off x="2495600" y="1484784"/>
          <a:ext cx="7848872" cy="47525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7" name="矩形 16"/>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标题 1"/>
          <p:cNvSpPr txBox="1"/>
          <p:nvPr/>
        </p:nvSpPr>
        <p:spPr>
          <a:xfrm>
            <a:off x="1991544" y="1484784"/>
            <a:ext cx="3528392" cy="5373216"/>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lvl="1">
              <a:buFont typeface="Wingdings" panose="05000000000000000000" charset="0"/>
              <a:buChar char="u"/>
              <a:defRPr/>
            </a:pPr>
            <a:endParaRPr lang="zh-CN" altLang="en-US" sz="2000" b="1" noProof="1">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制作异议申请书：打印</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制作异议理由书：打印</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代理委托书：来回盖章</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准备证据：截图打印；拍照打印；单据复印；</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整理成册：装订；文件盒</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一式两份：双份，副本盖章</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材料很多：光盘，</a:t>
            </a:r>
            <a:r>
              <a:rPr lang="en-US" altLang="zh-CN" sz="1600" noProof="1">
                <a:cs typeface="+mn-ea"/>
                <a:sym typeface="+mn-ea"/>
              </a:rPr>
              <a:t>U</a:t>
            </a:r>
            <a:r>
              <a:rPr lang="zh-CN" altLang="en-US" sz="1600" noProof="1">
                <a:cs typeface="+mn-ea"/>
                <a:sym typeface="+mn-ea"/>
              </a:rPr>
              <a:t>盘（给对方）</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邮寄：按重量收费</a:t>
            </a:r>
            <a:endParaRPr lang="en-US" altLang="zh-CN" sz="1600" noProof="1">
              <a:cs typeface="+mn-ea"/>
              <a:sym typeface="+mn-ea"/>
            </a:endParaRPr>
          </a:p>
          <a:p>
            <a:pPr marL="457200" lvl="1" indent="0">
              <a:lnSpc>
                <a:spcPct val="150000"/>
              </a:lnSpc>
              <a:spcBef>
                <a:spcPts val="0"/>
              </a:spcBef>
              <a:buNone/>
              <a:defRPr/>
            </a:pPr>
            <a:endParaRPr lang="en-US" altLang="zh-CN" sz="2000" kern="0" noProof="1">
              <a:ea typeface="微软雅黑" panose="020B0503020204020204" pitchFamily="34" charset="-122"/>
              <a:cs typeface="+mn-ea"/>
              <a:sym typeface="+mn-ea"/>
            </a:endParaRPr>
          </a:p>
          <a:p>
            <a:pPr marL="0" indent="0">
              <a:spcBef>
                <a:spcPct val="0"/>
              </a:spcBef>
              <a:buNone/>
              <a:defRPr/>
            </a:pPr>
            <a:endParaRPr lang="zh-CN" altLang="en-US" sz="2000" b="1" noProof="1">
              <a:latin typeface="微软雅黑" panose="020B0503020204020204" pitchFamily="34" charset="-122"/>
              <a:ea typeface="微软雅黑" panose="020B0503020204020204" pitchFamily="34" charset="-122"/>
              <a:sym typeface="+mn-ea"/>
            </a:endParaRPr>
          </a:p>
        </p:txBody>
      </p:sp>
      <p:sp>
        <p:nvSpPr>
          <p:cNvPr id="22" name="TextBox 21"/>
          <p:cNvSpPr txBox="1"/>
          <p:nvPr/>
        </p:nvSpPr>
        <p:spPr>
          <a:xfrm>
            <a:off x="2927648" y="1268760"/>
            <a:ext cx="1872208" cy="369332"/>
          </a:xfrm>
          <a:prstGeom prst="rect">
            <a:avLst/>
          </a:prstGeom>
          <a:noFill/>
        </p:spPr>
        <p:txBody>
          <a:bodyPr wrap="square" rtlCol="0">
            <a:spAutoFit/>
          </a:bodyPr>
          <a:lstStyle/>
          <a:p>
            <a:r>
              <a:rPr lang="zh-CN" altLang="en-US"/>
              <a:t>纸质申请和答辩</a:t>
            </a:r>
          </a:p>
        </p:txBody>
      </p:sp>
      <p:sp>
        <p:nvSpPr>
          <p:cNvPr id="23" name="标题 1"/>
          <p:cNvSpPr txBox="1"/>
          <p:nvPr/>
        </p:nvSpPr>
        <p:spPr>
          <a:xfrm>
            <a:off x="6096000" y="1484784"/>
            <a:ext cx="4248472" cy="5373216"/>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lvl="1">
              <a:buFont typeface="Wingdings" panose="05000000000000000000" charset="0"/>
              <a:buChar char="u"/>
              <a:defRPr/>
            </a:pPr>
            <a:endParaRPr lang="zh-CN" altLang="en-US" sz="2000" b="1" noProof="1">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异议申请书：在线填写</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异议理由书：在线填写</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代理委托书：盖章，扫描</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准备证据：截图；扫描；拍照</a:t>
            </a:r>
            <a:endParaRPr lang="en-US" altLang="zh-CN" sz="1600" noProof="1">
              <a:cs typeface="+mn-ea"/>
              <a:sym typeface="+mn-ea"/>
            </a:endParaRPr>
          </a:p>
          <a:p>
            <a:pPr lvl="1">
              <a:lnSpc>
                <a:spcPct val="150000"/>
              </a:lnSpc>
              <a:spcBef>
                <a:spcPts val="0"/>
              </a:spcBef>
              <a:buNone/>
              <a:defRPr/>
            </a:pPr>
            <a:r>
              <a:rPr lang="en-US" altLang="zh-CN" sz="1600" noProof="1">
                <a:cs typeface="+mn-ea"/>
                <a:sym typeface="+mn-ea"/>
              </a:rPr>
              <a:t>                            </a:t>
            </a:r>
            <a:r>
              <a:rPr lang="zh-CN" altLang="en-US" sz="1600" noProof="1">
                <a:cs typeface="+mn-ea"/>
                <a:sym typeface="+mn-ea"/>
              </a:rPr>
              <a:t>合成</a:t>
            </a:r>
            <a:r>
              <a:rPr lang="en-US" altLang="zh-CN" sz="1600" noProof="1">
                <a:cs typeface="+mn-ea"/>
                <a:sym typeface="+mn-ea"/>
              </a:rPr>
              <a:t>PDF</a:t>
            </a:r>
          </a:p>
          <a:p>
            <a:pPr lvl="1">
              <a:lnSpc>
                <a:spcPct val="150000"/>
              </a:lnSpc>
              <a:spcBef>
                <a:spcPts val="0"/>
              </a:spcBef>
              <a:buFont typeface="Wingdings" panose="05000000000000000000" charset="0"/>
              <a:buChar char="Ø"/>
              <a:defRPr/>
            </a:pPr>
            <a:r>
              <a:rPr lang="zh-CN" altLang="en-US" sz="1600" noProof="1">
                <a:cs typeface="+mn-ea"/>
                <a:sym typeface="+mn-ea"/>
              </a:rPr>
              <a:t>一式两份：不需要</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上传</a:t>
            </a:r>
            <a:endParaRPr lang="en-US" altLang="zh-CN" sz="1600" noProof="1">
              <a:cs typeface="+mn-ea"/>
              <a:sym typeface="+mn-ea"/>
            </a:endParaRPr>
          </a:p>
          <a:p>
            <a:pPr marL="457200" lvl="1" indent="0">
              <a:lnSpc>
                <a:spcPct val="150000"/>
              </a:lnSpc>
              <a:spcBef>
                <a:spcPts val="0"/>
              </a:spcBef>
              <a:buNone/>
              <a:defRPr/>
            </a:pPr>
            <a:endParaRPr lang="en-US" altLang="zh-CN" sz="2000" kern="0" noProof="1">
              <a:ea typeface="微软雅黑" panose="020B0503020204020204" pitchFamily="34" charset="-122"/>
              <a:cs typeface="+mn-ea"/>
              <a:sym typeface="+mn-ea"/>
            </a:endParaRPr>
          </a:p>
          <a:p>
            <a:pPr marL="0" indent="0">
              <a:spcBef>
                <a:spcPct val="0"/>
              </a:spcBef>
              <a:buNone/>
              <a:defRPr/>
            </a:pPr>
            <a:endParaRPr lang="zh-CN" altLang="en-US" sz="2000" b="1" noProof="1">
              <a:latin typeface="微软雅黑" panose="020B0503020204020204" pitchFamily="34" charset="-122"/>
              <a:ea typeface="微软雅黑" panose="020B0503020204020204" pitchFamily="34" charset="-122"/>
              <a:sym typeface="+mn-ea"/>
            </a:endParaRPr>
          </a:p>
        </p:txBody>
      </p:sp>
      <p:sp>
        <p:nvSpPr>
          <p:cNvPr id="24" name="TextBox 23"/>
          <p:cNvSpPr txBox="1"/>
          <p:nvPr/>
        </p:nvSpPr>
        <p:spPr>
          <a:xfrm>
            <a:off x="7392144" y="1268760"/>
            <a:ext cx="1872208" cy="369332"/>
          </a:xfrm>
          <a:prstGeom prst="rect">
            <a:avLst/>
          </a:prstGeom>
          <a:noFill/>
        </p:spPr>
        <p:txBody>
          <a:bodyPr wrap="square" rtlCol="0">
            <a:spAutoFit/>
          </a:bodyPr>
          <a:lstStyle/>
          <a:p>
            <a:r>
              <a:rPr lang="zh-CN" altLang="en-US"/>
              <a:t>电子申请和答辩</a:t>
            </a:r>
          </a:p>
        </p:txBody>
      </p:sp>
      <p:sp>
        <p:nvSpPr>
          <p:cNvPr id="27" name="圆角矩形 4"/>
          <p:cNvSpPr/>
          <p:nvPr/>
        </p:nvSpPr>
        <p:spPr>
          <a:xfrm>
            <a:off x="7223294" y="4628301"/>
            <a:ext cx="1918889" cy="151624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23825" tIns="123825" rIns="123825" bIns="123825" numCol="1" spcCol="1270" anchor="ctr" anchorCtr="0">
            <a:noAutofit/>
          </a:bodyPr>
          <a:lstStyle/>
          <a:p>
            <a:pPr algn="ctr" defTabSz="2889250">
              <a:lnSpc>
                <a:spcPct val="90000"/>
              </a:lnSpc>
              <a:spcBef>
                <a:spcPct val="0"/>
              </a:spcBef>
              <a:spcAft>
                <a:spcPct val="35000"/>
              </a:spcAft>
            </a:pPr>
            <a:endParaRPr lang="zh-CN" altLang="en-US" sz="6500"/>
          </a:p>
        </p:txBody>
      </p:sp>
      <p:pic>
        <p:nvPicPr>
          <p:cNvPr id="28" name="图片 27" descr="u=3855793330,2951217549&amp;fm=26&amp;gp=0.png"/>
          <p:cNvPicPr>
            <a:picLocks noChangeAspect="1"/>
          </p:cNvPicPr>
          <p:nvPr/>
        </p:nvPicPr>
        <p:blipFill>
          <a:blip r:embed="rId5" cstate="print"/>
          <a:stretch>
            <a:fillRect/>
          </a:stretch>
        </p:blipFill>
        <p:spPr>
          <a:xfrm>
            <a:off x="7680176" y="4797152"/>
            <a:ext cx="1540768" cy="1540768"/>
          </a:xfrm>
          <a:prstGeom prst="rect">
            <a:avLst/>
          </a:prstGeom>
        </p:spPr>
      </p:pic>
      <p:sp>
        <p:nvSpPr>
          <p:cNvPr id="29" name="TextBox 28"/>
          <p:cNvSpPr txBox="1"/>
          <p:nvPr/>
        </p:nvSpPr>
        <p:spPr>
          <a:xfrm>
            <a:off x="7968208" y="6381328"/>
            <a:ext cx="1080120" cy="215444"/>
          </a:xfrm>
          <a:prstGeom prst="rect">
            <a:avLst/>
          </a:prstGeom>
          <a:noFill/>
        </p:spPr>
        <p:txBody>
          <a:bodyPr wrap="square" rtlCol="0">
            <a:spAutoFit/>
          </a:bodyPr>
          <a:lstStyle/>
          <a:p>
            <a:r>
              <a:rPr lang="zh-CN" altLang="en-US" sz="800"/>
              <a:t>出处：淘宝广告</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7" name="矩形 16"/>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图示 13"/>
          <p:cNvGraphicFramePr/>
          <p:nvPr/>
        </p:nvGraphicFramePr>
        <p:xfrm>
          <a:off x="2207568" y="1397000"/>
          <a:ext cx="7776864"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latin typeface="黑体" panose="02010609060101010101" pitchFamily="49" charset="-122"/>
                <a:ea typeface="黑体" panose="02010609060101010101" pitchFamily="49" charset="-122"/>
                <a:sym typeface="+mn-ea"/>
              </a:rPr>
              <a:t>商标异议制度简述</a:t>
            </a: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4378482" y="1340769"/>
            <a:ext cx="3587842" cy="461665"/>
          </a:xfrm>
          <a:prstGeom prst="rect">
            <a:avLst/>
          </a:prstGeom>
        </p:spPr>
        <p:txBody>
          <a:bodyPr wrap="none">
            <a:spAutoFit/>
          </a:bodyPr>
          <a:lstStyle/>
          <a:p>
            <a:pPr algn="ctr"/>
            <a:r>
              <a:rPr lang="zh-CN" altLang="en-US" sz="2400" b="1">
                <a:latin typeface="宋体" panose="02010600030101010101" pitchFamily="2" charset="-122"/>
                <a:ea typeface="宋体" panose="02010600030101010101" pitchFamily="2" charset="-122"/>
              </a:rPr>
              <a:t>各国异议模式、时间选择</a:t>
            </a: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69"/>
            <a:ext cx="7244878"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9" name="矩形 8"/>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2639616" y="5805264"/>
            <a:ext cx="6768752" cy="369332"/>
          </a:xfrm>
          <a:prstGeom prst="rect">
            <a:avLst/>
          </a:prstGeom>
          <a:noFill/>
        </p:spPr>
        <p:txBody>
          <a:bodyPr wrap="square" rtlCol="0">
            <a:spAutoFit/>
          </a:bodyPr>
          <a:lstStyle/>
          <a:p>
            <a:r>
              <a:rPr lang="zh-CN" altLang="en-US" dirty="0"/>
              <a:t>另：在异议受理的前提下，可以在三个月内提交补充证据材料</a:t>
            </a:r>
          </a:p>
        </p:txBody>
      </p:sp>
      <p:graphicFrame>
        <p:nvGraphicFramePr>
          <p:cNvPr id="13" name="表格 12"/>
          <p:cNvGraphicFramePr>
            <a:graphicFrameLocks noGrp="1"/>
          </p:cNvGraphicFramePr>
          <p:nvPr/>
        </p:nvGraphicFramePr>
        <p:xfrm>
          <a:off x="2999656" y="1916833"/>
          <a:ext cx="6120680" cy="3600401"/>
        </p:xfrm>
        <a:graphic>
          <a:graphicData uri="http://schemas.openxmlformats.org/drawingml/2006/table">
            <a:tbl>
              <a:tblPr/>
              <a:tblGrid>
                <a:gridCol w="2746828">
                  <a:extLst>
                    <a:ext uri="{9D8B030D-6E8A-4147-A177-3AD203B41FA5}">
                      <a16:colId xmlns="" xmlns:a16="http://schemas.microsoft.com/office/drawing/2014/main" val="20000"/>
                    </a:ext>
                  </a:extLst>
                </a:gridCol>
                <a:gridCol w="3373852">
                  <a:extLst>
                    <a:ext uri="{9D8B030D-6E8A-4147-A177-3AD203B41FA5}">
                      <a16:colId xmlns="" xmlns:a16="http://schemas.microsoft.com/office/drawing/2014/main" val="20001"/>
                    </a:ext>
                  </a:extLst>
                </a:gridCol>
              </a:tblGrid>
              <a:tr h="292885">
                <a:tc rowSpan="2">
                  <a:txBody>
                    <a:bodyPr/>
                    <a:lstStyle/>
                    <a:p>
                      <a:pPr algn="ctr">
                        <a:lnSpc>
                          <a:spcPct val="150000"/>
                        </a:lnSpc>
                        <a:spcAft>
                          <a:spcPts val="0"/>
                        </a:spcAft>
                      </a:pPr>
                      <a:r>
                        <a:rPr lang="zh-CN" sz="1200" kern="100">
                          <a:latin typeface="等线" panose="02010600030101010101" charset="-122"/>
                          <a:ea typeface="宋体" panose="02010600030101010101" pitchFamily="2" charset="-122"/>
                          <a:cs typeface="Times New Roman" panose="02020603050405020304"/>
                        </a:rPr>
                        <a:t>异议模式</a:t>
                      </a:r>
                      <a:endParaRPr lang="zh-CN" sz="1000" kern="100">
                        <a:latin typeface="等线" panose="02010600030101010101" charset="-122"/>
                        <a:ea typeface="宋体" panose="02010600030101010101" pitchFamily="2" charset="-122"/>
                        <a:cs typeface="Times New Roman" panose="02020603050405020304"/>
                      </a:endParaRPr>
                    </a:p>
                    <a:p>
                      <a:pPr algn="ctr">
                        <a:lnSpc>
                          <a:spcPct val="150000"/>
                        </a:lnSpc>
                        <a:spcAft>
                          <a:spcPts val="0"/>
                        </a:spcAft>
                      </a:pPr>
                      <a:r>
                        <a:rPr lang="zh-CN" sz="1200" kern="100">
                          <a:latin typeface="等线" panose="02010600030101010101" charset="-122"/>
                          <a:ea typeface="宋体" panose="02010600030101010101" pitchFamily="2" charset="-122"/>
                          <a:cs typeface="Times New Roman" panose="02020603050405020304"/>
                        </a:rPr>
                        <a:t>选择</a:t>
                      </a:r>
                      <a:endParaRPr lang="zh-CN" sz="1000" kern="100">
                        <a:latin typeface="等线" panose="02010600030101010101" charset="-122"/>
                        <a:ea typeface="宋体" panose="02010600030101010101" pitchFamily="2" charset="-122"/>
                        <a:cs typeface="Times New Roman" panose="02020603050405020304"/>
                      </a:endParaRPr>
                    </a:p>
                  </a:txBody>
                  <a:tcPr marL="66482" marR="664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a:latin typeface="等线" panose="02010600030101010101" charset="-122"/>
                          <a:ea typeface="宋体" panose="02010600030101010101" pitchFamily="2" charset="-122"/>
                          <a:cs typeface="Times New Roman" panose="02020603050405020304"/>
                        </a:rPr>
                        <a:t>前置：英国、法国、南非</a:t>
                      </a:r>
                      <a:endParaRPr lang="zh-CN" sz="1000" kern="100">
                        <a:latin typeface="等线" panose="02010600030101010101" charset="-122"/>
                        <a:ea typeface="宋体" panose="02010600030101010101" pitchFamily="2" charset="-122"/>
                        <a:cs typeface="Times New Roman" panose="02020603050405020304"/>
                      </a:endParaRPr>
                    </a:p>
                  </a:txBody>
                  <a:tcPr marL="66482" marR="664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51998">
                <a:tc vMerge="1">
                  <a:txBody>
                    <a:bodyPr/>
                    <a:lstStyle/>
                    <a:p>
                      <a:endParaRPr lang="zh-CN"/>
                    </a:p>
                  </a:txBody>
                  <a:tcPr/>
                </a:tc>
                <a:tc>
                  <a:txBody>
                    <a:bodyPr/>
                    <a:lstStyle/>
                    <a:p>
                      <a:pPr algn="just">
                        <a:lnSpc>
                          <a:spcPct val="150000"/>
                        </a:lnSpc>
                        <a:spcAft>
                          <a:spcPts val="0"/>
                        </a:spcAft>
                      </a:pPr>
                      <a:r>
                        <a:rPr lang="zh-CN" sz="1200" kern="100">
                          <a:latin typeface="等线" panose="02010600030101010101" charset="-122"/>
                          <a:ea typeface="宋体" panose="02010600030101010101" pitchFamily="2" charset="-122"/>
                          <a:cs typeface="Times New Roman" panose="02020603050405020304"/>
                        </a:rPr>
                        <a:t>后置：美国、欧盟、德国、日本</a:t>
                      </a:r>
                      <a:endParaRPr lang="zh-CN" sz="1000" kern="100">
                        <a:latin typeface="等线" panose="02010600030101010101" charset="-122"/>
                        <a:ea typeface="宋体" panose="02010600030101010101" pitchFamily="2" charset="-122"/>
                        <a:cs typeface="Times New Roman" panose="02020603050405020304"/>
                      </a:endParaRPr>
                    </a:p>
                  </a:txBody>
                  <a:tcPr marL="66482" marR="664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51998">
                <a:tc rowSpan="2">
                  <a:txBody>
                    <a:bodyPr/>
                    <a:lstStyle/>
                    <a:p>
                      <a:pPr algn="ctr">
                        <a:lnSpc>
                          <a:spcPct val="150000"/>
                        </a:lnSpc>
                        <a:spcAft>
                          <a:spcPts val="0"/>
                        </a:spcAft>
                      </a:pPr>
                      <a:r>
                        <a:rPr lang="zh-CN" sz="1200" kern="100">
                          <a:latin typeface="等线" panose="02010600030101010101" charset="-122"/>
                          <a:ea typeface="宋体" panose="02010600030101010101" pitchFamily="2" charset="-122"/>
                          <a:cs typeface="Times New Roman" panose="02020603050405020304"/>
                        </a:rPr>
                        <a:t>异议期</a:t>
                      </a:r>
                      <a:endParaRPr lang="zh-CN" sz="1000" kern="100">
                        <a:latin typeface="等线" panose="02010600030101010101" charset="-122"/>
                        <a:ea typeface="宋体" panose="02010600030101010101" pitchFamily="2" charset="-122"/>
                        <a:cs typeface="Times New Roman" panose="02020603050405020304"/>
                      </a:endParaRPr>
                    </a:p>
                  </a:txBody>
                  <a:tcPr marL="66482" marR="664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a:latin typeface="等线" panose="02010600030101010101" charset="-122"/>
                          <a:ea typeface="宋体" panose="02010600030101010101" pitchFamily="2" charset="-122"/>
                          <a:cs typeface="Times New Roman" panose="02020603050405020304"/>
                        </a:rPr>
                        <a:t>短于三个月：美国、法国、日本</a:t>
                      </a:r>
                      <a:endParaRPr lang="zh-CN" sz="1000" kern="100">
                        <a:latin typeface="等线" panose="02010600030101010101" charset="-122"/>
                        <a:ea typeface="宋体" panose="02010600030101010101" pitchFamily="2" charset="-122"/>
                        <a:cs typeface="Times New Roman" panose="02020603050405020304"/>
                      </a:endParaRPr>
                    </a:p>
                  </a:txBody>
                  <a:tcPr marL="66482" marR="664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51998">
                <a:tc vMerge="1">
                  <a:txBody>
                    <a:bodyPr/>
                    <a:lstStyle/>
                    <a:p>
                      <a:endParaRPr lang="zh-CN"/>
                    </a:p>
                  </a:txBody>
                  <a:tcPr/>
                </a:tc>
                <a:tc>
                  <a:txBody>
                    <a:bodyPr/>
                    <a:lstStyle/>
                    <a:p>
                      <a:pPr algn="just">
                        <a:lnSpc>
                          <a:spcPct val="150000"/>
                        </a:lnSpc>
                        <a:spcAft>
                          <a:spcPts val="0"/>
                        </a:spcAft>
                      </a:pPr>
                      <a:r>
                        <a:rPr lang="zh-CN" sz="1200" kern="100">
                          <a:latin typeface="等线" panose="02010600030101010101" charset="-122"/>
                          <a:ea typeface="宋体" panose="02010600030101010101" pitchFamily="2" charset="-122"/>
                          <a:cs typeface="Times New Roman" panose="02020603050405020304"/>
                        </a:rPr>
                        <a:t>三个月：欧盟、德国、英国、南非</a:t>
                      </a:r>
                      <a:endParaRPr lang="zh-CN" sz="1000" kern="100">
                        <a:latin typeface="等线" panose="02010600030101010101" charset="-122"/>
                        <a:ea typeface="宋体" panose="02010600030101010101" pitchFamily="2" charset="-122"/>
                        <a:cs typeface="Times New Roman" panose="02020603050405020304"/>
                      </a:endParaRPr>
                    </a:p>
                  </a:txBody>
                  <a:tcPr marL="66482" marR="664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99905">
                <a:tc rowSpan="2">
                  <a:txBody>
                    <a:bodyPr/>
                    <a:lstStyle/>
                    <a:p>
                      <a:pPr algn="ctr">
                        <a:lnSpc>
                          <a:spcPct val="150000"/>
                        </a:lnSpc>
                        <a:spcAft>
                          <a:spcPts val="0"/>
                        </a:spcAft>
                      </a:pPr>
                      <a:r>
                        <a:rPr lang="zh-CN" sz="1200" kern="100">
                          <a:latin typeface="等线" panose="02010600030101010101" charset="-122"/>
                          <a:ea typeface="宋体" panose="02010600030101010101" pitchFamily="2" charset="-122"/>
                          <a:cs typeface="Times New Roman" panose="02020603050405020304"/>
                        </a:rPr>
                        <a:t>异议理由</a:t>
                      </a:r>
                      <a:endParaRPr lang="zh-CN" sz="1000" kern="100">
                        <a:latin typeface="等线" panose="02010600030101010101" charset="-122"/>
                        <a:ea typeface="宋体" panose="02010600030101010101" pitchFamily="2" charset="-122"/>
                        <a:cs typeface="Times New Roman" panose="02020603050405020304"/>
                      </a:endParaRPr>
                    </a:p>
                  </a:txBody>
                  <a:tcPr marL="66482" marR="664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a:latin typeface="等线" panose="02010600030101010101" charset="-122"/>
                          <a:ea typeface="宋体" panose="02010600030101010101" pitchFamily="2" charset="-122"/>
                          <a:cs typeface="Times New Roman" panose="02020603050405020304"/>
                        </a:rPr>
                        <a:t>全面审查：英国</a:t>
                      </a:r>
                      <a:endParaRPr lang="zh-CN" sz="1000" kern="100">
                        <a:latin typeface="等线" panose="02010600030101010101" charset="-122"/>
                        <a:ea typeface="宋体" panose="02010600030101010101" pitchFamily="2" charset="-122"/>
                        <a:cs typeface="Times New Roman" panose="02020603050405020304"/>
                      </a:endParaRPr>
                    </a:p>
                  </a:txBody>
                  <a:tcPr marL="66482" marR="664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99809">
                <a:tc vMerge="1">
                  <a:txBody>
                    <a:bodyPr/>
                    <a:lstStyle/>
                    <a:p>
                      <a:endParaRPr lang="zh-CN"/>
                    </a:p>
                  </a:txBody>
                  <a:tcPr/>
                </a:tc>
                <a:tc>
                  <a:txBody>
                    <a:bodyPr/>
                    <a:lstStyle/>
                    <a:p>
                      <a:pPr algn="just">
                        <a:lnSpc>
                          <a:spcPct val="150000"/>
                        </a:lnSpc>
                        <a:spcAft>
                          <a:spcPts val="0"/>
                        </a:spcAft>
                      </a:pPr>
                      <a:r>
                        <a:rPr lang="zh-CN" sz="1200" kern="100">
                          <a:latin typeface="等线" panose="02010600030101010101" charset="-122"/>
                          <a:ea typeface="宋体" panose="02010600030101010101" pitchFamily="2" charset="-122"/>
                          <a:cs typeface="Times New Roman" panose="02020603050405020304"/>
                        </a:rPr>
                        <a:t>相对理由：美国、欧盟、德国、法国、日本、南非</a:t>
                      </a:r>
                      <a:endParaRPr lang="zh-CN" sz="1000" kern="100">
                        <a:latin typeface="等线" panose="02010600030101010101" charset="-122"/>
                        <a:ea typeface="宋体" panose="02010600030101010101" pitchFamily="2" charset="-122"/>
                        <a:cs typeface="Times New Roman" panose="02020603050405020304"/>
                      </a:endParaRPr>
                    </a:p>
                  </a:txBody>
                  <a:tcPr marL="66482" marR="664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99905">
                <a:tc rowSpan="2">
                  <a:txBody>
                    <a:bodyPr/>
                    <a:lstStyle/>
                    <a:p>
                      <a:pPr algn="ctr">
                        <a:lnSpc>
                          <a:spcPct val="150000"/>
                        </a:lnSpc>
                        <a:spcAft>
                          <a:spcPts val="0"/>
                        </a:spcAft>
                      </a:pPr>
                      <a:r>
                        <a:rPr lang="zh-CN" sz="1200" kern="100">
                          <a:latin typeface="等线" panose="02010600030101010101" charset="-122"/>
                          <a:ea typeface="宋体" panose="02010600030101010101" pitchFamily="2" charset="-122"/>
                          <a:cs typeface="Times New Roman" panose="02020603050405020304"/>
                        </a:rPr>
                        <a:t>复审机关</a:t>
                      </a:r>
                      <a:endParaRPr lang="zh-CN" sz="1000" kern="100">
                        <a:latin typeface="等线" panose="02010600030101010101" charset="-122"/>
                        <a:ea typeface="宋体" panose="02010600030101010101" pitchFamily="2" charset="-122"/>
                        <a:cs typeface="Times New Roman" panose="02020603050405020304"/>
                      </a:endParaRPr>
                    </a:p>
                  </a:txBody>
                  <a:tcPr marL="66482" marR="664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100">
                          <a:latin typeface="等线" panose="02010600030101010101" charset="-122"/>
                          <a:ea typeface="宋体" panose="02010600030101010101" pitchFamily="2" charset="-122"/>
                          <a:cs typeface="Times New Roman" panose="02020603050405020304"/>
                        </a:rPr>
                        <a:t>另设机关：美国、英国</a:t>
                      </a:r>
                      <a:endParaRPr lang="zh-CN" sz="1000" kern="100">
                        <a:latin typeface="等线" panose="02010600030101010101" charset="-122"/>
                        <a:ea typeface="宋体" panose="02010600030101010101" pitchFamily="2" charset="-122"/>
                        <a:cs typeface="Times New Roman" panose="02020603050405020304"/>
                      </a:endParaRPr>
                    </a:p>
                  </a:txBody>
                  <a:tcPr marL="66482" marR="664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51998">
                <a:tc vMerge="1">
                  <a:txBody>
                    <a:bodyPr/>
                    <a:lstStyle/>
                    <a:p>
                      <a:endParaRPr lang="zh-CN"/>
                    </a:p>
                  </a:txBody>
                  <a:tcPr/>
                </a:tc>
                <a:tc>
                  <a:txBody>
                    <a:bodyPr/>
                    <a:lstStyle/>
                    <a:p>
                      <a:pPr algn="just">
                        <a:lnSpc>
                          <a:spcPct val="150000"/>
                        </a:lnSpc>
                        <a:spcAft>
                          <a:spcPts val="0"/>
                        </a:spcAft>
                      </a:pPr>
                      <a:r>
                        <a:rPr lang="zh-CN" sz="1200" kern="100">
                          <a:latin typeface="等线" panose="02010600030101010101" charset="-122"/>
                          <a:ea typeface="宋体" panose="02010600030101010101" pitchFamily="2" charset="-122"/>
                          <a:cs typeface="Times New Roman" panose="02020603050405020304"/>
                        </a:rPr>
                        <a:t>原机关：欧盟、德国、法国、日本、南非</a:t>
                      </a:r>
                      <a:endParaRPr lang="zh-CN" sz="1000" kern="100">
                        <a:latin typeface="等线" panose="02010600030101010101" charset="-122"/>
                        <a:ea typeface="宋体" panose="02010600030101010101" pitchFamily="2" charset="-122"/>
                        <a:cs typeface="Times New Roman" panose="02020603050405020304"/>
                      </a:endParaRPr>
                    </a:p>
                  </a:txBody>
                  <a:tcPr marL="66482" marR="664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99905">
                <a:tc>
                  <a:txBody>
                    <a:bodyPr/>
                    <a:lstStyle/>
                    <a:p>
                      <a:pPr algn="ctr">
                        <a:lnSpc>
                          <a:spcPct val="150000"/>
                        </a:lnSpc>
                        <a:spcAft>
                          <a:spcPts val="0"/>
                        </a:spcAft>
                      </a:pPr>
                      <a:r>
                        <a:rPr lang="zh-CN" sz="1200" kern="100">
                          <a:latin typeface="等线" panose="02010600030101010101" charset="-122"/>
                          <a:ea typeface="宋体" panose="02010600030101010101" pitchFamily="2" charset="-122"/>
                          <a:cs typeface="Times New Roman" panose="02020603050405020304"/>
                        </a:rPr>
                        <a:t>救济机关</a:t>
                      </a:r>
                      <a:endParaRPr lang="zh-CN" sz="1000" kern="100">
                        <a:latin typeface="等线" panose="02010600030101010101" charset="-122"/>
                        <a:ea typeface="宋体" panose="02010600030101010101" pitchFamily="2" charset="-122"/>
                        <a:cs typeface="Times New Roman" panose="02020603050405020304"/>
                      </a:endParaRPr>
                    </a:p>
                  </a:txBody>
                  <a:tcPr marL="66482" marR="664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100">
                          <a:latin typeface="等线" panose="02010600030101010101" charset="-122"/>
                          <a:ea typeface="宋体" panose="02010600030101010101" pitchFamily="2" charset="-122"/>
                          <a:cs typeface="Times New Roman" panose="02020603050405020304"/>
                        </a:rPr>
                        <a:t>法院（英国除法院外还可以选择诉诸仲裁）</a:t>
                      </a:r>
                      <a:endParaRPr lang="zh-CN" sz="1000" kern="100">
                        <a:latin typeface="等线" panose="02010600030101010101" charset="-122"/>
                        <a:ea typeface="宋体" panose="02010600030101010101" pitchFamily="2" charset="-122"/>
                        <a:cs typeface="Times New Roman" panose="02020603050405020304"/>
                      </a:endParaRPr>
                    </a:p>
                  </a:txBody>
                  <a:tcPr marL="66482" marR="664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7" name="矩形 16"/>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207568" y="1340769"/>
            <a:ext cx="2664296" cy="2800767"/>
          </a:xfrm>
          <a:prstGeom prst="rect">
            <a:avLst/>
          </a:prstGeom>
        </p:spPr>
        <p:txBody>
          <a:bodyPr wrap="square">
            <a:spAutoFit/>
          </a:bodyPr>
          <a:lstStyle/>
          <a:p>
            <a:pPr fontAlgn="base">
              <a:spcAft>
                <a:spcPts val="1500"/>
              </a:spcAft>
              <a:buSzPct val="85000"/>
              <a:defRPr/>
            </a:pPr>
            <a:r>
              <a:rPr lang="zh-CN" altLang="en-US" b="1" kern="0" dirty="0">
                <a:latin typeface="楷体_GB2312" pitchFamily="49" charset="-122"/>
                <a:ea typeface="楷体_GB2312" pitchFamily="49" charset="-122"/>
              </a:rPr>
              <a:t>消失的补正项：</a:t>
            </a:r>
            <a:endParaRPr lang="zh-CN" altLang="en-US" dirty="0">
              <a:latin typeface="楷体" panose="02010609060101010101" pitchFamily="49" charset="-122"/>
              <a:ea typeface="楷体" panose="02010609060101010101" pitchFamily="49" charset="-122"/>
            </a:endParaRPr>
          </a:p>
          <a:p>
            <a:pPr fontAlgn="base">
              <a:spcAft>
                <a:spcPts val="1500"/>
              </a:spcAft>
              <a:buSzPct val="85000"/>
              <a:defRPr/>
            </a:pPr>
            <a:r>
              <a:rPr lang="zh-CN" altLang="en-US" dirty="0">
                <a:latin typeface="楷体" panose="02010609060101010101" pitchFamily="49" charset="-122"/>
                <a:ea typeface="楷体" panose="02010609060101010101" pitchFamily="49" charset="-122"/>
              </a:rPr>
              <a:t>*在公告期后寄到，但邮戳日期不清</a:t>
            </a:r>
            <a:endParaRPr lang="zh-CN" altLang="en-US" dirty="0">
              <a:latin typeface="楷体" panose="02010609060101010101" pitchFamily="49" charset="-122"/>
              <a:ea typeface="楷体" panose="02010609060101010101" pitchFamily="49" charset="-122"/>
              <a:sym typeface="+mn-ea"/>
            </a:endParaRPr>
          </a:p>
          <a:p>
            <a:pPr fontAlgn="base">
              <a:spcAft>
                <a:spcPts val="1500"/>
              </a:spcAft>
              <a:buSzPct val="85000"/>
              <a:defRPr/>
            </a:pPr>
            <a:r>
              <a:rPr lang="zh-CN" altLang="en-US" dirty="0">
                <a:latin typeface="楷体" panose="02010609060101010101" pitchFamily="49" charset="-122"/>
                <a:ea typeface="楷体" panose="02010609060101010101" pitchFamily="49" charset="-122"/>
              </a:rPr>
              <a:t>*缺少副本</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副本材料不全</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副本章戳问题</a:t>
            </a:r>
          </a:p>
          <a:p>
            <a:pPr fontAlgn="base">
              <a:spcAft>
                <a:spcPts val="1500"/>
              </a:spcAft>
              <a:buSzPct val="85000"/>
              <a:defRPr/>
            </a:pPr>
            <a:endParaRPr lang="en-US" altLang="zh-CN" dirty="0">
              <a:latin typeface="楷体" panose="02010609060101010101" pitchFamily="49" charset="-122"/>
              <a:ea typeface="楷体" panose="02010609060101010101" pitchFamily="49" charset="-122"/>
            </a:endParaRPr>
          </a:p>
          <a:p>
            <a:pPr fontAlgn="base">
              <a:spcAft>
                <a:spcPts val="1500"/>
              </a:spcAft>
              <a:buSzPct val="85000"/>
              <a:defRPr/>
            </a:pPr>
            <a:endParaRPr lang="en-US" altLang="zh-CN" dirty="0">
              <a:latin typeface="楷体" panose="02010609060101010101" pitchFamily="49" charset="-122"/>
              <a:ea typeface="楷体" panose="02010609060101010101" pitchFamily="49" charset="-122"/>
            </a:endParaRPr>
          </a:p>
        </p:txBody>
      </p:sp>
      <p:sp>
        <p:nvSpPr>
          <p:cNvPr id="12" name="矩形 11"/>
          <p:cNvSpPr/>
          <p:nvPr/>
        </p:nvSpPr>
        <p:spPr>
          <a:xfrm>
            <a:off x="6600056" y="1412776"/>
            <a:ext cx="2880320" cy="2523768"/>
          </a:xfrm>
          <a:prstGeom prst="rect">
            <a:avLst/>
          </a:prstGeom>
        </p:spPr>
        <p:txBody>
          <a:bodyPr wrap="square">
            <a:spAutoFit/>
          </a:bodyPr>
          <a:lstStyle/>
          <a:p>
            <a:pPr fontAlgn="base">
              <a:spcAft>
                <a:spcPts val="1500"/>
              </a:spcAft>
              <a:buSzPct val="85000"/>
              <a:defRPr/>
            </a:pPr>
            <a:r>
              <a:rPr lang="zh-CN" altLang="en-US" b="1" kern="0">
                <a:latin typeface="楷体_GB2312" pitchFamily="49" charset="-122"/>
                <a:ea typeface="楷体_GB2312" pitchFamily="49" charset="-122"/>
              </a:rPr>
              <a:t>加快的补正项：</a:t>
            </a:r>
            <a:endParaRPr lang="zh-CN" altLang="en-US" dirty="0">
              <a:latin typeface="楷体" panose="02010609060101010101" pitchFamily="49" charset="-122"/>
              <a:ea typeface="楷体" panose="02010609060101010101" pitchFamily="49" charset="-122"/>
            </a:endParaRPr>
          </a:p>
          <a:p>
            <a:pPr fontAlgn="base">
              <a:spcAft>
                <a:spcPts val="1500"/>
              </a:spcAft>
              <a:buSzPct val="85000"/>
              <a:defRPr/>
            </a:pPr>
            <a:r>
              <a:rPr lang="zh-CN" altLang="en-US">
                <a:latin typeface="楷体" panose="02010609060101010101" pitchFamily="49" charset="-122"/>
                <a:ea typeface="楷体" panose="02010609060101010101" pitchFamily="49" charset="-122"/>
              </a:rPr>
              <a:t>*身份证明文件翻译不全</a:t>
            </a:r>
            <a:endParaRPr lang="zh-CN" altLang="en-US" dirty="0">
              <a:latin typeface="楷体" panose="02010609060101010101" pitchFamily="49" charset="-122"/>
              <a:ea typeface="楷体" panose="02010609060101010101" pitchFamily="49" charset="-122"/>
              <a:sym typeface="+mn-ea"/>
            </a:endParaRPr>
          </a:p>
          <a:p>
            <a:pPr fontAlgn="base">
              <a:spcAft>
                <a:spcPts val="1500"/>
              </a:spcAft>
              <a:buSzPct val="85000"/>
              <a:defRPr/>
            </a:pPr>
            <a:r>
              <a:rPr lang="zh-CN" altLang="en-US">
                <a:latin typeface="楷体" panose="02010609060101010101" pitchFamily="49" charset="-122"/>
                <a:ea typeface="楷体" panose="02010609060101010101" pitchFamily="49" charset="-122"/>
              </a:rPr>
              <a:t>*材料中出现多个被异议商标</a:t>
            </a:r>
            <a:endParaRPr lang="zh-CN" altLang="en-US" dirty="0">
              <a:latin typeface="楷体" panose="02010609060101010101" pitchFamily="49" charset="-122"/>
              <a:ea typeface="楷体" panose="02010609060101010101" pitchFamily="49" charset="-122"/>
            </a:endParaRPr>
          </a:p>
          <a:p>
            <a:pPr fontAlgn="base">
              <a:spcAft>
                <a:spcPts val="1500"/>
              </a:spcAft>
              <a:buSzPct val="85000"/>
              <a:defRPr/>
            </a:pPr>
            <a:endParaRPr lang="en-US" altLang="zh-CN" dirty="0">
              <a:latin typeface="楷体" panose="02010609060101010101" pitchFamily="49" charset="-122"/>
              <a:ea typeface="楷体" panose="02010609060101010101" pitchFamily="49" charset="-122"/>
            </a:endParaRPr>
          </a:p>
          <a:p>
            <a:pPr fontAlgn="base">
              <a:spcAft>
                <a:spcPts val="1500"/>
              </a:spcAft>
              <a:buSzPct val="85000"/>
              <a:defRPr/>
            </a:pPr>
            <a:endParaRPr lang="en-US" altLang="zh-CN" dirty="0">
              <a:latin typeface="楷体" panose="02010609060101010101" pitchFamily="49" charset="-122"/>
              <a:ea typeface="楷体" panose="02010609060101010101" pitchFamily="49" charset="-122"/>
            </a:endParaRPr>
          </a:p>
        </p:txBody>
      </p:sp>
      <p:sp>
        <p:nvSpPr>
          <p:cNvPr id="13" name="TextBox 12"/>
          <p:cNvSpPr txBox="1"/>
          <p:nvPr/>
        </p:nvSpPr>
        <p:spPr>
          <a:xfrm>
            <a:off x="2495600" y="3429000"/>
            <a:ext cx="6840760" cy="923330"/>
          </a:xfrm>
          <a:prstGeom prst="rect">
            <a:avLst/>
          </a:prstGeom>
          <a:noFill/>
        </p:spPr>
        <p:txBody>
          <a:bodyPr wrap="square" rtlCol="0">
            <a:spAutoFit/>
          </a:bodyPr>
          <a:lstStyle/>
          <a:p>
            <a:r>
              <a:rPr lang="zh-CN" altLang="en-US"/>
              <a:t>纸质件补正流程：审查员做出补正决定</a:t>
            </a:r>
            <a:r>
              <a:rPr lang="en-US" altLang="zh-CN"/>
              <a:t>—</a:t>
            </a:r>
            <a:r>
              <a:rPr lang="zh-CN" altLang="en-US"/>
              <a:t>系统生成发文</a:t>
            </a:r>
            <a:r>
              <a:rPr lang="en-US" altLang="zh-CN"/>
              <a:t>—</a:t>
            </a:r>
            <a:r>
              <a:rPr lang="zh-CN" altLang="en-US"/>
              <a:t>打印发文</a:t>
            </a:r>
            <a:r>
              <a:rPr lang="en-US" altLang="zh-CN"/>
              <a:t>—</a:t>
            </a:r>
            <a:r>
              <a:rPr lang="zh-CN" altLang="en-US"/>
              <a:t>邮寄</a:t>
            </a:r>
            <a:r>
              <a:rPr lang="en-US" altLang="zh-CN"/>
              <a:t>—</a:t>
            </a:r>
            <a:r>
              <a:rPr lang="zh-CN" altLang="en-US"/>
              <a:t>异议人或代理收到（或公告送达后领取）</a:t>
            </a:r>
            <a:r>
              <a:rPr lang="en-US" altLang="zh-CN"/>
              <a:t> —</a:t>
            </a:r>
            <a:r>
              <a:rPr lang="zh-CN" altLang="en-US"/>
              <a:t>进行补正</a:t>
            </a:r>
            <a:r>
              <a:rPr lang="en-US" altLang="zh-CN"/>
              <a:t>—</a:t>
            </a:r>
            <a:r>
              <a:rPr lang="zh-CN" altLang="en-US"/>
              <a:t>邮寄</a:t>
            </a:r>
            <a:r>
              <a:rPr lang="en-US" altLang="zh-CN"/>
              <a:t>— </a:t>
            </a:r>
            <a:r>
              <a:rPr lang="zh-CN" altLang="en-US"/>
              <a:t>扫描录入</a:t>
            </a:r>
            <a:r>
              <a:rPr lang="en-US" altLang="zh-CN"/>
              <a:t>—</a:t>
            </a:r>
            <a:r>
              <a:rPr lang="zh-CN" altLang="en-US"/>
              <a:t>审查员审核 </a:t>
            </a:r>
          </a:p>
        </p:txBody>
      </p:sp>
      <p:sp>
        <p:nvSpPr>
          <p:cNvPr id="19" name="TextBox 18"/>
          <p:cNvSpPr txBox="1"/>
          <p:nvPr/>
        </p:nvSpPr>
        <p:spPr>
          <a:xfrm>
            <a:off x="2423592" y="4797153"/>
            <a:ext cx="7272808" cy="646331"/>
          </a:xfrm>
          <a:prstGeom prst="rect">
            <a:avLst/>
          </a:prstGeom>
          <a:noFill/>
        </p:spPr>
        <p:txBody>
          <a:bodyPr wrap="square" rtlCol="0">
            <a:spAutoFit/>
          </a:bodyPr>
          <a:lstStyle/>
          <a:p>
            <a:r>
              <a:rPr lang="zh-CN" altLang="en-US"/>
              <a:t>电子件补正流程：审查员做出补正决定</a:t>
            </a:r>
            <a:r>
              <a:rPr lang="en-US" altLang="zh-CN"/>
              <a:t>—</a:t>
            </a:r>
            <a:r>
              <a:rPr lang="zh-CN" altLang="en-US"/>
              <a:t>系统发送通知</a:t>
            </a:r>
            <a:r>
              <a:rPr lang="en-US" altLang="zh-CN"/>
              <a:t>—</a:t>
            </a:r>
            <a:r>
              <a:rPr lang="zh-CN" altLang="en-US"/>
              <a:t>异议人在网上服务平台收到通知（隔天）</a:t>
            </a:r>
            <a:r>
              <a:rPr lang="en-US" altLang="zh-CN"/>
              <a:t>—</a:t>
            </a:r>
            <a:r>
              <a:rPr lang="zh-CN" altLang="en-US"/>
              <a:t>在系统进行补正</a:t>
            </a:r>
            <a:r>
              <a:rPr lang="en-US" altLang="zh-CN"/>
              <a:t>—</a:t>
            </a:r>
            <a:r>
              <a:rPr lang="zh-CN" altLang="en-US"/>
              <a:t>审查员审核（隔天）</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7" name="矩形 16"/>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图示 13"/>
          <p:cNvGraphicFramePr/>
          <p:nvPr/>
        </p:nvGraphicFramePr>
        <p:xfrm>
          <a:off x="4079776" y="1844824"/>
          <a:ext cx="645604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9" name="图片 18" descr="1_092420122331V.jpg"/>
          <p:cNvPicPr>
            <a:picLocks noChangeAspect="1"/>
          </p:cNvPicPr>
          <p:nvPr/>
        </p:nvPicPr>
        <p:blipFill>
          <a:blip r:embed="rId10" cstate="print"/>
          <a:stretch>
            <a:fillRect/>
          </a:stretch>
        </p:blipFill>
        <p:spPr>
          <a:xfrm>
            <a:off x="1919536" y="2752125"/>
            <a:ext cx="1800200" cy="198022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11132"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063552" y="1340768"/>
            <a:ext cx="5904656" cy="523220"/>
          </a:xfrm>
          <a:prstGeom prst="rect">
            <a:avLst/>
          </a:prstGeom>
          <a:noFill/>
        </p:spPr>
        <p:txBody>
          <a:bodyPr wrap="square" rtlCol="0">
            <a:spAutoFit/>
          </a:bodyPr>
          <a:lstStyle/>
          <a:p>
            <a:r>
              <a:rPr lang="zh-CN" altLang="en-US" sz="2800" dirty="0"/>
              <a:t>网申数据（截止到</a:t>
            </a:r>
            <a:r>
              <a:rPr lang="en-US" altLang="zh-CN" sz="2800" dirty="0"/>
              <a:t>2021</a:t>
            </a:r>
            <a:r>
              <a:rPr lang="zh-CN" altLang="en-US" sz="2800" dirty="0"/>
              <a:t>年</a:t>
            </a:r>
            <a:r>
              <a:rPr lang="en-US" altLang="zh-CN" sz="2800" dirty="0"/>
              <a:t>5</a:t>
            </a:r>
            <a:r>
              <a:rPr lang="zh-CN" altLang="en-US" sz="2800" dirty="0"/>
              <a:t>月</a:t>
            </a:r>
            <a:r>
              <a:rPr lang="en-US" altLang="zh-CN" sz="2800" dirty="0"/>
              <a:t>31</a:t>
            </a:r>
            <a:r>
              <a:rPr lang="zh-CN" altLang="en-US" sz="2800" dirty="0"/>
              <a:t>日）</a:t>
            </a:r>
          </a:p>
        </p:txBody>
      </p:sp>
      <p:sp>
        <p:nvSpPr>
          <p:cNvPr id="13" name="TextBox 12"/>
          <p:cNvSpPr txBox="1"/>
          <p:nvPr/>
        </p:nvSpPr>
        <p:spPr>
          <a:xfrm>
            <a:off x="2365970" y="2014725"/>
            <a:ext cx="6840760" cy="2215991"/>
          </a:xfrm>
          <a:prstGeom prst="rect">
            <a:avLst/>
          </a:prstGeom>
          <a:noFill/>
        </p:spPr>
        <p:txBody>
          <a:bodyPr wrap="square" rtlCol="0">
            <a:spAutoFit/>
          </a:bodyPr>
          <a:lstStyle/>
          <a:p>
            <a:endParaRPr lang="en-US" altLang="zh-CN" dirty="0"/>
          </a:p>
          <a:p>
            <a:endParaRPr lang="en-US" altLang="zh-CN" sz="2400" dirty="0"/>
          </a:p>
          <a:p>
            <a:r>
              <a:rPr lang="zh-CN" altLang="en-US" sz="2400" dirty="0"/>
              <a:t>网上申请总申请量：</a:t>
            </a:r>
            <a:r>
              <a:rPr lang="en-US" altLang="zh-CN" sz="2400" dirty="0"/>
              <a:t>7490</a:t>
            </a:r>
            <a:r>
              <a:rPr lang="zh-CN" altLang="en-US" sz="2400" dirty="0"/>
              <a:t>件</a:t>
            </a:r>
            <a:r>
              <a:rPr lang="en-US" altLang="zh-CN" sz="2400" dirty="0"/>
              <a:t>       </a:t>
            </a:r>
          </a:p>
          <a:p>
            <a:endParaRPr lang="en-US" altLang="zh-CN" sz="2400" dirty="0"/>
          </a:p>
          <a:p>
            <a:endParaRPr lang="en-US" altLang="zh-CN" sz="2400" dirty="0"/>
          </a:p>
          <a:p>
            <a:r>
              <a:rPr lang="zh-CN" altLang="en-US" sz="2400" dirty="0"/>
              <a:t>同期异议申请总量：约</a:t>
            </a:r>
            <a:r>
              <a:rPr lang="en-US" altLang="zh-CN" sz="2400" dirty="0"/>
              <a:t>6.46</a:t>
            </a:r>
            <a:r>
              <a:rPr lang="zh-CN" altLang="en-US" sz="2400" dirty="0"/>
              <a:t>万件</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63</a:t>
            </a:fld>
            <a:endParaRPr lang="zh-CN" altLang="en-US"/>
          </a:p>
        </p:txBody>
      </p:sp>
      <p:pic>
        <p:nvPicPr>
          <p:cNvPr id="5" name="图片 4"/>
          <p:cNvPicPr>
            <a:picLocks noChangeAspect="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15297" y="0"/>
            <a:ext cx="12192000" cy="6858000"/>
          </a:xfrm>
          <a:prstGeom prst="rect">
            <a:avLst/>
          </a:prstGeom>
        </p:spPr>
      </p:pic>
      <p:grpSp>
        <p:nvGrpSpPr>
          <p:cNvPr id="6" name="组合 5"/>
          <p:cNvGrpSpPr/>
          <p:nvPr/>
        </p:nvGrpSpPr>
        <p:grpSpPr>
          <a:xfrm>
            <a:off x="2544042" y="2642435"/>
            <a:ext cx="7103915" cy="1769980"/>
            <a:chOff x="583679" y="2287350"/>
            <a:chExt cx="10112030" cy="1489616"/>
          </a:xfrm>
        </p:grpSpPr>
        <p:sp>
          <p:nvSpPr>
            <p:cNvPr id="7" name="文本框 4"/>
            <p:cNvSpPr txBox="1"/>
            <p:nvPr/>
          </p:nvSpPr>
          <p:spPr>
            <a:xfrm>
              <a:off x="583679" y="2287350"/>
              <a:ext cx="10112030" cy="492147"/>
            </a:xfrm>
            <a:prstGeom prst="rect">
              <a:avLst/>
            </a:prstGeom>
            <a:noFill/>
          </p:spPr>
          <p:txBody>
            <a:bodyPr wrap="square" rtlCol="0">
              <a:spAutoFit/>
            </a:bodyPr>
            <a:lstStyle/>
            <a:p>
              <a:pPr algn="ctr" eaLnBrk="0" hangingPunct="0">
                <a:defRPr/>
              </a:pPr>
              <a:endParaRPr lang="en-US" altLang="zh-CN" sz="3200" b="1" kern="0" dirty="0">
                <a:latin typeface="黑体" panose="02010609060101010101" pitchFamily="49" charset="-122"/>
                <a:ea typeface="黑体" panose="02010609060101010101" pitchFamily="49" charset="-122"/>
              </a:endParaRPr>
            </a:p>
          </p:txBody>
        </p:sp>
        <p:sp>
          <p:nvSpPr>
            <p:cNvPr id="8" name="Text Placeholder 24"/>
            <p:cNvSpPr txBox="1"/>
            <p:nvPr/>
          </p:nvSpPr>
          <p:spPr>
            <a:xfrm>
              <a:off x="1612013" y="3040727"/>
              <a:ext cx="8081629" cy="736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dirty="0">
                <a:solidFill>
                  <a:schemeClr val="bg2">
                    <a:lumMod val="25000"/>
                  </a:schemeClr>
                </a:solidFill>
              </a:endParaRPr>
            </a:p>
          </p:txBody>
        </p:sp>
      </p:grpSp>
      <p:pic>
        <p:nvPicPr>
          <p:cNvPr id="10" name="Picture 2" descr="C:\Users\saic\Desktop\微信图片_20181012111632.png"/>
          <p:cNvPicPr>
            <a:picLocks noChangeAspect="1" noChangeArrowheads="1"/>
          </p:cNvPicPr>
          <p:nvPr/>
        </p:nvPicPr>
        <p:blipFill>
          <a:blip r:embed="rId3" cstate="print"/>
          <a:srcRect/>
          <a:stretch>
            <a:fillRect/>
          </a:stretch>
        </p:blipFill>
        <p:spPr bwMode="auto">
          <a:xfrm>
            <a:off x="8453457" y="5500704"/>
            <a:ext cx="2030065" cy="1269543"/>
          </a:xfrm>
          <a:prstGeom prst="rect">
            <a:avLst/>
          </a:prstGeom>
          <a:noFill/>
        </p:spPr>
      </p:pic>
      <p:sp>
        <p:nvSpPr>
          <p:cNvPr id="12" name="矩形 11"/>
          <p:cNvSpPr/>
          <p:nvPr/>
        </p:nvSpPr>
        <p:spPr>
          <a:xfrm>
            <a:off x="3935760" y="3429001"/>
            <a:ext cx="4608512" cy="584775"/>
          </a:xfrm>
          <a:prstGeom prst="rect">
            <a:avLst/>
          </a:prstGeom>
        </p:spPr>
        <p:txBody>
          <a:bodyPr wrap="square">
            <a:spAutoFit/>
          </a:bodyPr>
          <a:lstStyle/>
          <a:p>
            <a:r>
              <a:rPr lang="zh-CN" altLang="zh-CN" sz="3200" b="1" kern="0" dirty="0">
                <a:latin typeface="黑体" panose="02010609060101010101" pitchFamily="49" charset="-122"/>
                <a:ea typeface="黑体" panose="02010609060101010101" pitchFamily="49" charset="-122"/>
              </a:rPr>
              <a:t>异议</a:t>
            </a:r>
            <a:r>
              <a:rPr lang="zh-CN" altLang="en-US" sz="3200" b="1" kern="0" dirty="0">
                <a:latin typeface="黑体" panose="02010609060101010101" pitchFamily="49" charset="-122"/>
                <a:ea typeface="黑体" panose="02010609060101010101" pitchFamily="49" charset="-122"/>
              </a:rPr>
              <a:t>网上申请具体操作</a:t>
            </a:r>
            <a:r>
              <a:rPr lang="en-US" altLang="zh-CN" sz="3200" b="1" kern="0" dirty="0">
                <a:latin typeface="黑体" panose="02010609060101010101" pitchFamily="49" charset="-122"/>
                <a:ea typeface="黑体" panose="02010609060101010101" pitchFamily="49" charset="-122"/>
              </a:rPr>
              <a:t> </a:t>
            </a:r>
            <a:endParaRPr lang="zh-CN" altLang="en-US" sz="3200" b="1" dirty="0">
              <a:latin typeface="黑体" panose="02010609060101010101" pitchFamily="49" charset="-122"/>
              <a:ea typeface="黑体" panose="02010609060101010101" pitchFamily="49"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
          <p:cNvSpPr txBox="1"/>
          <p:nvPr/>
        </p:nvSpPr>
        <p:spPr>
          <a:xfrm>
            <a:off x="1991544" y="1001712"/>
            <a:ext cx="3289300" cy="5856288"/>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lvl="1">
              <a:buFont typeface="Wingdings" panose="05000000000000000000" charset="0"/>
              <a:buChar char="u"/>
              <a:defRPr/>
            </a:pPr>
            <a:endParaRPr lang="zh-CN" altLang="en-US" sz="2000" b="1" noProof="1">
              <a:sym typeface="+mn-ea"/>
            </a:endParaRPr>
          </a:p>
          <a:p>
            <a:pPr lvl="1">
              <a:buFont typeface="Wingdings" panose="05000000000000000000" charset="0"/>
              <a:buChar char="u"/>
              <a:defRPr/>
            </a:pPr>
            <a:r>
              <a:rPr lang="zh-CN" altLang="en-US" sz="1600" b="1" noProof="1">
                <a:sym typeface="+mn-ea"/>
              </a:rPr>
              <a:t>网上申请平台</a:t>
            </a:r>
            <a:endParaRPr lang="zh-CN" altLang="en-US" sz="1600" b="1"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异议申请</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异议申请撤回</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异议申请补充材料</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异议变更代理人申请</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超期提交补充材料</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答辩绑定</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答辩材料下载</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异议答辩</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异议答辩补充材料</a:t>
            </a:r>
            <a:endParaRPr lang="en-US" altLang="zh-CN" sz="1600" noProof="1">
              <a:cs typeface="+mn-ea"/>
              <a:sym typeface="+mn-ea"/>
            </a:endParaRPr>
          </a:p>
          <a:p>
            <a:pPr lvl="1">
              <a:lnSpc>
                <a:spcPct val="150000"/>
              </a:lnSpc>
              <a:spcBef>
                <a:spcPts val="0"/>
              </a:spcBef>
              <a:buFont typeface="Wingdings" panose="05000000000000000000" charset="0"/>
              <a:buChar char="Ø"/>
              <a:defRPr/>
            </a:pPr>
            <a:r>
              <a:rPr lang="zh-CN" altLang="en-US" sz="1600" noProof="1">
                <a:cs typeface="+mn-ea"/>
                <a:sym typeface="+mn-ea"/>
              </a:rPr>
              <a:t>异议申请统计</a:t>
            </a:r>
            <a:endParaRPr lang="en-US" altLang="zh-CN" sz="1600" noProof="1">
              <a:cs typeface="+mn-ea"/>
              <a:sym typeface="+mn-ea"/>
            </a:endParaRPr>
          </a:p>
          <a:p>
            <a:pPr marL="457200" lvl="1" indent="0">
              <a:lnSpc>
                <a:spcPct val="150000"/>
              </a:lnSpc>
              <a:spcBef>
                <a:spcPts val="0"/>
              </a:spcBef>
              <a:buNone/>
              <a:defRPr/>
            </a:pPr>
            <a:endParaRPr lang="en-US" altLang="zh-CN" sz="2000" kern="0" noProof="1">
              <a:ea typeface="微软雅黑" panose="020B0503020204020204" pitchFamily="34" charset="-122"/>
              <a:cs typeface="+mn-ea"/>
              <a:sym typeface="+mn-ea"/>
            </a:endParaRPr>
          </a:p>
          <a:p>
            <a:pPr marL="0" indent="0">
              <a:spcBef>
                <a:spcPct val="0"/>
              </a:spcBef>
              <a:buNone/>
              <a:defRPr/>
            </a:pPr>
            <a:endParaRPr lang="zh-CN" altLang="en-US" sz="2000" b="1" noProof="1">
              <a:latin typeface="微软雅黑" panose="020B0503020204020204" pitchFamily="34" charset="-122"/>
              <a:ea typeface="微软雅黑" panose="020B0503020204020204" pitchFamily="34" charset="-122"/>
              <a:sym typeface="+mn-ea"/>
            </a:endParaRPr>
          </a:p>
        </p:txBody>
      </p:sp>
      <p:sp>
        <p:nvSpPr>
          <p:cNvPr id="16" name="标题 1"/>
          <p:cNvSpPr txBox="1"/>
          <p:nvPr/>
        </p:nvSpPr>
        <p:spPr>
          <a:xfrm>
            <a:off x="5951987" y="1412777"/>
            <a:ext cx="4537075" cy="5256212"/>
          </a:xfrm>
          <a:prstGeom prst="rect">
            <a:avLst/>
          </a:prstGeom>
          <a:no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lvl="1">
              <a:buFont typeface="Wingdings" panose="05000000000000000000" charset="0"/>
              <a:buChar char="u"/>
              <a:defRPr/>
            </a:pPr>
            <a:r>
              <a:rPr lang="zh-CN" altLang="en-US" sz="2000" b="1" noProof="1">
                <a:sym typeface="+mn-ea"/>
              </a:rPr>
              <a:t>电子送达平台</a:t>
            </a:r>
            <a:endParaRPr lang="zh-CN" altLang="en-US" sz="2000" b="1" noProof="1">
              <a:cs typeface="+mn-ea"/>
              <a:sym typeface="+mn-ea"/>
            </a:endParaRPr>
          </a:p>
          <a:p>
            <a:pPr lvl="1">
              <a:lnSpc>
                <a:spcPct val="150000"/>
              </a:lnSpc>
              <a:spcBef>
                <a:spcPts val="0"/>
              </a:spcBef>
              <a:buFont typeface="Wingdings" panose="05000000000000000000" charset="0"/>
              <a:buChar char="Ø"/>
              <a:defRPr/>
            </a:pPr>
            <a:r>
              <a:rPr lang="zh-CN" altLang="zh-CN" sz="2000" dirty="0">
                <a:cs typeface="+mn-ea"/>
              </a:rPr>
              <a:t>异议补正回文</a:t>
            </a:r>
            <a:endParaRPr lang="en-US" altLang="zh-CN" sz="2000" noProof="1">
              <a:cs typeface="+mn-ea"/>
              <a:sym typeface="+mn-ea"/>
            </a:endParaRPr>
          </a:p>
          <a:p>
            <a:pPr lvl="1">
              <a:lnSpc>
                <a:spcPct val="150000"/>
              </a:lnSpc>
              <a:spcBef>
                <a:spcPts val="0"/>
              </a:spcBef>
              <a:buFont typeface="Wingdings" panose="05000000000000000000" charset="0"/>
              <a:buChar char="Ø"/>
              <a:defRPr/>
            </a:pPr>
            <a:r>
              <a:rPr lang="zh-CN" altLang="zh-CN" sz="2000" dirty="0">
                <a:cs typeface="+mn-ea"/>
              </a:rPr>
              <a:t>异议质证通知书回文</a:t>
            </a:r>
            <a:endParaRPr lang="en-US" altLang="zh-CN" sz="2000" noProof="1">
              <a:cs typeface="+mn-ea"/>
              <a:sym typeface="+mn-ea"/>
            </a:endParaRPr>
          </a:p>
          <a:p>
            <a:pPr lvl="1">
              <a:lnSpc>
                <a:spcPct val="150000"/>
              </a:lnSpc>
              <a:spcBef>
                <a:spcPts val="0"/>
              </a:spcBef>
              <a:buFont typeface="Wingdings" panose="05000000000000000000" charset="0"/>
              <a:buChar char="Ø"/>
              <a:defRPr/>
            </a:pPr>
            <a:r>
              <a:rPr lang="zh-CN" altLang="zh-CN" sz="2000" dirty="0">
                <a:cs typeface="+mn-ea"/>
              </a:rPr>
              <a:t>异议补充证据通知书回文</a:t>
            </a:r>
            <a:endParaRPr lang="en-US" altLang="zh-CN" sz="2000" dirty="0">
              <a:cs typeface="+mn-ea"/>
            </a:endParaRPr>
          </a:p>
          <a:p>
            <a:pPr lvl="1">
              <a:lnSpc>
                <a:spcPct val="150000"/>
              </a:lnSpc>
              <a:spcBef>
                <a:spcPts val="0"/>
              </a:spcBef>
              <a:buFont typeface="Wingdings" panose="05000000000000000000" charset="0"/>
              <a:buChar char="Ø"/>
              <a:defRPr/>
            </a:pPr>
            <a:r>
              <a:rPr lang="zh-CN" altLang="zh-CN" sz="2000" dirty="0">
                <a:cs typeface="+mn-ea"/>
              </a:rPr>
              <a:t>异议撤回申请补正回文</a:t>
            </a:r>
            <a:endParaRPr lang="en-US" altLang="zh-CN" sz="2000" dirty="0">
              <a:cs typeface="+mn-ea"/>
            </a:endParaRPr>
          </a:p>
          <a:p>
            <a:pPr lvl="1">
              <a:lnSpc>
                <a:spcPct val="150000"/>
              </a:lnSpc>
              <a:spcBef>
                <a:spcPts val="0"/>
              </a:spcBef>
              <a:buFont typeface="Wingdings" panose="05000000000000000000" charset="0"/>
              <a:buChar char="Ø"/>
              <a:defRPr/>
            </a:pPr>
            <a:r>
              <a:rPr lang="zh-CN" altLang="zh-CN" sz="2000" dirty="0">
                <a:cs typeface="+mn-ea"/>
              </a:rPr>
              <a:t>异议补充材料补正回文</a:t>
            </a:r>
            <a:endParaRPr lang="en-US" altLang="zh-CN" sz="2000" dirty="0">
              <a:cs typeface="+mn-ea"/>
            </a:endParaRPr>
          </a:p>
          <a:p>
            <a:pPr lvl="1">
              <a:lnSpc>
                <a:spcPct val="150000"/>
              </a:lnSpc>
              <a:spcBef>
                <a:spcPts val="0"/>
              </a:spcBef>
              <a:buFont typeface="Wingdings" panose="05000000000000000000" charset="0"/>
              <a:buChar char="Ø"/>
              <a:defRPr/>
            </a:pPr>
            <a:r>
              <a:rPr lang="zh-CN" altLang="zh-CN" sz="2000" dirty="0">
                <a:cs typeface="+mn-ea"/>
              </a:rPr>
              <a:t>异议答辩补正通知回</a:t>
            </a:r>
            <a:r>
              <a:rPr lang="zh-CN" altLang="en-US" sz="2000" dirty="0">
                <a:cs typeface="+mn-ea"/>
              </a:rPr>
              <a:t>文</a:t>
            </a:r>
            <a:endParaRPr lang="en-US" altLang="zh-CN" sz="2000" dirty="0">
              <a:cs typeface="+mn-ea"/>
            </a:endParaRPr>
          </a:p>
          <a:p>
            <a:pPr lvl="1">
              <a:lnSpc>
                <a:spcPct val="150000"/>
              </a:lnSpc>
              <a:spcBef>
                <a:spcPts val="0"/>
              </a:spcBef>
              <a:buFont typeface="Wingdings" panose="05000000000000000000" charset="0"/>
              <a:buChar char="Ø"/>
              <a:defRPr/>
            </a:pPr>
            <a:r>
              <a:rPr lang="zh-CN" altLang="zh-CN" sz="2000" dirty="0">
                <a:cs typeface="+mn-ea"/>
              </a:rPr>
              <a:t>异议答辩补充补正通知回文</a:t>
            </a:r>
            <a:endParaRPr lang="en-US" altLang="zh-CN" sz="2000" dirty="0">
              <a:cs typeface="+mn-ea"/>
            </a:endParaRPr>
          </a:p>
          <a:p>
            <a:pPr marL="457200" lvl="1" indent="0">
              <a:lnSpc>
                <a:spcPct val="150000"/>
              </a:lnSpc>
              <a:spcBef>
                <a:spcPts val="0"/>
              </a:spcBef>
              <a:buNone/>
              <a:defRPr/>
            </a:pPr>
            <a:endParaRPr lang="en-US" altLang="zh-CN" sz="2000" kern="0" noProof="1">
              <a:ea typeface="微软雅黑" panose="020B0503020204020204" pitchFamily="34" charset="-122"/>
              <a:cs typeface="+mn-ea"/>
              <a:sym typeface="+mn-ea"/>
            </a:endParaRPr>
          </a:p>
          <a:p>
            <a:pPr marL="0" indent="0">
              <a:spcBef>
                <a:spcPct val="0"/>
              </a:spcBef>
              <a:buNone/>
              <a:defRPr/>
            </a:pPr>
            <a:endParaRPr lang="zh-CN" altLang="en-US" sz="2000" b="1" noProof="1">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2"/>
          <p:cNvPicPr>
            <a:picLocks noChangeAspect="1" noChangeArrowheads="1"/>
          </p:cNvPicPr>
          <p:nvPr/>
        </p:nvPicPr>
        <p:blipFill>
          <a:blip r:embed="rId5" cstate="print"/>
          <a:srcRect/>
          <a:stretch>
            <a:fillRect/>
          </a:stretch>
        </p:blipFill>
        <p:spPr bwMode="auto">
          <a:xfrm>
            <a:off x="2179638" y="1340769"/>
            <a:ext cx="7660778" cy="5363245"/>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Snipaste_2021-03-05_14-37-39.jpg"/>
          <p:cNvPicPr>
            <a:picLocks noChangeAspect="1"/>
          </p:cNvPicPr>
          <p:nvPr/>
        </p:nvPicPr>
        <p:blipFill>
          <a:blip r:embed="rId5" cstate="print"/>
          <a:stretch>
            <a:fillRect/>
          </a:stretch>
        </p:blipFill>
        <p:spPr>
          <a:xfrm>
            <a:off x="1775520" y="2060848"/>
            <a:ext cx="8359362" cy="3178682"/>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Snipaste_2021-03-05_14-39-56.jpg"/>
          <p:cNvPicPr>
            <a:picLocks noChangeAspect="1"/>
          </p:cNvPicPr>
          <p:nvPr/>
        </p:nvPicPr>
        <p:blipFill>
          <a:blip r:embed="rId5" cstate="print"/>
          <a:stretch>
            <a:fillRect/>
          </a:stretch>
        </p:blipFill>
        <p:spPr>
          <a:xfrm>
            <a:off x="1991544" y="1412776"/>
            <a:ext cx="7987744" cy="4458898"/>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3"/>
          </p:nvPr>
        </p:nvSpPr>
        <p:spPr/>
        <p:txBody>
          <a:bodyPr>
            <a:normAutofit fontScale="92500" lnSpcReduction="10000"/>
          </a:bodyPr>
          <a:lstStyle/>
          <a:p>
            <a:r>
              <a:rPr lang="zh-CN" altLang="zh-CN" b="1" kern="0" dirty="0">
                <a:latin typeface="黑体" panose="02010609060101010101" pitchFamily="49" charset="-122"/>
                <a:ea typeface="黑体" panose="02010609060101010101" pitchFamily="49" charset="-122"/>
              </a:rPr>
              <a:t>异议</a:t>
            </a:r>
            <a:r>
              <a:rPr lang="zh-CN" altLang="en-US" b="1" kern="0" dirty="0">
                <a:latin typeface="黑体" panose="02010609060101010101" pitchFamily="49" charset="-122"/>
                <a:ea typeface="黑体" panose="02010609060101010101" pitchFamily="49" charset="-122"/>
              </a:rPr>
              <a:t>网上申请</a:t>
            </a:r>
            <a:endParaRPr lang="zh-CN" altLang="en-US" b="1" dirty="0">
              <a:latin typeface="黑体" panose="02010609060101010101" pitchFamily="49" charset="-122"/>
              <a:ea typeface="黑体" panose="02010609060101010101" pitchFamily="49" charset="-122"/>
            </a:endParaRPr>
          </a:p>
          <a:p>
            <a:endParaRPr lang="zh-CN" altLang="en-US" dirty="0"/>
          </a:p>
        </p:txBody>
      </p:sp>
      <p:sp>
        <p:nvSpPr>
          <p:cNvPr id="6" name="TextBox 5"/>
          <p:cNvSpPr txBox="1"/>
          <p:nvPr/>
        </p:nvSpPr>
        <p:spPr>
          <a:xfrm>
            <a:off x="2063552" y="1340770"/>
            <a:ext cx="4032448" cy="646331"/>
          </a:xfrm>
          <a:prstGeom prst="rect">
            <a:avLst/>
          </a:prstGeom>
          <a:noFill/>
        </p:spPr>
        <p:txBody>
          <a:bodyPr wrap="square" rtlCol="0">
            <a:spAutoFit/>
          </a:bodyPr>
          <a:lstStyle/>
          <a:p>
            <a:r>
              <a:rPr lang="zh-CN" altLang="en-US" dirty="0"/>
              <a:t>选择法条，说描述事实理由，上传证据</a:t>
            </a:r>
          </a:p>
        </p:txBody>
      </p:sp>
      <p:pic>
        <p:nvPicPr>
          <p:cNvPr id="182274" name="Picture 2"/>
          <p:cNvPicPr>
            <a:picLocks noChangeAspect="1" noChangeArrowheads="1"/>
          </p:cNvPicPr>
          <p:nvPr/>
        </p:nvPicPr>
        <p:blipFill>
          <a:blip r:embed="rId2" cstate="print"/>
          <a:srcRect/>
          <a:stretch>
            <a:fillRect/>
          </a:stretch>
        </p:blipFill>
        <p:spPr bwMode="auto">
          <a:xfrm>
            <a:off x="2870717" y="1833211"/>
            <a:ext cx="6526732" cy="4248472"/>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3"/>
          </p:nvPr>
        </p:nvSpPr>
        <p:spPr/>
        <p:txBody>
          <a:bodyPr>
            <a:normAutofit fontScale="92500" lnSpcReduction="10000"/>
          </a:bodyPr>
          <a:lstStyle/>
          <a:p>
            <a:r>
              <a:rPr lang="zh-CN" altLang="zh-CN" b="1" kern="0" dirty="0">
                <a:latin typeface="黑体" panose="02010609060101010101" pitchFamily="49" charset="-122"/>
                <a:ea typeface="黑体" panose="02010609060101010101" pitchFamily="49" charset="-122"/>
              </a:rPr>
              <a:t>异议</a:t>
            </a:r>
            <a:r>
              <a:rPr lang="zh-CN" altLang="en-US" b="1" kern="0" dirty="0">
                <a:latin typeface="黑体" panose="02010609060101010101" pitchFamily="49" charset="-122"/>
                <a:ea typeface="黑体" panose="02010609060101010101" pitchFamily="49" charset="-122"/>
              </a:rPr>
              <a:t>网上申请</a:t>
            </a:r>
            <a:endParaRPr lang="zh-CN" altLang="en-US" b="1" dirty="0">
              <a:latin typeface="黑体" panose="02010609060101010101" pitchFamily="49" charset="-122"/>
              <a:ea typeface="黑体" panose="02010609060101010101" pitchFamily="49" charset="-122"/>
            </a:endParaRPr>
          </a:p>
          <a:p>
            <a:endParaRPr lang="zh-CN" altLang="en-US" dirty="0"/>
          </a:p>
        </p:txBody>
      </p:sp>
      <p:pic>
        <p:nvPicPr>
          <p:cNvPr id="183298" name="Picture 2"/>
          <p:cNvPicPr>
            <a:picLocks noChangeAspect="1" noChangeArrowheads="1"/>
          </p:cNvPicPr>
          <p:nvPr/>
        </p:nvPicPr>
        <p:blipFill>
          <a:blip r:embed="rId2" cstate="print"/>
          <a:srcRect/>
          <a:stretch>
            <a:fillRect/>
          </a:stretch>
        </p:blipFill>
        <p:spPr bwMode="auto">
          <a:xfrm>
            <a:off x="1284389" y="807412"/>
            <a:ext cx="9468546" cy="594928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latin typeface="黑体" panose="02010609060101010101" pitchFamily="49" charset="-122"/>
                <a:ea typeface="黑体" panose="02010609060101010101" pitchFamily="49" charset="-122"/>
                <a:sym typeface="+mn-ea"/>
              </a:rPr>
              <a:t>商标异议制度简述</a:t>
            </a: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3"/>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865628" y="1428736"/>
            <a:ext cx="184730" cy="369332"/>
          </a:xfrm>
          <a:prstGeom prst="rect">
            <a:avLst/>
          </a:prstGeom>
        </p:spPr>
        <p:txBody>
          <a:bodyPr wrap="none">
            <a:spAutoFit/>
          </a:bodyPr>
          <a:lstStyle/>
          <a:p>
            <a:pPr marL="342900" indent="-342900" algn="ctr" eaLnBrk="0" hangingPunct="0">
              <a:spcBef>
                <a:spcPct val="20000"/>
              </a:spcBef>
              <a:buClr>
                <a:schemeClr val="tx2"/>
              </a:buClr>
              <a:defRPr/>
            </a:pPr>
            <a:endParaRPr lang="zh-CN" altLang="en-US" b="1" kern="0" dirty="0">
              <a:ea typeface="宋体" panose="02010600030101010101" pitchFamily="2" charset="-122"/>
            </a:endParaRPr>
          </a:p>
        </p:txBody>
      </p:sp>
      <p:sp>
        <p:nvSpPr>
          <p:cNvPr id="15" name="矩形 14"/>
          <p:cNvSpPr/>
          <p:nvPr/>
        </p:nvSpPr>
        <p:spPr>
          <a:xfrm>
            <a:off x="3881422" y="2071680"/>
            <a:ext cx="5429288" cy="604333"/>
          </a:xfrm>
          <a:prstGeom prst="rect">
            <a:avLst/>
          </a:prstGeom>
        </p:spPr>
        <p:txBody>
          <a:bodyPr wrap="square">
            <a:spAutoFit/>
          </a:bodyPr>
          <a:lstStyle/>
          <a:p>
            <a:pPr>
              <a:lnSpc>
                <a:spcPct val="220000"/>
              </a:lnSpc>
              <a:buFont typeface="Wingdings" panose="05000000000000000000" pitchFamily="2" charset="2"/>
              <a:buChar char="Ø"/>
            </a:pPr>
            <a:endParaRPr lang="zh-CN" altLang="en-US" dirty="0">
              <a:latin typeface="楷体_GB2312" pitchFamily="49" charset="-122"/>
              <a:ea typeface="楷体_GB2312" pitchFamily="49" charset="-122"/>
            </a:endParaRPr>
          </a:p>
        </p:txBody>
      </p:sp>
      <p:sp>
        <p:nvSpPr>
          <p:cNvPr id="16" name="矩形 15"/>
          <p:cNvSpPr/>
          <p:nvPr/>
        </p:nvSpPr>
        <p:spPr>
          <a:xfrm>
            <a:off x="3863752" y="1484784"/>
            <a:ext cx="3960440" cy="369332"/>
          </a:xfrm>
          <a:prstGeom prst="rect">
            <a:avLst/>
          </a:prstGeom>
        </p:spPr>
        <p:txBody>
          <a:bodyPr wrap="square">
            <a:spAutoFit/>
          </a:bodyPr>
          <a:lstStyle/>
          <a:p>
            <a:pPr algn="ctr" eaLnBrk="0" hangingPunct="0">
              <a:defRPr/>
            </a:pPr>
            <a:r>
              <a:rPr lang="zh-CN" altLang="en-US" b="1" kern="0" dirty="0">
                <a:latin typeface="宋体" panose="02010600030101010101" pitchFamily="2" charset="-122"/>
                <a:ea typeface="宋体" panose="02010600030101010101" pitchFamily="2" charset="-122"/>
              </a:rPr>
              <a:t>商标异议制度的历史沿革</a:t>
            </a:r>
          </a:p>
        </p:txBody>
      </p:sp>
      <p:sp>
        <p:nvSpPr>
          <p:cNvPr id="17" name="矩形 16"/>
          <p:cNvSpPr/>
          <p:nvPr/>
        </p:nvSpPr>
        <p:spPr>
          <a:xfrm>
            <a:off x="2639616" y="2060849"/>
            <a:ext cx="7200800" cy="3582519"/>
          </a:xfrm>
          <a:prstGeom prst="rect">
            <a:avLst/>
          </a:prstGeom>
        </p:spPr>
        <p:txBody>
          <a:bodyPr wrap="square">
            <a:spAutoFit/>
          </a:bodyPr>
          <a:lstStyle/>
          <a:p>
            <a:pPr marL="342900" indent="-342900" eaLnBrk="0" hangingPunct="0">
              <a:lnSpc>
                <a:spcPct val="200000"/>
              </a:lnSpc>
              <a:spcBef>
                <a:spcPct val="20000"/>
              </a:spcBef>
              <a:buClr>
                <a:schemeClr val="tx2"/>
              </a:buClr>
              <a:buFont typeface="Wingdings" panose="05000000000000000000" pitchFamily="2" charset="2"/>
              <a:buChar char="Ø"/>
              <a:defRPr/>
            </a:pPr>
            <a:r>
              <a:rPr lang="en-US" altLang="zh-CN" kern="0" dirty="0">
                <a:latin typeface="楷体_GB2312" pitchFamily="49" charset="-122"/>
                <a:ea typeface="楷体_GB2312" pitchFamily="49" charset="-122"/>
              </a:rPr>
              <a:t>2001</a:t>
            </a:r>
            <a:r>
              <a:rPr lang="zh-CN" altLang="en-US" kern="0" dirty="0">
                <a:latin typeface="楷体_GB2312" pitchFamily="49" charset="-122"/>
                <a:ea typeface="楷体_GB2312" pitchFamily="49" charset="-122"/>
              </a:rPr>
              <a:t>年修改</a:t>
            </a:r>
            <a:r>
              <a:rPr lang="en-US" altLang="zh-CN" kern="0" dirty="0">
                <a:latin typeface="楷体_GB2312" pitchFamily="49" charset="-122"/>
                <a:ea typeface="楷体_GB2312" pitchFamily="49" charset="-122"/>
              </a:rPr>
              <a:t>《</a:t>
            </a:r>
            <a:r>
              <a:rPr lang="zh-CN" altLang="en-US" kern="0" dirty="0">
                <a:latin typeface="楷体_GB2312" pitchFamily="49" charset="-122"/>
                <a:ea typeface="楷体_GB2312" pitchFamily="49" charset="-122"/>
              </a:rPr>
              <a:t>商标法</a:t>
            </a:r>
            <a:r>
              <a:rPr lang="en-US" altLang="zh-CN" kern="0" dirty="0">
                <a:latin typeface="楷体_GB2312" pitchFamily="49" charset="-122"/>
                <a:ea typeface="楷体_GB2312" pitchFamily="49" charset="-122"/>
              </a:rPr>
              <a:t>》</a:t>
            </a:r>
            <a:r>
              <a:rPr lang="zh-CN" altLang="en-US" kern="0" dirty="0">
                <a:latin typeface="楷体_GB2312" pitchFamily="49" charset="-122"/>
                <a:ea typeface="楷体_GB2312" pitchFamily="49" charset="-122"/>
              </a:rPr>
              <a:t>之前，商标异议案件由商标评审委员会复审后作出终局裁定。（行政二审）</a:t>
            </a:r>
            <a:endParaRPr lang="en-US" altLang="zh-CN" kern="0" dirty="0">
              <a:latin typeface="楷体_GB2312" pitchFamily="49" charset="-122"/>
              <a:ea typeface="楷体_GB2312" pitchFamily="49" charset="-122"/>
            </a:endParaRPr>
          </a:p>
          <a:p>
            <a:pPr marL="342900" indent="-342900" eaLnBrk="0" hangingPunct="0">
              <a:lnSpc>
                <a:spcPct val="200000"/>
              </a:lnSpc>
              <a:spcBef>
                <a:spcPct val="20000"/>
              </a:spcBef>
              <a:buClr>
                <a:schemeClr val="tx2"/>
              </a:buClr>
              <a:buFont typeface="Wingdings" panose="05000000000000000000" pitchFamily="2" charset="2"/>
              <a:buChar char="Ø"/>
              <a:defRPr/>
            </a:pPr>
            <a:r>
              <a:rPr lang="en-US" altLang="zh-CN" kern="0" dirty="0">
                <a:latin typeface="楷体_GB2312" pitchFamily="49" charset="-122"/>
                <a:ea typeface="楷体_GB2312" pitchFamily="49" charset="-122"/>
              </a:rPr>
              <a:t>2001</a:t>
            </a:r>
            <a:r>
              <a:rPr lang="zh-CN" altLang="en-US" kern="0" dirty="0">
                <a:latin typeface="楷体_GB2312" pitchFamily="49" charset="-122"/>
                <a:ea typeface="楷体_GB2312" pitchFamily="49" charset="-122"/>
              </a:rPr>
              <a:t>年修改后的</a:t>
            </a:r>
            <a:r>
              <a:rPr lang="en-US" altLang="zh-CN" kern="0" dirty="0">
                <a:latin typeface="楷体_GB2312" pitchFamily="49" charset="-122"/>
                <a:ea typeface="楷体_GB2312" pitchFamily="49" charset="-122"/>
              </a:rPr>
              <a:t>《</a:t>
            </a:r>
            <a:r>
              <a:rPr lang="zh-CN" altLang="en-US" kern="0" dirty="0">
                <a:latin typeface="楷体_GB2312" pitchFamily="49" charset="-122"/>
                <a:ea typeface="楷体_GB2312" pitchFamily="49" charset="-122"/>
              </a:rPr>
              <a:t>商标法</a:t>
            </a:r>
            <a:r>
              <a:rPr lang="en-US" altLang="zh-CN" kern="0" dirty="0">
                <a:latin typeface="楷体_GB2312" pitchFamily="49" charset="-122"/>
                <a:ea typeface="楷体_GB2312" pitchFamily="49" charset="-122"/>
              </a:rPr>
              <a:t>》</a:t>
            </a:r>
            <a:r>
              <a:rPr lang="zh-CN" altLang="en-US" kern="0" dirty="0">
                <a:latin typeface="楷体_GB2312" pitchFamily="49" charset="-122"/>
                <a:ea typeface="楷体_GB2312" pitchFamily="49" charset="-122"/>
              </a:rPr>
              <a:t>在保留复审的基础上，增加了司法救济程序。（行政二审、司法二审的四审终审制）</a:t>
            </a:r>
            <a:endParaRPr lang="en-US" altLang="zh-CN" kern="0" dirty="0">
              <a:latin typeface="楷体_GB2312" pitchFamily="49" charset="-122"/>
              <a:ea typeface="楷体_GB2312" pitchFamily="49" charset="-122"/>
            </a:endParaRPr>
          </a:p>
          <a:p>
            <a:pPr marL="342900" indent="-342900" eaLnBrk="0" hangingPunct="0">
              <a:lnSpc>
                <a:spcPct val="200000"/>
              </a:lnSpc>
              <a:spcBef>
                <a:spcPct val="20000"/>
              </a:spcBef>
              <a:buClr>
                <a:schemeClr val="tx2"/>
              </a:buClr>
              <a:buFont typeface="Wingdings" panose="05000000000000000000" pitchFamily="2" charset="2"/>
              <a:buChar char="Ø"/>
              <a:defRPr/>
            </a:pPr>
            <a:r>
              <a:rPr lang="en-US" altLang="zh-CN" kern="0" dirty="0">
                <a:latin typeface="楷体_GB2312" pitchFamily="49" charset="-122"/>
                <a:ea typeface="楷体_GB2312" pitchFamily="49" charset="-122"/>
              </a:rPr>
              <a:t>2014</a:t>
            </a:r>
            <a:r>
              <a:rPr lang="zh-CN" altLang="en-US" kern="0" dirty="0">
                <a:latin typeface="楷体_GB2312" pitchFamily="49" charset="-122"/>
                <a:ea typeface="楷体_GB2312" pitchFamily="49" charset="-122"/>
              </a:rPr>
              <a:t>年</a:t>
            </a:r>
            <a:r>
              <a:rPr lang="en-US" altLang="zh-CN" kern="0" dirty="0">
                <a:latin typeface="楷体_GB2312" pitchFamily="49" charset="-122"/>
                <a:ea typeface="楷体_GB2312" pitchFamily="49" charset="-122"/>
              </a:rPr>
              <a:t>5</a:t>
            </a:r>
            <a:r>
              <a:rPr lang="zh-CN" altLang="en-US" kern="0" dirty="0">
                <a:latin typeface="楷体_GB2312" pitchFamily="49" charset="-122"/>
                <a:ea typeface="楷体_GB2312" pitchFamily="49" charset="-122"/>
              </a:rPr>
              <a:t>月</a:t>
            </a:r>
            <a:r>
              <a:rPr lang="en-US" altLang="zh-CN" kern="0" dirty="0">
                <a:latin typeface="楷体_GB2312" pitchFamily="49" charset="-122"/>
                <a:ea typeface="楷体_GB2312" pitchFamily="49" charset="-122"/>
              </a:rPr>
              <a:t>1</a:t>
            </a:r>
            <a:r>
              <a:rPr lang="zh-CN" altLang="en-US" kern="0" dirty="0">
                <a:latin typeface="楷体_GB2312" pitchFamily="49" charset="-122"/>
                <a:ea typeface="楷体_GB2312" pitchFamily="49" charset="-122"/>
              </a:rPr>
              <a:t>日实施的</a:t>
            </a:r>
            <a:r>
              <a:rPr lang="en-US" altLang="zh-CN" kern="0" dirty="0">
                <a:latin typeface="楷体_GB2312" pitchFamily="49" charset="-122"/>
                <a:ea typeface="楷体_GB2312" pitchFamily="49" charset="-122"/>
              </a:rPr>
              <a:t>《</a:t>
            </a:r>
            <a:r>
              <a:rPr lang="zh-CN" altLang="en-US" kern="0" dirty="0">
                <a:latin typeface="楷体_GB2312" pitchFamily="49" charset="-122"/>
                <a:ea typeface="楷体_GB2312" pitchFamily="49" charset="-122"/>
              </a:rPr>
              <a:t>商标法</a:t>
            </a:r>
            <a:r>
              <a:rPr lang="en-US" altLang="zh-CN" kern="0" dirty="0">
                <a:latin typeface="楷体_GB2312" pitchFamily="49" charset="-122"/>
                <a:ea typeface="楷体_GB2312" pitchFamily="49" charset="-122"/>
              </a:rPr>
              <a:t>》</a:t>
            </a:r>
            <a:r>
              <a:rPr lang="zh-CN" altLang="en-US" kern="0" dirty="0">
                <a:latin typeface="楷体_GB2312" pitchFamily="49" charset="-122"/>
                <a:ea typeface="楷体_GB2312" pitchFamily="49" charset="-122"/>
              </a:rPr>
              <a:t>简化异议程序，完善了异议制度</a:t>
            </a:r>
            <a:endParaRPr lang="en-US" altLang="zh-CN" kern="0" dirty="0">
              <a:latin typeface="楷体_GB2312" pitchFamily="49" charset="-122"/>
              <a:ea typeface="楷体_GB2312" pitchFamily="49" charset="-122"/>
            </a:endParaRPr>
          </a:p>
          <a:p>
            <a:pPr marL="342900" indent="-342900" eaLnBrk="0" hangingPunct="0">
              <a:lnSpc>
                <a:spcPct val="200000"/>
              </a:lnSpc>
              <a:spcBef>
                <a:spcPct val="20000"/>
              </a:spcBef>
              <a:buClr>
                <a:schemeClr val="tx2"/>
              </a:buClr>
              <a:buFont typeface="Wingdings" panose="05000000000000000000" pitchFamily="2" charset="2"/>
              <a:buChar char="Ø"/>
              <a:defRPr/>
            </a:pPr>
            <a:r>
              <a:rPr lang="en-US" altLang="zh-CN" kern="0" dirty="0">
                <a:latin typeface="楷体_GB2312" pitchFamily="49" charset="-122"/>
                <a:ea typeface="楷体_GB2312" pitchFamily="49" charset="-122"/>
              </a:rPr>
              <a:t>2019</a:t>
            </a:r>
            <a:r>
              <a:rPr lang="zh-CN" altLang="en-US" kern="0" dirty="0">
                <a:latin typeface="楷体_GB2312" pitchFamily="49" charset="-122"/>
                <a:ea typeface="楷体_GB2312" pitchFamily="49" charset="-122"/>
              </a:rPr>
              <a:t>年</a:t>
            </a:r>
            <a:r>
              <a:rPr lang="en-US" altLang="zh-CN" kern="0" dirty="0">
                <a:latin typeface="楷体_GB2312" pitchFamily="49" charset="-122"/>
                <a:ea typeface="楷体_GB2312" pitchFamily="49" charset="-122"/>
              </a:rPr>
              <a:t>11</a:t>
            </a:r>
            <a:r>
              <a:rPr lang="zh-CN" altLang="en-US" kern="0" dirty="0">
                <a:latin typeface="楷体_GB2312" pitchFamily="49" charset="-122"/>
                <a:ea typeface="楷体_GB2312" pitchFamily="49" charset="-122"/>
              </a:rPr>
              <a:t>月</a:t>
            </a:r>
            <a:r>
              <a:rPr lang="en-US" altLang="zh-CN" kern="0" dirty="0">
                <a:latin typeface="楷体_GB2312" pitchFamily="49" charset="-122"/>
                <a:ea typeface="楷体_GB2312" pitchFamily="49" charset="-122"/>
              </a:rPr>
              <a:t>1</a:t>
            </a:r>
            <a:r>
              <a:rPr lang="zh-CN" altLang="en-US" kern="0" dirty="0">
                <a:latin typeface="楷体_GB2312" pitchFamily="49" charset="-122"/>
                <a:ea typeface="楷体_GB2312" pitchFamily="49" charset="-122"/>
              </a:rPr>
              <a:t>日实施的</a:t>
            </a:r>
            <a:r>
              <a:rPr lang="en-US" altLang="zh-CN" kern="0" dirty="0">
                <a:latin typeface="楷体_GB2312" pitchFamily="49" charset="-122"/>
                <a:ea typeface="楷体_GB2312" pitchFamily="49" charset="-122"/>
              </a:rPr>
              <a:t>《</a:t>
            </a:r>
            <a:r>
              <a:rPr lang="zh-CN" altLang="en-US" kern="0" dirty="0">
                <a:latin typeface="楷体_GB2312" pitchFamily="49" charset="-122"/>
                <a:ea typeface="楷体_GB2312" pitchFamily="49" charset="-122"/>
              </a:rPr>
              <a:t>商标法</a:t>
            </a:r>
            <a:r>
              <a:rPr lang="en-US" altLang="zh-CN" kern="0" dirty="0">
                <a:latin typeface="楷体_GB2312" pitchFamily="49" charset="-122"/>
                <a:ea typeface="楷体_GB2312" pitchFamily="49" charset="-122"/>
              </a:rPr>
              <a:t>》</a:t>
            </a:r>
            <a:r>
              <a:rPr lang="zh-CN" altLang="en-US" kern="0" dirty="0">
                <a:latin typeface="楷体_GB2312" pitchFamily="49" charset="-122"/>
                <a:ea typeface="楷体_GB2312" pitchFamily="49" charset="-122"/>
              </a:rPr>
              <a:t>增加了提出异议的理由。</a:t>
            </a:r>
            <a:endParaRPr lang="en-US" altLang="zh-CN" kern="0" dirty="0">
              <a:latin typeface="楷体_GB2312" pitchFamily="49" charset="-122"/>
              <a:ea typeface="楷体_GB2312" pitchFamily="49"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7" name="矩形 16"/>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5" cstate="print"/>
          <a:srcRect/>
          <a:stretch>
            <a:fillRect/>
          </a:stretch>
        </p:blipFill>
        <p:spPr bwMode="auto">
          <a:xfrm>
            <a:off x="1991544" y="1268760"/>
            <a:ext cx="8424936" cy="504056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7" name="矩形 16"/>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4"/>
          <p:cNvSpPr/>
          <p:nvPr/>
        </p:nvSpPr>
        <p:spPr>
          <a:xfrm>
            <a:off x="7223294" y="4628301"/>
            <a:ext cx="1918889" cy="151624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23825" tIns="123825" rIns="123825" bIns="123825" numCol="1" spcCol="1270" anchor="ctr" anchorCtr="0">
            <a:noAutofit/>
          </a:bodyPr>
          <a:lstStyle/>
          <a:p>
            <a:pPr algn="ctr" defTabSz="2889250">
              <a:lnSpc>
                <a:spcPct val="90000"/>
              </a:lnSpc>
              <a:spcBef>
                <a:spcPct val="0"/>
              </a:spcBef>
              <a:spcAft>
                <a:spcPct val="35000"/>
              </a:spcAft>
            </a:pPr>
            <a:endParaRPr lang="zh-CN" altLang="en-US" sz="6500"/>
          </a:p>
        </p:txBody>
      </p:sp>
      <p:pic>
        <p:nvPicPr>
          <p:cNvPr id="19" name="图片 18" descr="Snipaste_2021-03-08_10-44-45.jpg"/>
          <p:cNvPicPr>
            <a:picLocks noChangeAspect="1"/>
          </p:cNvPicPr>
          <p:nvPr/>
        </p:nvPicPr>
        <p:blipFill>
          <a:blip r:embed="rId5" cstate="print"/>
          <a:stretch>
            <a:fillRect/>
          </a:stretch>
        </p:blipFill>
        <p:spPr>
          <a:xfrm>
            <a:off x="1847528" y="1196753"/>
            <a:ext cx="4032448" cy="5472495"/>
          </a:xfrm>
          <a:prstGeom prst="rect">
            <a:avLst/>
          </a:prstGeom>
        </p:spPr>
      </p:pic>
      <p:pic>
        <p:nvPicPr>
          <p:cNvPr id="20" name="图片 19" descr="Snipaste_2021-03-08_10-43-31.jpg"/>
          <p:cNvPicPr>
            <a:picLocks noChangeAspect="1"/>
          </p:cNvPicPr>
          <p:nvPr/>
        </p:nvPicPr>
        <p:blipFill>
          <a:blip r:embed="rId6" cstate="print"/>
          <a:stretch>
            <a:fillRect/>
          </a:stretch>
        </p:blipFill>
        <p:spPr>
          <a:xfrm>
            <a:off x="6240016" y="1251622"/>
            <a:ext cx="4176464" cy="5417739"/>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6"/>
          <p:cNvPicPr>
            <a:picLocks noChangeAspect="1" noChangeArrowheads="1"/>
          </p:cNvPicPr>
          <p:nvPr/>
        </p:nvPicPr>
        <p:blipFill>
          <a:blip r:embed="rId5" cstate="print"/>
          <a:srcRect/>
          <a:stretch>
            <a:fillRect/>
          </a:stretch>
        </p:blipFill>
        <p:spPr bwMode="auto">
          <a:xfrm>
            <a:off x="1991544" y="1916833"/>
            <a:ext cx="7416824" cy="4584700"/>
          </a:xfrm>
          <a:prstGeom prst="rect">
            <a:avLst/>
          </a:prstGeom>
          <a:noFill/>
          <a:ln w="9525">
            <a:noFill/>
            <a:miter lim="800000"/>
            <a:headEnd/>
            <a:tailEnd/>
          </a:ln>
        </p:spPr>
      </p:pic>
      <p:sp>
        <p:nvSpPr>
          <p:cNvPr id="16" name="TextBox 15"/>
          <p:cNvSpPr txBox="1"/>
          <p:nvPr/>
        </p:nvSpPr>
        <p:spPr>
          <a:xfrm>
            <a:off x="2063552" y="1340768"/>
            <a:ext cx="4032448" cy="369332"/>
          </a:xfrm>
          <a:prstGeom prst="rect">
            <a:avLst/>
          </a:prstGeom>
          <a:noFill/>
        </p:spPr>
        <p:txBody>
          <a:bodyPr wrap="square" rtlCol="0">
            <a:spAutoFit/>
          </a:bodyPr>
          <a:lstStyle/>
          <a:p>
            <a:r>
              <a:rPr lang="zh-CN" altLang="en-US"/>
              <a:t>异议申请撤回</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6879"/>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4"/>
          <p:cNvPicPr>
            <a:picLocks noChangeAspect="1" noChangeArrowheads="1"/>
          </p:cNvPicPr>
          <p:nvPr/>
        </p:nvPicPr>
        <p:blipFill>
          <a:blip r:embed="rId5" cstate="print"/>
          <a:srcRect/>
          <a:stretch>
            <a:fillRect/>
          </a:stretch>
        </p:blipFill>
        <p:spPr bwMode="auto">
          <a:xfrm>
            <a:off x="2495603" y="1844826"/>
            <a:ext cx="7297737" cy="4492377"/>
          </a:xfrm>
          <a:prstGeom prst="rect">
            <a:avLst/>
          </a:prstGeom>
          <a:noFill/>
          <a:ln w="9525">
            <a:noFill/>
            <a:miter lim="800000"/>
            <a:headEnd/>
            <a:tailEnd/>
          </a:ln>
        </p:spPr>
      </p:pic>
      <p:sp>
        <p:nvSpPr>
          <p:cNvPr id="16" name="TextBox 15"/>
          <p:cNvSpPr txBox="1"/>
          <p:nvPr/>
        </p:nvSpPr>
        <p:spPr>
          <a:xfrm>
            <a:off x="2063552" y="1340768"/>
            <a:ext cx="4032448" cy="369332"/>
          </a:xfrm>
          <a:prstGeom prst="rect">
            <a:avLst/>
          </a:prstGeom>
          <a:noFill/>
        </p:spPr>
        <p:txBody>
          <a:bodyPr wrap="square" rtlCol="0">
            <a:spAutoFit/>
          </a:bodyPr>
          <a:lstStyle/>
          <a:p>
            <a:r>
              <a:rPr lang="zh-CN" altLang="en-US"/>
              <a:t>变更代理人（被异议人也可以）</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2"/>
          <p:cNvPicPr>
            <a:picLocks noChangeAspect="1" noChangeArrowheads="1"/>
          </p:cNvPicPr>
          <p:nvPr/>
        </p:nvPicPr>
        <p:blipFill>
          <a:blip r:embed="rId5" cstate="print"/>
          <a:srcRect/>
          <a:stretch>
            <a:fillRect/>
          </a:stretch>
        </p:blipFill>
        <p:spPr bwMode="auto">
          <a:xfrm>
            <a:off x="2423592" y="1772817"/>
            <a:ext cx="7278688" cy="4640263"/>
          </a:xfrm>
          <a:prstGeom prst="rect">
            <a:avLst/>
          </a:prstGeom>
          <a:noFill/>
          <a:ln w="9525">
            <a:noFill/>
            <a:miter lim="800000"/>
            <a:headEnd/>
            <a:tailEnd/>
          </a:ln>
        </p:spPr>
      </p:pic>
      <p:sp>
        <p:nvSpPr>
          <p:cNvPr id="16" name="TextBox 15"/>
          <p:cNvSpPr txBox="1"/>
          <p:nvPr/>
        </p:nvSpPr>
        <p:spPr>
          <a:xfrm>
            <a:off x="2063552" y="1340768"/>
            <a:ext cx="4032448" cy="369332"/>
          </a:xfrm>
          <a:prstGeom prst="rect">
            <a:avLst/>
          </a:prstGeom>
          <a:noFill/>
        </p:spPr>
        <p:txBody>
          <a:bodyPr wrap="square" rtlCol="0">
            <a:spAutoFit/>
          </a:bodyPr>
          <a:lstStyle/>
          <a:p>
            <a:r>
              <a:rPr lang="zh-CN" altLang="en-US"/>
              <a:t>补充材料</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sp>
        <p:nvSpPr>
          <p:cNvPr id="14" name="Slide Number Placeholder 13"/>
          <p:cNvSpPr>
            <a:spLocks noGrp="1"/>
          </p:cNvSpPr>
          <p:nvPr>
            <p:ph type="sldNum" sz="quarter" idx="4294967295"/>
          </p:nvPr>
        </p:nvSpPr>
        <p:spPr>
          <a:xfrm>
            <a:off x="9577329" y="6518015"/>
            <a:ext cx="451611" cy="151152"/>
          </a:xfrm>
        </p:spPr>
        <p:txBody>
          <a:bodyPr/>
          <a:lstStyle/>
          <a:p>
            <a:r>
              <a:rPr lang="en-US" altLang="ko-KR" dirty="0"/>
              <a:t>40</a:t>
            </a:r>
            <a:endParaRPr lang="ko-KR"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063552" y="1268760"/>
            <a:ext cx="4032448" cy="369332"/>
          </a:xfrm>
          <a:prstGeom prst="rect">
            <a:avLst/>
          </a:prstGeom>
          <a:noFill/>
        </p:spPr>
        <p:txBody>
          <a:bodyPr wrap="square" rtlCol="0">
            <a:spAutoFit/>
          </a:bodyPr>
          <a:lstStyle/>
          <a:p>
            <a:r>
              <a:rPr lang="zh-CN" altLang="en-US"/>
              <a:t>异议答辩</a:t>
            </a:r>
          </a:p>
        </p:txBody>
      </p:sp>
      <p:pic>
        <p:nvPicPr>
          <p:cNvPr id="17" name="图片 2"/>
          <p:cNvPicPr>
            <a:picLocks noChangeAspect="1" noChangeArrowheads="1"/>
          </p:cNvPicPr>
          <p:nvPr/>
        </p:nvPicPr>
        <p:blipFill>
          <a:blip r:embed="rId5" cstate="print"/>
          <a:srcRect/>
          <a:stretch>
            <a:fillRect/>
          </a:stretch>
        </p:blipFill>
        <p:spPr bwMode="auto">
          <a:xfrm>
            <a:off x="2351586" y="1628800"/>
            <a:ext cx="7705725" cy="2808312"/>
          </a:xfrm>
          <a:prstGeom prst="rect">
            <a:avLst/>
          </a:prstGeom>
          <a:noFill/>
          <a:ln w="9525">
            <a:noFill/>
            <a:miter lim="800000"/>
            <a:headEnd/>
            <a:tailEnd/>
          </a:ln>
        </p:spPr>
      </p:pic>
      <p:pic>
        <p:nvPicPr>
          <p:cNvPr id="13" name="图片 4"/>
          <p:cNvPicPr>
            <a:picLocks noChangeAspect="1" noChangeArrowheads="1"/>
          </p:cNvPicPr>
          <p:nvPr/>
        </p:nvPicPr>
        <p:blipFill>
          <a:blip r:embed="rId6" cstate="print"/>
          <a:srcRect/>
          <a:stretch>
            <a:fillRect/>
          </a:stretch>
        </p:blipFill>
        <p:spPr bwMode="auto">
          <a:xfrm>
            <a:off x="2279576" y="4797153"/>
            <a:ext cx="7776864" cy="1934667"/>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063552" y="1340768"/>
            <a:ext cx="4032448" cy="369332"/>
          </a:xfrm>
          <a:prstGeom prst="rect">
            <a:avLst/>
          </a:prstGeom>
          <a:noFill/>
        </p:spPr>
        <p:txBody>
          <a:bodyPr wrap="square" rtlCol="0">
            <a:spAutoFit/>
          </a:bodyPr>
          <a:lstStyle/>
          <a:p>
            <a:r>
              <a:rPr lang="zh-CN" altLang="en-US"/>
              <a:t>异议答辩</a:t>
            </a:r>
          </a:p>
        </p:txBody>
      </p:sp>
      <p:pic>
        <p:nvPicPr>
          <p:cNvPr id="19" name="图片 6"/>
          <p:cNvPicPr>
            <a:picLocks noChangeAspect="1" noChangeArrowheads="1"/>
          </p:cNvPicPr>
          <p:nvPr/>
        </p:nvPicPr>
        <p:blipFill>
          <a:blip r:embed="rId5" cstate="print"/>
          <a:srcRect/>
          <a:stretch>
            <a:fillRect/>
          </a:stretch>
        </p:blipFill>
        <p:spPr bwMode="auto">
          <a:xfrm>
            <a:off x="2711624" y="1772817"/>
            <a:ext cx="6192838" cy="4664075"/>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063552" y="1340768"/>
            <a:ext cx="4032448" cy="369332"/>
          </a:xfrm>
          <a:prstGeom prst="rect">
            <a:avLst/>
          </a:prstGeom>
          <a:noFill/>
        </p:spPr>
        <p:txBody>
          <a:bodyPr wrap="square" rtlCol="0">
            <a:spAutoFit/>
          </a:bodyPr>
          <a:lstStyle/>
          <a:p>
            <a:r>
              <a:rPr lang="zh-CN" altLang="en-US"/>
              <a:t>异议答辩</a:t>
            </a:r>
          </a:p>
        </p:txBody>
      </p:sp>
      <p:pic>
        <p:nvPicPr>
          <p:cNvPr id="13" name="图片 4"/>
          <p:cNvPicPr>
            <a:picLocks noChangeAspect="1" noChangeArrowheads="1"/>
          </p:cNvPicPr>
          <p:nvPr/>
        </p:nvPicPr>
        <p:blipFill>
          <a:blip r:embed="rId5" cstate="print"/>
          <a:srcRect/>
          <a:stretch>
            <a:fillRect/>
          </a:stretch>
        </p:blipFill>
        <p:spPr bwMode="auto">
          <a:xfrm>
            <a:off x="1271464" y="1772817"/>
            <a:ext cx="9793088" cy="4845588"/>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063552" y="1340768"/>
            <a:ext cx="4032448" cy="369332"/>
          </a:xfrm>
          <a:prstGeom prst="rect">
            <a:avLst/>
          </a:prstGeom>
          <a:noFill/>
        </p:spPr>
        <p:txBody>
          <a:bodyPr wrap="square" rtlCol="0">
            <a:spAutoFit/>
          </a:bodyPr>
          <a:lstStyle/>
          <a:p>
            <a:r>
              <a:rPr lang="zh-CN" altLang="en-US"/>
              <a:t>异议答辩</a:t>
            </a:r>
          </a:p>
        </p:txBody>
      </p:sp>
      <p:pic>
        <p:nvPicPr>
          <p:cNvPr id="13" name="图片 5"/>
          <p:cNvPicPr>
            <a:picLocks noChangeAspect="1" noChangeArrowheads="1"/>
          </p:cNvPicPr>
          <p:nvPr/>
        </p:nvPicPr>
        <p:blipFill>
          <a:blip r:embed="rId5" cstate="print"/>
          <a:srcRect/>
          <a:stretch>
            <a:fillRect/>
          </a:stretch>
        </p:blipFill>
        <p:spPr bwMode="auto">
          <a:xfrm>
            <a:off x="2351584" y="1772817"/>
            <a:ext cx="7658100" cy="4654551"/>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063552" y="1340768"/>
            <a:ext cx="4032448" cy="369332"/>
          </a:xfrm>
          <a:prstGeom prst="rect">
            <a:avLst/>
          </a:prstGeom>
          <a:noFill/>
        </p:spPr>
        <p:txBody>
          <a:bodyPr wrap="square" rtlCol="0">
            <a:spAutoFit/>
          </a:bodyPr>
          <a:lstStyle/>
          <a:p>
            <a:r>
              <a:rPr lang="zh-CN" altLang="en-US"/>
              <a:t>异议答辩</a:t>
            </a:r>
          </a:p>
        </p:txBody>
      </p:sp>
      <p:pic>
        <p:nvPicPr>
          <p:cNvPr id="13" name="图片 6"/>
          <p:cNvPicPr>
            <a:picLocks noChangeAspect="1" noChangeArrowheads="1"/>
          </p:cNvPicPr>
          <p:nvPr/>
        </p:nvPicPr>
        <p:blipFill>
          <a:blip r:embed="rId5" cstate="print"/>
          <a:srcRect/>
          <a:stretch>
            <a:fillRect/>
          </a:stretch>
        </p:blipFill>
        <p:spPr bwMode="auto">
          <a:xfrm>
            <a:off x="2423592" y="1772816"/>
            <a:ext cx="7426452" cy="484966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latin typeface="黑体" panose="02010609060101010101" pitchFamily="49" charset="-122"/>
                <a:ea typeface="黑体" panose="02010609060101010101" pitchFamily="49" charset="-122"/>
                <a:sym typeface="+mn-ea"/>
              </a:rPr>
              <a:t>商标异议制度简述</a:t>
            </a: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grpSp>
        <p:nvGrpSpPr>
          <p:cNvPr id="15" name="组合 36"/>
          <p:cNvGrpSpPr/>
          <p:nvPr/>
        </p:nvGrpSpPr>
        <p:grpSpPr bwMode="auto">
          <a:xfrm>
            <a:off x="2095479" y="2396491"/>
            <a:ext cx="8072460" cy="3108040"/>
            <a:chOff x="1173128" y="2217728"/>
            <a:chExt cx="8073347" cy="3107080"/>
          </a:xfrm>
        </p:grpSpPr>
        <p:sp>
          <p:nvSpPr>
            <p:cNvPr id="20" name="Line 36"/>
            <p:cNvSpPr>
              <a:spLocks noChangeShapeType="1"/>
            </p:cNvSpPr>
            <p:nvPr/>
          </p:nvSpPr>
          <p:spPr bwMode="auto">
            <a:xfrm flipV="1">
              <a:off x="3389313" y="3352801"/>
              <a:ext cx="608012" cy="0"/>
            </a:xfrm>
            <a:prstGeom prst="line">
              <a:avLst/>
            </a:prstGeom>
            <a:noFill/>
            <a:ln w="12700">
              <a:solidFill>
                <a:schemeClr val="tx1"/>
              </a:solidFill>
              <a:round/>
            </a:ln>
          </p:spPr>
          <p:txBody>
            <a:bodyPr/>
            <a:lstStyle/>
            <a:p>
              <a:endParaRPr lang="zh-CN" altLang="en-US"/>
            </a:p>
          </p:txBody>
        </p:sp>
        <p:sp>
          <p:nvSpPr>
            <p:cNvPr id="21" name="Line 38"/>
            <p:cNvSpPr>
              <a:spLocks noChangeShapeType="1"/>
            </p:cNvSpPr>
            <p:nvPr/>
          </p:nvSpPr>
          <p:spPr bwMode="auto">
            <a:xfrm flipV="1">
              <a:off x="3389313" y="4184657"/>
              <a:ext cx="608012" cy="0"/>
            </a:xfrm>
            <a:prstGeom prst="line">
              <a:avLst/>
            </a:prstGeom>
            <a:noFill/>
            <a:ln w="12700">
              <a:solidFill>
                <a:schemeClr val="tx1"/>
              </a:solidFill>
              <a:round/>
            </a:ln>
          </p:spPr>
          <p:txBody>
            <a:bodyPr/>
            <a:lstStyle/>
            <a:p>
              <a:endParaRPr lang="zh-CN" altLang="en-US"/>
            </a:p>
          </p:txBody>
        </p:sp>
        <p:sp>
          <p:nvSpPr>
            <p:cNvPr id="22" name="AutoShape 45"/>
            <p:cNvSpPr>
              <a:spLocks noChangeArrowheads="1"/>
            </p:cNvSpPr>
            <p:nvPr/>
          </p:nvSpPr>
          <p:spPr bwMode="gray">
            <a:xfrm>
              <a:off x="3992860" y="2217728"/>
              <a:ext cx="5069445" cy="433254"/>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a:buFontTx/>
                <a:buNone/>
                <a:defRPr/>
              </a:pPr>
              <a:endParaRPr lang="zh-CN" altLang="en-US">
                <a:latin typeface="Arial" panose="020B0604020202020204" pitchFamily="34" charset="0"/>
                <a:ea typeface="宋体" panose="02010600030101010101" pitchFamily="2" charset="-122"/>
              </a:endParaRPr>
            </a:p>
          </p:txBody>
        </p:sp>
        <p:sp>
          <p:nvSpPr>
            <p:cNvPr id="23" name="Rectangle 46"/>
            <p:cNvSpPr>
              <a:spLocks noChangeArrowheads="1"/>
            </p:cNvSpPr>
            <p:nvPr/>
          </p:nvSpPr>
          <p:spPr bwMode="auto">
            <a:xfrm>
              <a:off x="4238203" y="4863286"/>
              <a:ext cx="184751" cy="461522"/>
            </a:xfrm>
            <a:prstGeom prst="rect">
              <a:avLst/>
            </a:prstGeom>
            <a:noFill/>
            <a:ln w="9525">
              <a:noFill/>
              <a:miter lim="800000"/>
            </a:ln>
          </p:spPr>
          <p:txBody>
            <a:bodyPr wrap="none">
              <a:spAutoFit/>
            </a:bodyPr>
            <a:lstStyle/>
            <a:p>
              <a:endParaRPr lang="zh-CN" altLang="en-US" sz="2400" b="1" dirty="0">
                <a:latin typeface="宋体" panose="02010600030101010101" pitchFamily="2" charset="-122"/>
                <a:ea typeface="宋体" panose="02010600030101010101" pitchFamily="2" charset="-122"/>
              </a:endParaRPr>
            </a:p>
          </p:txBody>
        </p:sp>
        <p:sp>
          <p:nvSpPr>
            <p:cNvPr id="24" name="AutoShape 47"/>
            <p:cNvSpPr>
              <a:spLocks noChangeArrowheads="1"/>
            </p:cNvSpPr>
            <p:nvPr/>
          </p:nvSpPr>
          <p:spPr bwMode="gray">
            <a:xfrm>
              <a:off x="3959510" y="3107086"/>
              <a:ext cx="5069445" cy="433254"/>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a:buFontTx/>
                <a:buNone/>
                <a:defRPr/>
              </a:pPr>
              <a:endParaRPr lang="zh-CN" altLang="en-US">
                <a:latin typeface="Arial" panose="020B0604020202020204" pitchFamily="34" charset="0"/>
                <a:ea typeface="宋体" panose="02010600030101010101" pitchFamily="2" charset="-122"/>
              </a:endParaRPr>
            </a:p>
          </p:txBody>
        </p:sp>
        <p:sp>
          <p:nvSpPr>
            <p:cNvPr id="25" name="Rectangle 48"/>
            <p:cNvSpPr>
              <a:spLocks noChangeArrowheads="1"/>
            </p:cNvSpPr>
            <p:nvPr/>
          </p:nvSpPr>
          <p:spPr bwMode="auto">
            <a:xfrm>
              <a:off x="4238203" y="2220896"/>
              <a:ext cx="2969409" cy="461522"/>
            </a:xfrm>
            <a:prstGeom prst="rect">
              <a:avLst/>
            </a:prstGeom>
            <a:noFill/>
            <a:ln w="9525">
              <a:noFill/>
              <a:miter lim="800000"/>
            </a:ln>
          </p:spPr>
          <p:txBody>
            <a:bodyPr wrap="none">
              <a:spAutoFit/>
            </a:bodyPr>
            <a:lstStyle/>
            <a:p>
              <a:r>
                <a:rPr lang="zh-CN" altLang="en-US" sz="2400" b="1" dirty="0">
                  <a:latin typeface="宋体" panose="02010600030101010101" pitchFamily="2" charset="-122"/>
                  <a:ea typeface="宋体" panose="02010600030101010101" pitchFamily="2" charset="-122"/>
                </a:rPr>
                <a:t>社会公众的监督途径</a:t>
              </a:r>
            </a:p>
          </p:txBody>
        </p:sp>
        <p:sp>
          <p:nvSpPr>
            <p:cNvPr id="26" name="Oval 51"/>
            <p:cNvSpPr>
              <a:spLocks noChangeArrowheads="1"/>
            </p:cNvSpPr>
            <p:nvPr/>
          </p:nvSpPr>
          <p:spPr bwMode="gray">
            <a:xfrm>
              <a:off x="3913476" y="2322471"/>
              <a:ext cx="203222" cy="201551"/>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a:buFontTx/>
                <a:buNone/>
                <a:defRPr/>
              </a:pPr>
              <a:endParaRPr lang="zh-CN" altLang="en-US">
                <a:latin typeface="Arial" panose="020B0604020202020204" pitchFamily="34" charset="0"/>
                <a:ea typeface="宋体" panose="02010600030101010101" pitchFamily="2" charset="-122"/>
              </a:endParaRPr>
            </a:p>
          </p:txBody>
        </p:sp>
        <p:sp>
          <p:nvSpPr>
            <p:cNvPr id="27" name="Oval 52"/>
            <p:cNvSpPr>
              <a:spLocks noChangeArrowheads="1"/>
            </p:cNvSpPr>
            <p:nvPr/>
          </p:nvSpPr>
          <p:spPr bwMode="gray">
            <a:xfrm>
              <a:off x="3924590" y="3255632"/>
              <a:ext cx="203222" cy="203137"/>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ln>
            <a:effectLst>
              <a:outerShdw dist="63500" dir="2212194" algn="ctr" rotWithShape="0">
                <a:schemeClr val="bg2">
                  <a:alpha val="50000"/>
                </a:schemeClr>
              </a:outerShdw>
            </a:effectLst>
          </p:spPr>
          <p:txBody>
            <a:bodyPr wrap="none" anchor="ctr"/>
            <a:lstStyle/>
            <a:p>
              <a:pPr>
                <a:buFontTx/>
                <a:buNone/>
                <a:defRPr/>
              </a:pPr>
              <a:endParaRPr lang="zh-CN" altLang="en-US">
                <a:latin typeface="Arial" panose="020B0604020202020204" pitchFamily="34" charset="0"/>
                <a:ea typeface="宋体" panose="02010600030101010101" pitchFamily="2" charset="-122"/>
              </a:endParaRPr>
            </a:p>
          </p:txBody>
        </p:sp>
        <p:sp>
          <p:nvSpPr>
            <p:cNvPr id="28" name="AutoShape 54"/>
            <p:cNvSpPr>
              <a:spLocks noChangeArrowheads="1"/>
            </p:cNvSpPr>
            <p:nvPr/>
          </p:nvSpPr>
          <p:spPr bwMode="gray">
            <a:xfrm>
              <a:off x="3929353" y="3993592"/>
              <a:ext cx="5132952" cy="434841"/>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ln>
            <a:effectLst>
              <a:outerShdw dist="53882" dir="2700000" algn="ctr" rotWithShape="0">
                <a:srgbClr val="292929">
                  <a:alpha val="50000"/>
                </a:srgbClr>
              </a:outerShdw>
            </a:effectLst>
          </p:spPr>
          <p:txBody>
            <a:bodyPr wrap="none" anchor="ctr"/>
            <a:lstStyle/>
            <a:p>
              <a:pPr>
                <a:buFontTx/>
                <a:buNone/>
                <a:defRPr/>
              </a:pPr>
              <a:endParaRPr lang="zh-CN" altLang="en-US">
                <a:latin typeface="Arial" panose="020B0604020202020204" pitchFamily="34" charset="0"/>
                <a:ea typeface="宋体" panose="02010600030101010101" pitchFamily="2" charset="-122"/>
              </a:endParaRPr>
            </a:p>
          </p:txBody>
        </p:sp>
        <p:sp>
          <p:nvSpPr>
            <p:cNvPr id="29" name="Rectangle 55"/>
            <p:cNvSpPr>
              <a:spLocks noChangeArrowheads="1"/>
            </p:cNvSpPr>
            <p:nvPr/>
          </p:nvSpPr>
          <p:spPr bwMode="auto">
            <a:xfrm>
              <a:off x="4242797" y="4000504"/>
              <a:ext cx="184751" cy="461522"/>
            </a:xfrm>
            <a:prstGeom prst="rect">
              <a:avLst/>
            </a:prstGeom>
            <a:noFill/>
            <a:ln w="9525">
              <a:noFill/>
              <a:miter lim="800000"/>
            </a:ln>
          </p:spPr>
          <p:txBody>
            <a:bodyPr wrap="none">
              <a:spAutoFit/>
            </a:bodyPr>
            <a:lstStyle/>
            <a:p>
              <a:endParaRPr lang="zh-CN" altLang="en-US" sz="2400" b="1">
                <a:latin typeface="宋体" panose="02010600030101010101" pitchFamily="2" charset="-122"/>
                <a:ea typeface="宋体" panose="02010600030101010101" pitchFamily="2" charset="-122"/>
              </a:endParaRPr>
            </a:p>
          </p:txBody>
        </p:sp>
        <p:sp>
          <p:nvSpPr>
            <p:cNvPr id="30" name="Oval 56"/>
            <p:cNvSpPr>
              <a:spLocks noChangeArrowheads="1"/>
            </p:cNvSpPr>
            <p:nvPr/>
          </p:nvSpPr>
          <p:spPr bwMode="gray">
            <a:xfrm>
              <a:off x="3913476" y="4117379"/>
              <a:ext cx="203222" cy="203137"/>
            </a:xfrm>
            <a:prstGeom prst="ellipse">
              <a:avLst/>
            </a:prstGeom>
            <a:solidFill>
              <a:srgbClr val="00B0F0"/>
            </a:solidFill>
            <a:ln w="19050">
              <a:solidFill>
                <a:srgbClr val="FFFFFF"/>
              </a:solidFill>
              <a:round/>
            </a:ln>
            <a:effectLst>
              <a:outerShdw dist="63500" dir="2212194" algn="ctr" rotWithShape="0">
                <a:schemeClr val="bg2">
                  <a:alpha val="50000"/>
                </a:schemeClr>
              </a:outerShdw>
            </a:effectLst>
          </p:spPr>
          <p:txBody>
            <a:bodyPr wrap="none" anchor="ctr"/>
            <a:lstStyle/>
            <a:p>
              <a:pPr>
                <a:buFontTx/>
                <a:buNone/>
                <a:defRPr/>
              </a:pPr>
              <a:endParaRPr lang="zh-CN" altLang="en-US">
                <a:latin typeface="Arial" panose="020B0604020202020204" pitchFamily="34" charset="0"/>
                <a:ea typeface="宋体" panose="02010600030101010101" pitchFamily="2" charset="-122"/>
              </a:endParaRPr>
            </a:p>
          </p:txBody>
        </p:sp>
        <p:sp>
          <p:nvSpPr>
            <p:cNvPr id="31" name="Rectangle 58"/>
            <p:cNvSpPr>
              <a:spLocks noChangeArrowheads="1"/>
            </p:cNvSpPr>
            <p:nvPr/>
          </p:nvSpPr>
          <p:spPr bwMode="auto">
            <a:xfrm>
              <a:off x="4255670" y="4006296"/>
              <a:ext cx="4990805" cy="461522"/>
            </a:xfrm>
            <a:prstGeom prst="rect">
              <a:avLst/>
            </a:prstGeom>
            <a:noFill/>
            <a:ln w="9525">
              <a:noFill/>
              <a:miter lim="800000"/>
            </a:ln>
          </p:spPr>
          <p:txBody>
            <a:bodyPr>
              <a:spAutoFit/>
            </a:bodyPr>
            <a:lstStyle/>
            <a:p>
              <a:endParaRPr lang="zh-CN" altLang="en-US" sz="2400" b="1" dirty="0">
                <a:latin typeface="宋体" panose="02010600030101010101" pitchFamily="2" charset="-122"/>
                <a:ea typeface="宋体" panose="02010600030101010101" pitchFamily="2" charset="-122"/>
              </a:endParaRPr>
            </a:p>
          </p:txBody>
        </p:sp>
        <p:grpSp>
          <p:nvGrpSpPr>
            <p:cNvPr id="33" name="Group 60"/>
            <p:cNvGrpSpPr/>
            <p:nvPr/>
          </p:nvGrpSpPr>
          <p:grpSpPr bwMode="auto">
            <a:xfrm>
              <a:off x="1173128" y="2321410"/>
              <a:ext cx="2273251" cy="1941911"/>
              <a:chOff x="112" y="1468"/>
              <a:chExt cx="1613" cy="1378"/>
            </a:xfrm>
          </p:grpSpPr>
          <p:sp>
            <p:nvSpPr>
              <p:cNvPr id="34" name="Oval 61"/>
              <p:cNvSpPr>
                <a:spLocks noChangeArrowheads="1"/>
              </p:cNvSpPr>
              <p:nvPr/>
            </p:nvSpPr>
            <p:spPr bwMode="gray">
              <a:xfrm>
                <a:off x="112" y="1976"/>
                <a:ext cx="184" cy="36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a:buFontTx/>
                  <a:buNone/>
                  <a:defRPr/>
                </a:pPr>
                <a:endParaRPr lang="zh-CN" altLang="en-US">
                  <a:latin typeface="Arial" panose="020B0604020202020204" pitchFamily="34" charset="0"/>
                  <a:ea typeface="宋体" panose="02010600030101010101" pitchFamily="2" charset="-122"/>
                </a:endParaRPr>
              </a:p>
            </p:txBody>
          </p:sp>
          <p:sp>
            <p:nvSpPr>
              <p:cNvPr id="35" name="Oval 62"/>
              <p:cNvSpPr>
                <a:spLocks noChangeArrowheads="1"/>
              </p:cNvSpPr>
              <p:nvPr/>
            </p:nvSpPr>
            <p:spPr bwMode="gray">
              <a:xfrm>
                <a:off x="264" y="2015"/>
                <a:ext cx="1461" cy="36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a:buFontTx/>
                  <a:buNone/>
                  <a:defRPr/>
                </a:pPr>
                <a:endParaRPr lang="zh-CN" altLang="en-US">
                  <a:latin typeface="Arial" panose="020B0604020202020204" pitchFamily="34" charset="0"/>
                  <a:ea typeface="宋体" panose="02010600030101010101" pitchFamily="2" charset="-122"/>
                </a:endParaRPr>
              </a:p>
            </p:txBody>
          </p:sp>
          <p:sp>
            <p:nvSpPr>
              <p:cNvPr id="36" name="Oval 63"/>
              <p:cNvSpPr>
                <a:spLocks noChangeArrowheads="1"/>
              </p:cNvSpPr>
              <p:nvPr/>
            </p:nvSpPr>
            <p:spPr bwMode="gray">
              <a:xfrm>
                <a:off x="264" y="2017"/>
                <a:ext cx="1461" cy="368"/>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p:spPr>
            <p:txBody>
              <a:bodyPr anchor="ctr">
                <a:spAutoFit/>
              </a:bodyPr>
              <a:lstStyle/>
              <a:p>
                <a:pPr>
                  <a:buFontTx/>
                  <a:buNone/>
                  <a:defRPr/>
                </a:pPr>
                <a:endParaRPr lang="zh-CN" altLang="en-US">
                  <a:latin typeface="Arial" panose="020B0604020202020204" pitchFamily="34" charset="0"/>
                  <a:ea typeface="宋体" panose="02010600030101010101" pitchFamily="2" charset="-122"/>
                </a:endParaRPr>
              </a:p>
            </p:txBody>
          </p:sp>
          <p:sp>
            <p:nvSpPr>
              <p:cNvPr id="37" name="Oval 64"/>
              <p:cNvSpPr>
                <a:spLocks noChangeArrowheads="1"/>
              </p:cNvSpPr>
              <p:nvPr/>
            </p:nvSpPr>
            <p:spPr bwMode="auto">
              <a:xfrm>
                <a:off x="315" y="2043"/>
                <a:ext cx="1317" cy="368"/>
              </a:xfrm>
              <a:prstGeom prst="ellipse">
                <a:avLst/>
              </a:prstGeom>
              <a:solidFill>
                <a:srgbClr val="000000"/>
              </a:solidFill>
              <a:ln w="9525">
                <a:noFill/>
                <a:round/>
              </a:ln>
            </p:spPr>
            <p:txBody>
              <a:bodyPr anchor="ctr">
                <a:spAutoFit/>
              </a:bodyPr>
              <a:lstStyle/>
              <a:p>
                <a:endParaRPr lang="zh-CN" altLang="en-US">
                  <a:latin typeface="Arial" panose="020B0604020202020204" pitchFamily="34" charset="0"/>
                  <a:ea typeface="宋体" panose="02010600030101010101" pitchFamily="2" charset="-122"/>
                </a:endParaRPr>
              </a:p>
            </p:txBody>
          </p:sp>
          <p:sp>
            <p:nvSpPr>
              <p:cNvPr id="38" name="Oval 65"/>
              <p:cNvSpPr>
                <a:spLocks noChangeArrowheads="1"/>
              </p:cNvSpPr>
              <p:nvPr/>
            </p:nvSpPr>
            <p:spPr bwMode="auto">
              <a:xfrm>
                <a:off x="315" y="1569"/>
                <a:ext cx="1276" cy="1277"/>
              </a:xfrm>
              <a:prstGeom prst="ellipse">
                <a:avLst/>
              </a:prstGeom>
              <a:gradFill rotWithShape="1">
                <a:gsLst>
                  <a:gs pos="0">
                    <a:srgbClr val="636869"/>
                  </a:gs>
                  <a:gs pos="100000">
                    <a:srgbClr val="D6E1E2"/>
                  </a:gs>
                </a:gsLst>
                <a:lin ang="5400000" scaled="1"/>
              </a:gradFill>
              <a:ln w="9525">
                <a:noFill/>
                <a:round/>
              </a:ln>
            </p:spPr>
            <p:txBody>
              <a:bodyPr vert="eaVert" wrap="none" anchor="ctr"/>
              <a:lstStyle/>
              <a:p>
                <a:endParaRPr lang="zh-CN" altLang="en-US">
                  <a:latin typeface="Arial" panose="020B0604020202020204" pitchFamily="34" charset="0"/>
                  <a:ea typeface="宋体" panose="02010600030101010101" pitchFamily="2" charset="-122"/>
                </a:endParaRPr>
              </a:p>
            </p:txBody>
          </p:sp>
          <p:sp>
            <p:nvSpPr>
              <p:cNvPr id="39" name="Oval 66"/>
              <p:cNvSpPr>
                <a:spLocks noChangeArrowheads="1"/>
              </p:cNvSpPr>
              <p:nvPr/>
            </p:nvSpPr>
            <p:spPr bwMode="auto">
              <a:xfrm>
                <a:off x="365" y="1468"/>
                <a:ext cx="1246" cy="1246"/>
              </a:xfrm>
              <a:prstGeom prst="ellipse">
                <a:avLst/>
              </a:prstGeom>
              <a:gradFill rotWithShape="1">
                <a:gsLst>
                  <a:gs pos="0">
                    <a:srgbClr val="D6E1E2">
                      <a:alpha val="0"/>
                    </a:srgbClr>
                  </a:gs>
                  <a:gs pos="100000">
                    <a:srgbClr val="F1F5F5"/>
                  </a:gs>
                </a:gsLst>
                <a:lin ang="5400000" scaled="1"/>
              </a:gradFill>
              <a:ln w="9525">
                <a:noFill/>
                <a:round/>
              </a:ln>
            </p:spPr>
            <p:txBody>
              <a:bodyPr vert="eaVert" wrap="none" anchor="ctr"/>
              <a:lstStyle/>
              <a:p>
                <a:endParaRPr lang="zh-CN" altLang="en-US">
                  <a:latin typeface="Arial" panose="020B0604020202020204" pitchFamily="34" charset="0"/>
                  <a:ea typeface="宋体" panose="02010600030101010101" pitchFamily="2" charset="-122"/>
                </a:endParaRPr>
              </a:p>
            </p:txBody>
          </p:sp>
          <p:sp>
            <p:nvSpPr>
              <p:cNvPr id="40" name="Oval 67"/>
              <p:cNvSpPr>
                <a:spLocks noChangeArrowheads="1"/>
              </p:cNvSpPr>
              <p:nvPr/>
            </p:nvSpPr>
            <p:spPr bwMode="auto">
              <a:xfrm>
                <a:off x="416" y="1569"/>
                <a:ext cx="1184" cy="1164"/>
              </a:xfrm>
              <a:prstGeom prst="ellipse">
                <a:avLst/>
              </a:prstGeom>
              <a:gradFill rotWithShape="1">
                <a:gsLst>
                  <a:gs pos="0">
                    <a:srgbClr val="AAB2B3"/>
                  </a:gs>
                  <a:gs pos="100000">
                    <a:srgbClr val="D6E1E2">
                      <a:alpha val="48000"/>
                    </a:srgbClr>
                  </a:gs>
                </a:gsLst>
                <a:lin ang="5400000" scaled="1"/>
              </a:gradFill>
              <a:ln w="9525">
                <a:noFill/>
                <a:round/>
              </a:ln>
            </p:spPr>
            <p:txBody>
              <a:bodyPr vert="eaVert" wrap="none" anchor="ctr"/>
              <a:lstStyle/>
              <a:p>
                <a:endParaRPr lang="zh-CN" altLang="en-US">
                  <a:latin typeface="Arial" panose="020B0604020202020204" pitchFamily="34" charset="0"/>
                  <a:ea typeface="宋体" panose="02010600030101010101" pitchFamily="2" charset="-122"/>
                </a:endParaRPr>
              </a:p>
            </p:txBody>
          </p:sp>
          <p:sp>
            <p:nvSpPr>
              <p:cNvPr id="41" name="Oval 68"/>
              <p:cNvSpPr>
                <a:spLocks noChangeArrowheads="1"/>
              </p:cNvSpPr>
              <p:nvPr/>
            </p:nvSpPr>
            <p:spPr bwMode="auto">
              <a:xfrm>
                <a:off x="467" y="1671"/>
                <a:ext cx="1053" cy="945"/>
              </a:xfrm>
              <a:prstGeom prst="ellipse">
                <a:avLst/>
              </a:prstGeom>
              <a:gradFill rotWithShape="1">
                <a:gsLst>
                  <a:gs pos="0">
                    <a:srgbClr val="FFFFFF"/>
                  </a:gs>
                  <a:gs pos="100000">
                    <a:srgbClr val="D6E1E2">
                      <a:alpha val="37999"/>
                    </a:srgbClr>
                  </a:gs>
                </a:gsLst>
                <a:lin ang="5400000" scaled="1"/>
              </a:gradFill>
              <a:ln w="9525">
                <a:noFill/>
                <a:round/>
              </a:ln>
            </p:spPr>
            <p:txBody>
              <a:bodyPr vert="eaVert" wrap="none" anchor="ctr"/>
              <a:lstStyle/>
              <a:p>
                <a:endParaRPr lang="zh-CN" altLang="en-US">
                  <a:latin typeface="Arial" panose="020B0604020202020204" pitchFamily="34" charset="0"/>
                  <a:ea typeface="宋体" panose="02010600030101010101" pitchFamily="2" charset="-122"/>
                </a:endParaRPr>
              </a:p>
            </p:txBody>
          </p:sp>
          <p:sp>
            <p:nvSpPr>
              <p:cNvPr id="42" name="Text Box 69"/>
              <p:cNvSpPr txBox="1">
                <a:spLocks noChangeArrowheads="1"/>
              </p:cNvSpPr>
              <p:nvPr/>
            </p:nvSpPr>
            <p:spPr bwMode="auto">
              <a:xfrm>
                <a:off x="315" y="2026"/>
                <a:ext cx="1297" cy="371"/>
              </a:xfrm>
              <a:prstGeom prst="rect">
                <a:avLst/>
              </a:prstGeom>
              <a:noFill/>
              <a:ln w="9525">
                <a:noFill/>
                <a:miter lim="800000"/>
              </a:ln>
            </p:spPr>
            <p:txBody>
              <a:bodyPr wrap="square">
                <a:spAutoFit/>
              </a:bodyPr>
              <a:lstStyle/>
              <a:p>
                <a:pPr algn="ctr"/>
                <a:r>
                  <a:rPr lang="zh-CN" altLang="en-US" sz="2800" b="1" dirty="0">
                    <a:solidFill>
                      <a:srgbClr val="000000"/>
                    </a:solidFill>
                    <a:latin typeface="宋体" panose="02010600030101010101" pitchFamily="2" charset="-122"/>
                    <a:ea typeface="宋体" panose="02010600030101010101" pitchFamily="2" charset="-122"/>
                  </a:rPr>
                  <a:t>异议程序</a:t>
                </a:r>
                <a:endParaRPr lang="en-US" altLang="zh-CN" sz="2800" b="1" dirty="0">
                  <a:solidFill>
                    <a:srgbClr val="000000"/>
                  </a:solidFill>
                  <a:latin typeface="宋体" panose="02010600030101010101" pitchFamily="2" charset="-122"/>
                  <a:ea typeface="宋体" panose="02010600030101010101" pitchFamily="2" charset="-122"/>
                </a:endParaRPr>
              </a:p>
            </p:txBody>
          </p:sp>
        </p:grpSp>
      </p:grpSp>
      <p:sp>
        <p:nvSpPr>
          <p:cNvPr id="68" name="矩形 67"/>
          <p:cNvSpPr/>
          <p:nvPr/>
        </p:nvSpPr>
        <p:spPr>
          <a:xfrm>
            <a:off x="5238744" y="3357563"/>
            <a:ext cx="3587842" cy="461665"/>
          </a:xfrm>
          <a:prstGeom prst="rect">
            <a:avLst/>
          </a:prstGeom>
        </p:spPr>
        <p:txBody>
          <a:bodyPr wrap="none">
            <a:spAutoFit/>
          </a:bodyPr>
          <a:lstStyle/>
          <a:p>
            <a:r>
              <a:rPr lang="zh-CN" altLang="en-US" sz="2400" b="1" dirty="0">
                <a:latin typeface="宋体" panose="02010600030101010101" pitchFamily="2" charset="-122"/>
                <a:ea typeface="宋体" panose="02010600030101010101" pitchFamily="2" charset="-122"/>
              </a:rPr>
              <a:t>特定主体的权利救济途径</a:t>
            </a:r>
          </a:p>
        </p:txBody>
      </p:sp>
      <p:sp>
        <p:nvSpPr>
          <p:cNvPr id="43" name="矩形 42"/>
          <p:cNvSpPr/>
          <p:nvPr/>
        </p:nvSpPr>
        <p:spPr>
          <a:xfrm>
            <a:off x="5238745" y="4214819"/>
            <a:ext cx="2969083" cy="461665"/>
          </a:xfrm>
          <a:prstGeom prst="rect">
            <a:avLst/>
          </a:prstGeom>
        </p:spPr>
        <p:txBody>
          <a:bodyPr wrap="none">
            <a:spAutoFit/>
          </a:bodyPr>
          <a:lstStyle/>
          <a:p>
            <a:r>
              <a:rPr lang="zh-CN" altLang="en-US" sz="2400" b="1" dirty="0">
                <a:latin typeface="宋体" panose="02010600030101010101" pitchFamily="2" charset="-122"/>
                <a:ea typeface="宋体" panose="02010600030101010101" pitchFamily="2" charset="-122"/>
              </a:rPr>
              <a:t>平衡各方当事人利益</a:t>
            </a:r>
          </a:p>
        </p:txBody>
      </p:sp>
      <p:sp>
        <p:nvSpPr>
          <p:cNvPr id="44" name="Line 36"/>
          <p:cNvSpPr>
            <a:spLocks noChangeShapeType="1"/>
          </p:cNvSpPr>
          <p:nvPr/>
        </p:nvSpPr>
        <p:spPr bwMode="auto">
          <a:xfrm flipV="1">
            <a:off x="4167175" y="2643182"/>
            <a:ext cx="607945" cy="0"/>
          </a:xfrm>
          <a:prstGeom prst="line">
            <a:avLst/>
          </a:prstGeom>
          <a:noFill/>
          <a:ln w="12700">
            <a:solidFill>
              <a:schemeClr val="tx1"/>
            </a:solidFill>
            <a:round/>
          </a:ln>
        </p:spPr>
        <p:txBody>
          <a:bodyPr/>
          <a:lstStyle/>
          <a:p>
            <a:endParaRPr lang="zh-CN" altLang="en-US"/>
          </a:p>
        </p:txBody>
      </p:sp>
      <p:sp>
        <p:nvSpPr>
          <p:cNvPr id="45" name="矩形 44"/>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949"/>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zh-CN" b="1" kern="0">
                <a:latin typeface="黑体" panose="02010609060101010101" pitchFamily="49" charset="-122"/>
                <a:ea typeface="黑体" panose="02010609060101010101" pitchFamily="49" charset="-122"/>
              </a:rPr>
              <a:t>异议</a:t>
            </a:r>
            <a:r>
              <a:rPr lang="zh-CN" altLang="en-US" b="1" kern="0">
                <a:latin typeface="黑体" panose="02010609060101010101" pitchFamily="49" charset="-122"/>
                <a:ea typeface="黑体" panose="02010609060101010101" pitchFamily="49" charset="-122"/>
              </a:rPr>
              <a:t>网上申请</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7" name="矩形 6"/>
          <p:cNvSpPr/>
          <p:nvPr/>
        </p:nvSpPr>
        <p:spPr>
          <a:xfrm>
            <a:off x="2595538" y="2428870"/>
            <a:ext cx="7000924" cy="461665"/>
          </a:xfrm>
          <a:prstGeom prst="rect">
            <a:avLst/>
          </a:prstGeom>
        </p:spPr>
        <p:txBody>
          <a:bodyPr wrap="square">
            <a:spAutoFit/>
          </a:bodyPr>
          <a:lstStyle/>
          <a:p>
            <a:endParaRPr lang="zh-CN" altLang="en-US" sz="2400" b="1" dirty="0">
              <a:latin typeface="宋体" panose="02010600030101010101" pitchFamily="2" charset="-122"/>
              <a:ea typeface="宋体" panose="02010600030101010101" pitchFamily="2"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矩形 14"/>
          <p:cNvSpPr/>
          <p:nvPr/>
        </p:nvSpPr>
        <p:spPr>
          <a:xfrm>
            <a:off x="3238480" y="2413338"/>
            <a:ext cx="6000792" cy="442878"/>
          </a:xfrm>
          <a:prstGeom prst="rect">
            <a:avLst/>
          </a:prstGeom>
        </p:spPr>
        <p:txBody>
          <a:bodyPr wrap="square">
            <a:spAutoFit/>
          </a:bodyPr>
          <a:lstStyle/>
          <a:p>
            <a:pPr lvl="0">
              <a:lnSpc>
                <a:spcPct val="150000"/>
              </a:lnSpc>
              <a:defRPr/>
            </a:pPr>
            <a:r>
              <a:rPr lang="zh-CN" altLang="en-US" dirty="0">
                <a:latin typeface="楷体" panose="02010609060101010101" pitchFamily="49" charset="-122"/>
                <a:ea typeface="楷体" panose="02010609060101010101" pitchFamily="49" charset="-122"/>
              </a:rPr>
              <a:t>  </a:t>
            </a:r>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2063552" y="1340768"/>
            <a:ext cx="4032448" cy="369332"/>
          </a:xfrm>
          <a:prstGeom prst="rect">
            <a:avLst/>
          </a:prstGeom>
          <a:noFill/>
        </p:spPr>
        <p:txBody>
          <a:bodyPr wrap="square" rtlCol="0">
            <a:spAutoFit/>
          </a:bodyPr>
          <a:lstStyle/>
          <a:p>
            <a:r>
              <a:rPr lang="zh-CN" altLang="en-US"/>
              <a:t>各种补正回文</a:t>
            </a:r>
          </a:p>
        </p:txBody>
      </p:sp>
      <p:pic>
        <p:nvPicPr>
          <p:cNvPr id="17" name="图片 6"/>
          <p:cNvPicPr>
            <a:picLocks noChangeAspect="1" noChangeArrowheads="1"/>
          </p:cNvPicPr>
          <p:nvPr/>
        </p:nvPicPr>
        <p:blipFill>
          <a:blip r:embed="rId5" cstate="print"/>
          <a:srcRect/>
          <a:stretch>
            <a:fillRect/>
          </a:stretch>
        </p:blipFill>
        <p:spPr bwMode="auto">
          <a:xfrm>
            <a:off x="2063551" y="1916833"/>
            <a:ext cx="8634715" cy="4756694"/>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81</a:t>
            </a:fld>
            <a:endParaRPr lang="zh-CN" altLang="en-US"/>
          </a:p>
        </p:txBody>
      </p:sp>
      <p:pic>
        <p:nvPicPr>
          <p:cNvPr id="5" name="图片 4"/>
          <p:cNvPicPr>
            <a:picLocks noChangeAspect="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6" name="组合 5"/>
          <p:cNvGrpSpPr/>
          <p:nvPr/>
        </p:nvGrpSpPr>
        <p:grpSpPr>
          <a:xfrm>
            <a:off x="2563987" y="2921389"/>
            <a:ext cx="7175353" cy="1769980"/>
            <a:chOff x="583679" y="2287350"/>
            <a:chExt cx="10112030" cy="1489616"/>
          </a:xfrm>
        </p:grpSpPr>
        <p:sp>
          <p:nvSpPr>
            <p:cNvPr id="7" name="文本框 4"/>
            <p:cNvSpPr txBox="1"/>
            <p:nvPr/>
          </p:nvSpPr>
          <p:spPr>
            <a:xfrm>
              <a:off x="583679" y="2287350"/>
              <a:ext cx="10112030" cy="492147"/>
            </a:xfrm>
            <a:prstGeom prst="rect">
              <a:avLst/>
            </a:prstGeom>
            <a:noFill/>
          </p:spPr>
          <p:txBody>
            <a:bodyPr wrap="square" rtlCol="0">
              <a:spAutoFit/>
            </a:bodyPr>
            <a:lstStyle/>
            <a:p>
              <a:pPr algn="ctr" eaLnBrk="0" hangingPunct="0">
                <a:defRPr/>
              </a:pPr>
              <a:endParaRPr lang="en-US" altLang="zh-CN" sz="3200" b="1" kern="0" dirty="0">
                <a:latin typeface="黑体" panose="02010609060101010101" pitchFamily="49" charset="-122"/>
                <a:ea typeface="黑体" panose="02010609060101010101" pitchFamily="49" charset="-122"/>
              </a:endParaRPr>
            </a:p>
          </p:txBody>
        </p:sp>
        <p:sp>
          <p:nvSpPr>
            <p:cNvPr id="8" name="Text Placeholder 24"/>
            <p:cNvSpPr txBox="1"/>
            <p:nvPr/>
          </p:nvSpPr>
          <p:spPr>
            <a:xfrm>
              <a:off x="1612013" y="3040727"/>
              <a:ext cx="8081629" cy="736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dirty="0">
                <a:solidFill>
                  <a:schemeClr val="bg2">
                    <a:lumMod val="25000"/>
                  </a:schemeClr>
                </a:solidFill>
              </a:endParaRPr>
            </a:p>
          </p:txBody>
        </p:sp>
      </p:grpSp>
      <p:pic>
        <p:nvPicPr>
          <p:cNvPr id="10" name="Picture 2" descr="C:\Users\saic\Desktop\微信图片_20181012111632.png"/>
          <p:cNvPicPr>
            <a:picLocks noChangeAspect="1" noChangeArrowheads="1"/>
          </p:cNvPicPr>
          <p:nvPr/>
        </p:nvPicPr>
        <p:blipFill>
          <a:blip r:embed="rId3" cstate="print"/>
          <a:srcRect/>
          <a:stretch>
            <a:fillRect/>
          </a:stretch>
        </p:blipFill>
        <p:spPr bwMode="auto">
          <a:xfrm>
            <a:off x="8882085" y="5429267"/>
            <a:ext cx="2030065" cy="1269543"/>
          </a:xfrm>
          <a:prstGeom prst="rect">
            <a:avLst/>
          </a:prstGeom>
          <a:noFill/>
        </p:spPr>
      </p:pic>
      <p:sp>
        <p:nvSpPr>
          <p:cNvPr id="12" name="矩形 11"/>
          <p:cNvSpPr/>
          <p:nvPr/>
        </p:nvSpPr>
        <p:spPr>
          <a:xfrm>
            <a:off x="3143672" y="3356993"/>
            <a:ext cx="6424471" cy="584775"/>
          </a:xfrm>
          <a:prstGeom prst="rect">
            <a:avLst/>
          </a:prstGeom>
        </p:spPr>
        <p:txBody>
          <a:bodyPr wrap="square">
            <a:spAutoFit/>
          </a:bodyPr>
          <a:lstStyle/>
          <a:p>
            <a:r>
              <a:rPr lang="zh-CN" altLang="en-US" sz="3200" b="1" dirty="0">
                <a:latin typeface="黑体" panose="02010609060101010101" pitchFamily="49" charset="-122"/>
                <a:ea typeface="黑体" panose="02010609060101010101" pitchFamily="49" charset="-122"/>
                <a:sym typeface="+mn-ea"/>
              </a:rPr>
              <a:t>  异议网上申请法条适用注意事项</a:t>
            </a:r>
            <a:endParaRPr lang="zh-CN" altLang="en-US" sz="3200" b="1" dirty="0">
              <a:latin typeface="黑体" panose="02010609060101010101" pitchFamily="49" charset="-122"/>
              <a:ea typeface="黑体" panose="02010609060101010101" pitchFamily="49"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a:latin typeface="黑体" panose="02010609060101010101" pitchFamily="49" charset="-122"/>
                <a:ea typeface="黑体" panose="02010609060101010101" pitchFamily="49" charset="-122"/>
                <a:sym typeface="+mn-ea"/>
              </a:rPr>
              <a:t>异议网申问题实例</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1775520" y="2276872"/>
            <a:ext cx="8352928" cy="369332"/>
          </a:xfrm>
          <a:prstGeom prst="rect">
            <a:avLst/>
          </a:prstGeom>
          <a:noFill/>
        </p:spPr>
        <p:txBody>
          <a:bodyPr wrap="square" rtlCol="0">
            <a:spAutoFit/>
          </a:bodyPr>
          <a:lstStyle/>
          <a:p>
            <a:r>
              <a:rPr lang="zh-CN" altLang="en-US"/>
              <a:t>第四条：重点应该放在“</a:t>
            </a:r>
            <a:r>
              <a:rPr lang="zh-CN" altLang="en-US">
                <a:solidFill>
                  <a:srgbClr val="FF0000"/>
                </a:solidFill>
              </a:rPr>
              <a:t>不以使用为目的</a:t>
            </a:r>
            <a:r>
              <a:rPr lang="zh-CN" altLang="en-US"/>
              <a:t>”，恶意注册为第三十二条或十五条</a:t>
            </a:r>
          </a:p>
        </p:txBody>
      </p:sp>
      <p:sp>
        <p:nvSpPr>
          <p:cNvPr id="20" name="矩形 19"/>
          <p:cNvSpPr/>
          <p:nvPr/>
        </p:nvSpPr>
        <p:spPr>
          <a:xfrm>
            <a:off x="1991544" y="1268760"/>
            <a:ext cx="6768752" cy="923330"/>
          </a:xfrm>
          <a:prstGeom prst="rect">
            <a:avLst/>
          </a:prstGeom>
        </p:spPr>
        <p:txBody>
          <a:bodyPr wrap="square">
            <a:spAutoFit/>
          </a:bodyPr>
          <a:lstStyle/>
          <a:p>
            <a:r>
              <a:rPr lang="zh-CN" altLang="en-US" dirty="0"/>
              <a:t>自然人、法人或者其他组织在生产经营活动中，对其商品或者服务需要取得商标专用权的，应当向商标局申请商标注册。不以使用为目的的恶意商标注册申请，应当予以驳回。</a:t>
            </a:r>
          </a:p>
        </p:txBody>
      </p:sp>
      <p:pic>
        <p:nvPicPr>
          <p:cNvPr id="8195" name="Picture 3" descr="C:\Users\Administrator\Desktop\错误示范\Snipaste_2021-02-01_09-55-31.jpg"/>
          <p:cNvPicPr>
            <a:picLocks noChangeAspect="1" noChangeArrowheads="1"/>
          </p:cNvPicPr>
          <p:nvPr/>
        </p:nvPicPr>
        <p:blipFill>
          <a:blip r:embed="rId5" cstate="print"/>
          <a:srcRect l="19537" r="23372" b="14264"/>
          <a:stretch>
            <a:fillRect/>
          </a:stretch>
        </p:blipFill>
        <p:spPr bwMode="auto">
          <a:xfrm>
            <a:off x="1703512" y="2924944"/>
            <a:ext cx="4464496" cy="2980704"/>
          </a:xfrm>
          <a:prstGeom prst="rect">
            <a:avLst/>
          </a:prstGeom>
          <a:noFill/>
        </p:spPr>
      </p:pic>
      <p:pic>
        <p:nvPicPr>
          <p:cNvPr id="8196" name="Picture 4" descr="C:\Users\Administrator\Desktop\错误示范\Snipaste_2021-02-03_10-39-23.jpg"/>
          <p:cNvPicPr>
            <a:picLocks noChangeAspect="1" noChangeArrowheads="1"/>
          </p:cNvPicPr>
          <p:nvPr/>
        </p:nvPicPr>
        <p:blipFill>
          <a:blip r:embed="rId6" cstate="print"/>
          <a:srcRect/>
          <a:stretch>
            <a:fillRect/>
          </a:stretch>
        </p:blipFill>
        <p:spPr bwMode="auto">
          <a:xfrm>
            <a:off x="6168008" y="2636912"/>
            <a:ext cx="4499992" cy="339028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a:latin typeface="黑体" panose="02010609060101010101" pitchFamily="49" charset="-122"/>
                <a:ea typeface="黑体" panose="02010609060101010101" pitchFamily="49" charset="-122"/>
                <a:sym typeface="+mn-ea"/>
              </a:rPr>
              <a:t>异议网申问题实例</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1919536" y="1700808"/>
            <a:ext cx="8352928" cy="338554"/>
          </a:xfrm>
          <a:prstGeom prst="rect">
            <a:avLst/>
          </a:prstGeom>
          <a:noFill/>
        </p:spPr>
        <p:txBody>
          <a:bodyPr wrap="square" rtlCol="0">
            <a:spAutoFit/>
          </a:bodyPr>
          <a:lstStyle/>
          <a:p>
            <a:r>
              <a:rPr lang="zh-CN" altLang="en-US" sz="1600"/>
              <a:t>第十条：重点应该放在“</a:t>
            </a:r>
            <a:r>
              <a:rPr lang="zh-CN" altLang="en-US" sz="1600">
                <a:solidFill>
                  <a:srgbClr val="FF0000"/>
                </a:solidFill>
              </a:rPr>
              <a:t>不得使用</a:t>
            </a:r>
            <a:r>
              <a:rPr lang="zh-CN" altLang="en-US" sz="1600"/>
              <a:t>”，其他情形应选择十五条、三十条、三十二条等</a:t>
            </a:r>
          </a:p>
        </p:txBody>
      </p:sp>
      <p:sp>
        <p:nvSpPr>
          <p:cNvPr id="20" name="矩形 19"/>
          <p:cNvSpPr/>
          <p:nvPr/>
        </p:nvSpPr>
        <p:spPr>
          <a:xfrm>
            <a:off x="1991544" y="1268760"/>
            <a:ext cx="6768752" cy="369332"/>
          </a:xfrm>
          <a:prstGeom prst="rect">
            <a:avLst/>
          </a:prstGeom>
        </p:spPr>
        <p:txBody>
          <a:bodyPr wrap="square">
            <a:spAutoFit/>
          </a:bodyPr>
          <a:lstStyle/>
          <a:p>
            <a:r>
              <a:rPr lang="zh-CN" altLang="en-US"/>
              <a:t>下列标志不得作为商标使用</a:t>
            </a:r>
          </a:p>
        </p:txBody>
      </p:sp>
      <p:pic>
        <p:nvPicPr>
          <p:cNvPr id="10244" name="Picture 4" descr="C:\Users\Administrator\Desktop\错误示范\Snipaste_2021-01-29_15-11-33.jpg"/>
          <p:cNvPicPr>
            <a:picLocks noChangeAspect="1" noChangeArrowheads="1"/>
          </p:cNvPicPr>
          <p:nvPr/>
        </p:nvPicPr>
        <p:blipFill>
          <a:blip r:embed="rId5" cstate="print"/>
          <a:srcRect/>
          <a:stretch>
            <a:fillRect/>
          </a:stretch>
        </p:blipFill>
        <p:spPr bwMode="auto">
          <a:xfrm>
            <a:off x="1231040" y="2204865"/>
            <a:ext cx="4648936" cy="3168351"/>
          </a:xfrm>
          <a:prstGeom prst="rect">
            <a:avLst/>
          </a:prstGeom>
          <a:noFill/>
        </p:spPr>
      </p:pic>
      <p:pic>
        <p:nvPicPr>
          <p:cNvPr id="10245" name="Picture 5" descr="C:\Users\Administrator\Desktop\错误示范\Snipaste_2021-02-03_10-48-37.jpg"/>
          <p:cNvPicPr>
            <a:picLocks noChangeAspect="1" noChangeArrowheads="1"/>
          </p:cNvPicPr>
          <p:nvPr/>
        </p:nvPicPr>
        <p:blipFill>
          <a:blip r:embed="rId6" cstate="print"/>
          <a:srcRect/>
          <a:stretch>
            <a:fillRect/>
          </a:stretch>
        </p:blipFill>
        <p:spPr bwMode="auto">
          <a:xfrm>
            <a:off x="6019064" y="2276872"/>
            <a:ext cx="4648936" cy="4351137"/>
          </a:xfrm>
          <a:prstGeom prst="rect">
            <a:avLst/>
          </a:prstGeom>
          <a:noFill/>
        </p:spPr>
      </p:pic>
      <p:pic>
        <p:nvPicPr>
          <p:cNvPr id="10246" name="Picture 6" descr="C:\Users\Administrator\Desktop\错误示范\Snipaste_2021-03-02_10-41-16.jpg"/>
          <p:cNvPicPr>
            <a:picLocks noChangeAspect="1" noChangeArrowheads="1"/>
          </p:cNvPicPr>
          <p:nvPr/>
        </p:nvPicPr>
        <p:blipFill>
          <a:blip r:embed="rId7" cstate="print"/>
          <a:srcRect/>
          <a:stretch>
            <a:fillRect/>
          </a:stretch>
        </p:blipFill>
        <p:spPr bwMode="auto">
          <a:xfrm>
            <a:off x="1775520" y="5445224"/>
            <a:ext cx="5120656" cy="11049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a:latin typeface="黑体" panose="02010609060101010101" pitchFamily="49" charset="-122"/>
                <a:ea typeface="黑体" panose="02010609060101010101" pitchFamily="49" charset="-122"/>
                <a:sym typeface="+mn-ea"/>
              </a:rPr>
              <a:t>异议网申问题实例</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1847528" y="1916832"/>
            <a:ext cx="8352928" cy="369332"/>
          </a:xfrm>
          <a:prstGeom prst="rect">
            <a:avLst/>
          </a:prstGeom>
          <a:noFill/>
        </p:spPr>
        <p:txBody>
          <a:bodyPr wrap="square" rtlCol="0">
            <a:spAutoFit/>
          </a:bodyPr>
          <a:lstStyle/>
          <a:p>
            <a:r>
              <a:rPr lang="zh-CN" altLang="en-US"/>
              <a:t>第十一条：重点应该放在“</a:t>
            </a:r>
            <a:r>
              <a:rPr lang="zh-CN" altLang="en-US">
                <a:solidFill>
                  <a:srgbClr val="FF0000"/>
                </a:solidFill>
              </a:rPr>
              <a:t>不得注册</a:t>
            </a:r>
            <a:r>
              <a:rPr lang="zh-CN" altLang="en-US"/>
              <a:t>”，缺乏显著特征等</a:t>
            </a:r>
          </a:p>
        </p:txBody>
      </p:sp>
      <p:sp>
        <p:nvSpPr>
          <p:cNvPr id="20" name="矩形 19"/>
          <p:cNvSpPr/>
          <p:nvPr/>
        </p:nvSpPr>
        <p:spPr>
          <a:xfrm>
            <a:off x="1991544" y="1268760"/>
            <a:ext cx="6768752" cy="369332"/>
          </a:xfrm>
          <a:prstGeom prst="rect">
            <a:avLst/>
          </a:prstGeom>
        </p:spPr>
        <p:txBody>
          <a:bodyPr wrap="square">
            <a:spAutoFit/>
          </a:bodyPr>
          <a:lstStyle/>
          <a:p>
            <a:r>
              <a:rPr lang="zh-CN" altLang="en-US"/>
              <a:t>下列标志不得作为商标注册</a:t>
            </a:r>
          </a:p>
        </p:txBody>
      </p:sp>
      <p:pic>
        <p:nvPicPr>
          <p:cNvPr id="11266" name="Picture 2" descr="C:\Users\Administrator\Desktop\错误示范\Snipaste_2021-01-29_15-36-19.jpg"/>
          <p:cNvPicPr>
            <a:picLocks noChangeAspect="1" noChangeArrowheads="1"/>
          </p:cNvPicPr>
          <p:nvPr/>
        </p:nvPicPr>
        <p:blipFill>
          <a:blip r:embed="rId5" cstate="print"/>
          <a:srcRect/>
          <a:stretch>
            <a:fillRect/>
          </a:stretch>
        </p:blipFill>
        <p:spPr bwMode="auto">
          <a:xfrm>
            <a:off x="3791744" y="2420888"/>
            <a:ext cx="3649666" cy="2808312"/>
          </a:xfrm>
          <a:prstGeom prst="rect">
            <a:avLst/>
          </a:prstGeom>
          <a:noFill/>
        </p:spPr>
      </p:pic>
      <p:pic>
        <p:nvPicPr>
          <p:cNvPr id="11267" name="Picture 3" descr="C:\Users\Administrator\Desktop\错误示范\Snipaste_2021-02-07_15-14-47.jpg"/>
          <p:cNvPicPr>
            <a:picLocks noChangeAspect="1" noChangeArrowheads="1"/>
          </p:cNvPicPr>
          <p:nvPr/>
        </p:nvPicPr>
        <p:blipFill>
          <a:blip r:embed="rId6" cstate="print"/>
          <a:srcRect/>
          <a:stretch>
            <a:fillRect/>
          </a:stretch>
        </p:blipFill>
        <p:spPr bwMode="auto">
          <a:xfrm>
            <a:off x="1991544" y="5445224"/>
            <a:ext cx="7829550" cy="6858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a:latin typeface="黑体" panose="02010609060101010101" pitchFamily="49" charset="-122"/>
                <a:ea typeface="黑体" panose="02010609060101010101" pitchFamily="49" charset="-122"/>
                <a:sym typeface="+mn-ea"/>
              </a:rPr>
              <a:t>异议网申实例分析</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919536" y="2636912"/>
            <a:ext cx="8280920" cy="369332"/>
          </a:xfrm>
          <a:prstGeom prst="rect">
            <a:avLst/>
          </a:prstGeom>
        </p:spPr>
        <p:txBody>
          <a:bodyPr wrap="square">
            <a:spAutoFit/>
          </a:bodyPr>
          <a:lstStyle/>
          <a:p>
            <a:r>
              <a:rPr lang="zh-CN" altLang="en-US"/>
              <a:t>第十三条要点：</a:t>
            </a:r>
            <a:r>
              <a:rPr lang="zh-CN" altLang="en-US">
                <a:solidFill>
                  <a:srgbClr val="FF0000"/>
                </a:solidFill>
              </a:rPr>
              <a:t>驰名商标系个案认定</a:t>
            </a:r>
            <a:r>
              <a:rPr lang="zh-CN" altLang="en-US"/>
              <a:t>。</a:t>
            </a:r>
          </a:p>
        </p:txBody>
      </p:sp>
      <p:sp>
        <p:nvSpPr>
          <p:cNvPr id="13" name="矩形 12"/>
          <p:cNvSpPr/>
          <p:nvPr/>
        </p:nvSpPr>
        <p:spPr>
          <a:xfrm>
            <a:off x="1991544" y="1340769"/>
            <a:ext cx="8136904" cy="1169551"/>
          </a:xfrm>
          <a:prstGeom prst="rect">
            <a:avLst/>
          </a:prstGeom>
        </p:spPr>
        <p:txBody>
          <a:bodyPr wrap="square">
            <a:spAutoFit/>
          </a:bodyPr>
          <a:lstStyle/>
          <a:p>
            <a:r>
              <a:rPr lang="zh-CN" altLang="en-US" sz="1400"/>
              <a:t>为相关公众所熟知的商标，持有人认为其权利受到侵害时，可以依照本法规定请求驰名商标保护。就相同或者类似商品申请注册的商标是复制、摹仿或者翻译他人未在中国注册的驰名商标，容易导致混淆的，不予注册并禁止使用。就不相同或者不相类似商品申请注册的商标是复制、摹仿或者翻译他人已经在中国注册的驰名商标，误导公众，致使该驰名商标注册人的利益可能受到损害的，不予注册并禁止使用。</a:t>
            </a:r>
          </a:p>
        </p:txBody>
      </p:sp>
      <p:pic>
        <p:nvPicPr>
          <p:cNvPr id="16386" name="Picture 2" descr="C:\Users\Administrator\Desktop\错误示范\Snipaste_2021-03-05_15-09-21.jpg"/>
          <p:cNvPicPr>
            <a:picLocks noChangeAspect="1" noChangeArrowheads="1"/>
          </p:cNvPicPr>
          <p:nvPr/>
        </p:nvPicPr>
        <p:blipFill>
          <a:blip r:embed="rId5" cstate="print"/>
          <a:srcRect/>
          <a:stretch>
            <a:fillRect/>
          </a:stretch>
        </p:blipFill>
        <p:spPr bwMode="auto">
          <a:xfrm>
            <a:off x="995988" y="3132836"/>
            <a:ext cx="10590961" cy="3241499"/>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a:latin typeface="黑体" panose="02010609060101010101" pitchFamily="49" charset="-122"/>
                <a:ea typeface="黑体" panose="02010609060101010101" pitchFamily="49" charset="-122"/>
                <a:sym typeface="+mn-ea"/>
              </a:rPr>
              <a:t>异议网申问题实例</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1991544" y="3068961"/>
            <a:ext cx="3312368" cy="3139321"/>
          </a:xfrm>
          <a:prstGeom prst="rect">
            <a:avLst/>
          </a:prstGeom>
          <a:noFill/>
        </p:spPr>
        <p:txBody>
          <a:bodyPr wrap="square" rtlCol="0">
            <a:spAutoFit/>
          </a:bodyPr>
          <a:lstStyle/>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第十五条：重点应该放在“</a:t>
            </a:r>
            <a:r>
              <a:rPr lang="zh-CN" altLang="en-US" dirty="0">
                <a:solidFill>
                  <a:srgbClr val="FF0000"/>
                </a:solidFill>
              </a:rPr>
              <a:t>异议双方的关系</a:t>
            </a:r>
            <a:r>
              <a:rPr lang="zh-CN" altLang="en-US" dirty="0"/>
              <a:t>”上。</a:t>
            </a:r>
          </a:p>
        </p:txBody>
      </p:sp>
      <p:sp>
        <p:nvSpPr>
          <p:cNvPr id="20" name="矩形 19"/>
          <p:cNvSpPr/>
          <p:nvPr/>
        </p:nvSpPr>
        <p:spPr>
          <a:xfrm>
            <a:off x="1847528" y="1268760"/>
            <a:ext cx="3312368" cy="3693319"/>
          </a:xfrm>
          <a:prstGeom prst="rect">
            <a:avLst/>
          </a:prstGeom>
        </p:spPr>
        <p:txBody>
          <a:bodyPr wrap="square">
            <a:spAutoFit/>
          </a:bodyPr>
          <a:lstStyle/>
          <a:p>
            <a:r>
              <a:rPr lang="zh-CN" altLang="en-US" dirty="0"/>
              <a:t>未经授权，代理人或者代表人以自己的名义将被代理人或者被代表人的商标进行注册，被代理人或者被代表人提出异议的，不予注册并禁止使用。就同一种商品或者类似商品申请注册的商标与他人在先使用的未注册商标相同或者近似，申请人与该他人具有前款规定以外的合同、业务往来关系或者其他关系而明知该他人商标存在，该他人提出异议的，不予注册。</a:t>
            </a:r>
          </a:p>
        </p:txBody>
      </p:sp>
      <p:pic>
        <p:nvPicPr>
          <p:cNvPr id="14338" name="Picture 2" descr="C:\Users\Administrator\Desktop\错误示范\Snipaste_2021-02-08_10-24-59.jpg"/>
          <p:cNvPicPr>
            <a:picLocks noChangeAspect="1" noChangeArrowheads="1"/>
          </p:cNvPicPr>
          <p:nvPr/>
        </p:nvPicPr>
        <p:blipFill>
          <a:blip r:embed="rId5" cstate="print"/>
          <a:srcRect/>
          <a:stretch>
            <a:fillRect/>
          </a:stretch>
        </p:blipFill>
        <p:spPr bwMode="auto">
          <a:xfrm>
            <a:off x="5735960" y="1112000"/>
            <a:ext cx="4752528" cy="5746001"/>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a:latin typeface="黑体" panose="02010609060101010101" pitchFamily="49" charset="-122"/>
                <a:ea typeface="黑体" panose="02010609060101010101" pitchFamily="49" charset="-122"/>
                <a:sym typeface="+mn-ea"/>
              </a:rPr>
              <a:t>异议网申实例分析</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919536" y="1268761"/>
            <a:ext cx="7560840" cy="954107"/>
          </a:xfrm>
          <a:prstGeom prst="rect">
            <a:avLst/>
          </a:prstGeom>
        </p:spPr>
        <p:txBody>
          <a:bodyPr wrap="square">
            <a:spAutoFit/>
          </a:bodyPr>
          <a:lstStyle/>
          <a:p>
            <a:r>
              <a:rPr lang="zh-CN" altLang="en-US" sz="1400" dirty="0"/>
              <a:t>商标中有商品的地理标志，而该商品并非来源于该标志所标示的地区，误导公众的，不予注册并禁止使用；但是，已经善意取得注册的继续有效。前款所称地理标志，是指标示某商品来源于某地区，该商品的特定质量、信誉或者其他特征，主要由该地区的自然因素或者人文因素所决定的标志。</a:t>
            </a:r>
          </a:p>
        </p:txBody>
      </p:sp>
      <p:sp>
        <p:nvSpPr>
          <p:cNvPr id="14" name="矩形 13"/>
          <p:cNvSpPr/>
          <p:nvPr/>
        </p:nvSpPr>
        <p:spPr>
          <a:xfrm>
            <a:off x="1919536" y="2420888"/>
            <a:ext cx="8280920" cy="369332"/>
          </a:xfrm>
          <a:prstGeom prst="rect">
            <a:avLst/>
          </a:prstGeom>
        </p:spPr>
        <p:txBody>
          <a:bodyPr wrap="square">
            <a:spAutoFit/>
          </a:bodyPr>
          <a:lstStyle/>
          <a:p>
            <a:r>
              <a:rPr lang="zh-CN" altLang="en-US"/>
              <a:t>第十六条要点：</a:t>
            </a:r>
            <a:r>
              <a:rPr lang="zh-CN" altLang="en-US">
                <a:solidFill>
                  <a:srgbClr val="FF0000"/>
                </a:solidFill>
              </a:rPr>
              <a:t>需已注册地理标志商标</a:t>
            </a:r>
            <a:r>
              <a:rPr lang="zh-CN" altLang="en-US"/>
              <a:t>。</a:t>
            </a:r>
          </a:p>
        </p:txBody>
      </p:sp>
      <p:sp>
        <p:nvSpPr>
          <p:cNvPr id="15" name="矩形 14"/>
          <p:cNvSpPr/>
          <p:nvPr/>
        </p:nvSpPr>
        <p:spPr>
          <a:xfrm>
            <a:off x="1919536" y="3140969"/>
            <a:ext cx="7776864" cy="1569660"/>
          </a:xfrm>
          <a:prstGeom prst="rect">
            <a:avLst/>
          </a:prstGeom>
        </p:spPr>
        <p:txBody>
          <a:bodyPr wrap="square">
            <a:spAutoFit/>
          </a:bodyPr>
          <a:lstStyle/>
          <a:p>
            <a:r>
              <a:rPr lang="zh-CN" altLang="en-US" sz="1600" dirty="0"/>
              <a:t>商标代理机构应当遵循诚实信用原则，遵守法律、行政法规，按照被代理人的委托办理商标注册申请或者其他商标事宜；对在代理过程中知悉的被代理人的商业秘密，负有保密义务。委托人申请注册的商标可能存在本法规定不得注册情形的，商标代理机构应当明确告知委托人。商标代理机构知道或者应当知道委托人申请注册的商标属于本法第四条、第十五条和第三十二条规定情形的，不得接受其委托。商标代理机构除对其代理服务申请商标注册外，不得申请注册其他商标。</a:t>
            </a:r>
          </a:p>
        </p:txBody>
      </p:sp>
      <p:sp>
        <p:nvSpPr>
          <p:cNvPr id="16" name="矩形 15"/>
          <p:cNvSpPr/>
          <p:nvPr/>
        </p:nvSpPr>
        <p:spPr>
          <a:xfrm>
            <a:off x="1919536" y="4725144"/>
            <a:ext cx="8280920" cy="646331"/>
          </a:xfrm>
          <a:prstGeom prst="rect">
            <a:avLst/>
          </a:prstGeom>
        </p:spPr>
        <p:txBody>
          <a:bodyPr wrap="square">
            <a:spAutoFit/>
          </a:bodyPr>
          <a:lstStyle/>
          <a:p>
            <a:endParaRPr lang="en-US" altLang="zh-CN" dirty="0"/>
          </a:p>
          <a:p>
            <a:r>
              <a:rPr lang="zh-CN" altLang="en-US" dirty="0"/>
              <a:t>第十九条要点：</a:t>
            </a:r>
            <a:r>
              <a:rPr lang="zh-CN" altLang="en-US" dirty="0">
                <a:solidFill>
                  <a:srgbClr val="FF0000"/>
                </a:solidFill>
              </a:rPr>
              <a:t>证据最好来自国家企业信用信息系统</a:t>
            </a:r>
            <a:r>
              <a:rPr lang="zh-CN" altLang="en-US" dirty="0"/>
              <a: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a:latin typeface="黑体" panose="02010609060101010101" pitchFamily="49" charset="-122"/>
                <a:ea typeface="黑体" panose="02010609060101010101" pitchFamily="49" charset="-122"/>
                <a:sym typeface="+mn-ea"/>
              </a:rPr>
              <a:t>异议网申实例分析</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847528" y="1268760"/>
            <a:ext cx="8280920" cy="369332"/>
          </a:xfrm>
          <a:prstGeom prst="rect">
            <a:avLst/>
          </a:prstGeom>
        </p:spPr>
        <p:txBody>
          <a:bodyPr wrap="square">
            <a:spAutoFit/>
          </a:bodyPr>
          <a:lstStyle/>
          <a:p>
            <a:r>
              <a:rPr lang="zh-CN" altLang="en-US" dirty="0"/>
              <a:t>第三十条和第三十一条</a:t>
            </a:r>
          </a:p>
        </p:txBody>
      </p:sp>
      <p:sp>
        <p:nvSpPr>
          <p:cNvPr id="14" name="矩形 13"/>
          <p:cNvSpPr/>
          <p:nvPr/>
        </p:nvSpPr>
        <p:spPr>
          <a:xfrm>
            <a:off x="2711624" y="1859340"/>
            <a:ext cx="6552728" cy="2862322"/>
          </a:xfrm>
          <a:prstGeom prst="rect">
            <a:avLst/>
          </a:prstGeom>
        </p:spPr>
        <p:txBody>
          <a:bodyPr wrap="square">
            <a:spAutoFit/>
          </a:bodyPr>
          <a:lstStyle/>
          <a:p>
            <a:r>
              <a:rPr lang="zh-CN" altLang="en-US" dirty="0"/>
              <a:t>申请注册的商标，凡不符合本法有关规定或者同他人在同一种商品或者类似商品上</a:t>
            </a:r>
            <a:r>
              <a:rPr lang="zh-CN" altLang="en-US" b="1" dirty="0">
                <a:solidFill>
                  <a:srgbClr val="FF0000"/>
                </a:solidFill>
              </a:rPr>
              <a:t>已经注册的或者初步审定</a:t>
            </a:r>
            <a:r>
              <a:rPr lang="zh-CN" altLang="en-US" dirty="0">
                <a:solidFill>
                  <a:srgbClr val="FF0000"/>
                </a:solidFill>
              </a:rPr>
              <a:t>的商标</a:t>
            </a:r>
            <a:r>
              <a:rPr lang="zh-CN" altLang="en-US" dirty="0"/>
              <a:t>相同或者近似的，由商标局驳回申请，不予公告。</a:t>
            </a:r>
            <a:endParaRPr lang="en-US" altLang="zh-CN" dirty="0"/>
          </a:p>
          <a:p>
            <a:endParaRPr lang="en-US" altLang="zh-CN" dirty="0"/>
          </a:p>
          <a:p>
            <a:endParaRPr lang="en-US" altLang="zh-CN" dirty="0"/>
          </a:p>
          <a:p>
            <a:endParaRPr lang="zh-CN" altLang="en-US" dirty="0"/>
          </a:p>
          <a:p>
            <a:r>
              <a:rPr lang="zh-CN" altLang="en-US" dirty="0"/>
              <a:t>两个或者两个以上的商标注册申请人，在同一种商品或者类似商品上，以相同或者近似的商标申请注册的，初步审定并公告</a:t>
            </a:r>
            <a:r>
              <a:rPr lang="zh-CN" altLang="en-US" dirty="0">
                <a:solidFill>
                  <a:srgbClr val="FF0000"/>
                </a:solidFill>
              </a:rPr>
              <a:t>申请在先的</a:t>
            </a:r>
            <a:r>
              <a:rPr lang="zh-CN" altLang="en-US" dirty="0"/>
              <a:t>商标；同一天申请的，初步审定并公告使用在先的商标，驳回其他人的申请，不予公告。</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a:latin typeface="黑体" panose="02010609060101010101" pitchFamily="49" charset="-122"/>
                <a:ea typeface="黑体" panose="02010609060101010101" pitchFamily="49" charset="-122"/>
                <a:sym typeface="+mn-ea"/>
              </a:rPr>
              <a:t>异议网申实例分析</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847528" y="1268760"/>
            <a:ext cx="8280920" cy="369332"/>
          </a:xfrm>
          <a:prstGeom prst="rect">
            <a:avLst/>
          </a:prstGeom>
        </p:spPr>
        <p:txBody>
          <a:bodyPr wrap="square">
            <a:spAutoFit/>
          </a:bodyPr>
          <a:lstStyle/>
          <a:p>
            <a:r>
              <a:rPr lang="zh-CN" altLang="en-US"/>
              <a:t>第三十条和第三十二条的区别</a:t>
            </a:r>
          </a:p>
        </p:txBody>
      </p:sp>
      <p:pic>
        <p:nvPicPr>
          <p:cNvPr id="19459" name="Picture 3" descr="C:\Users\Administrator\Desktop\错误示范\Snipaste_2021-03-03_15-49-03.jpg"/>
          <p:cNvPicPr>
            <a:picLocks noChangeAspect="1" noChangeArrowheads="1"/>
          </p:cNvPicPr>
          <p:nvPr/>
        </p:nvPicPr>
        <p:blipFill>
          <a:blip r:embed="rId5" cstate="print"/>
          <a:srcRect/>
          <a:stretch>
            <a:fillRect/>
          </a:stretch>
        </p:blipFill>
        <p:spPr bwMode="auto">
          <a:xfrm>
            <a:off x="2279577" y="2204864"/>
            <a:ext cx="7800975" cy="338437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lnSpcReduction="10000"/>
          </a:bodyPr>
          <a:lstStyle/>
          <a:p>
            <a:r>
              <a:rPr lang="zh-CN" altLang="en-US" b="1" dirty="0">
                <a:latin typeface="黑体" panose="02010609060101010101" pitchFamily="49" charset="-122"/>
                <a:ea typeface="黑体" panose="02010609060101010101" pitchFamily="49" charset="-122"/>
                <a:sym typeface="+mn-ea"/>
              </a:rPr>
              <a:t>商标异议制度简述</a:t>
            </a: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8" name="Rectangle 3"/>
          <p:cNvSpPr txBox="1">
            <a:spLocks noChangeArrowheads="1"/>
          </p:cNvSpPr>
          <p:nvPr/>
        </p:nvSpPr>
        <p:spPr bwMode="auto">
          <a:xfrm>
            <a:off x="2595538" y="2643182"/>
            <a:ext cx="6000792" cy="2857520"/>
          </a:xfrm>
          <a:prstGeom prst="rect">
            <a:avLst/>
          </a:prstGeom>
          <a:noFill/>
          <a:ln>
            <a:miter lim="800000"/>
          </a:ln>
        </p:spPr>
        <p:txBody>
          <a:bodyPr/>
          <a:lstStyle/>
          <a:p>
            <a:pPr marL="342900" indent="-342900" eaLnBrk="0" hangingPunct="0">
              <a:spcBef>
                <a:spcPct val="20000"/>
              </a:spcBef>
              <a:buClr>
                <a:schemeClr val="tx2"/>
              </a:buClr>
              <a:buFont typeface="Wingdings" panose="05000000000000000000" pitchFamily="2" charset="2"/>
              <a:buChar char="Ø"/>
              <a:defRPr/>
            </a:pPr>
            <a:endParaRPr lang="zh-CN" altLang="en-US" kern="0" dirty="0">
              <a:latin typeface="楷体_GB2312" pitchFamily="49" charset="-122"/>
              <a:ea typeface="楷体_GB2312" pitchFamily="49" charset="-122"/>
            </a:endParaRPr>
          </a:p>
        </p:txBody>
      </p:sp>
      <p:sp>
        <p:nvSpPr>
          <p:cNvPr id="9" name="Text Box 69"/>
          <p:cNvSpPr txBox="1">
            <a:spLocks noChangeArrowheads="1"/>
          </p:cNvSpPr>
          <p:nvPr/>
        </p:nvSpPr>
        <p:spPr bwMode="auto">
          <a:xfrm>
            <a:off x="2524126" y="3549650"/>
            <a:ext cx="1827213" cy="522288"/>
          </a:xfrm>
          <a:prstGeom prst="rect">
            <a:avLst/>
          </a:prstGeom>
          <a:noFill/>
          <a:ln w="9525">
            <a:noFill/>
            <a:miter lim="800000"/>
          </a:ln>
        </p:spPr>
        <p:txBody>
          <a:bodyPr>
            <a:spAutoFit/>
          </a:bodyPr>
          <a:lstStyle/>
          <a:p>
            <a:pPr algn="ctr"/>
            <a:r>
              <a:rPr lang="zh-CN" altLang="en-US" sz="2800" b="1" dirty="0">
                <a:solidFill>
                  <a:schemeClr val="bg1"/>
                </a:solidFill>
                <a:latin typeface="宋体" panose="02010600030101010101" pitchFamily="2" charset="-122"/>
                <a:ea typeface="宋体" panose="02010600030101010101" pitchFamily="2" charset="-122"/>
              </a:rPr>
              <a:t>初审</a:t>
            </a:r>
            <a:endParaRPr lang="en-US" altLang="zh-CN" sz="2800" b="1" dirty="0">
              <a:solidFill>
                <a:schemeClr val="bg1"/>
              </a:solidFill>
              <a:latin typeface="宋体" panose="02010600030101010101" pitchFamily="2" charset="-122"/>
              <a:ea typeface="宋体" panose="02010600030101010101" pitchFamily="2" charset="-122"/>
            </a:endParaRPr>
          </a:p>
        </p:txBody>
      </p:sp>
      <p:sp>
        <p:nvSpPr>
          <p:cNvPr id="10" name="Text Box 69"/>
          <p:cNvSpPr txBox="1">
            <a:spLocks noChangeArrowheads="1"/>
          </p:cNvSpPr>
          <p:nvPr/>
        </p:nvSpPr>
        <p:spPr bwMode="auto">
          <a:xfrm>
            <a:off x="5238751" y="2786064"/>
            <a:ext cx="1827213" cy="522287"/>
          </a:xfrm>
          <a:prstGeom prst="rect">
            <a:avLst/>
          </a:prstGeom>
          <a:noFill/>
          <a:ln w="9525">
            <a:noFill/>
            <a:miter lim="800000"/>
          </a:ln>
        </p:spPr>
        <p:txBody>
          <a:bodyPr>
            <a:spAutoFit/>
          </a:bodyPr>
          <a:lstStyle/>
          <a:p>
            <a:pPr algn="ctr"/>
            <a:r>
              <a:rPr lang="zh-CN" altLang="en-US" sz="2800" b="1" dirty="0">
                <a:solidFill>
                  <a:schemeClr val="bg1"/>
                </a:solidFill>
                <a:latin typeface="宋体" panose="02010600030101010101" pitchFamily="2" charset="-122"/>
                <a:ea typeface="宋体" panose="02010600030101010101" pitchFamily="2" charset="-122"/>
              </a:rPr>
              <a:t>有异议</a:t>
            </a:r>
            <a:endParaRPr lang="en-US" altLang="zh-CN" sz="2800" b="1" dirty="0">
              <a:solidFill>
                <a:schemeClr val="bg1"/>
              </a:solidFill>
              <a:latin typeface="宋体" panose="02010600030101010101" pitchFamily="2" charset="-122"/>
              <a:ea typeface="宋体" panose="02010600030101010101" pitchFamily="2" charset="-122"/>
            </a:endParaRPr>
          </a:p>
        </p:txBody>
      </p:sp>
      <p:sp>
        <p:nvSpPr>
          <p:cNvPr id="11" name="Text Box 69"/>
          <p:cNvSpPr txBox="1">
            <a:spLocks noChangeArrowheads="1"/>
          </p:cNvSpPr>
          <p:nvPr/>
        </p:nvSpPr>
        <p:spPr bwMode="auto">
          <a:xfrm>
            <a:off x="7810501" y="2786064"/>
            <a:ext cx="1827213" cy="522287"/>
          </a:xfrm>
          <a:prstGeom prst="rect">
            <a:avLst/>
          </a:prstGeom>
          <a:noFill/>
          <a:ln w="9525">
            <a:noFill/>
            <a:miter lim="800000"/>
          </a:ln>
        </p:spPr>
        <p:txBody>
          <a:bodyPr>
            <a:spAutoFit/>
          </a:bodyPr>
          <a:lstStyle/>
          <a:p>
            <a:pPr algn="ctr"/>
            <a:r>
              <a:rPr lang="zh-CN" altLang="en-US" sz="2800" b="1" dirty="0">
                <a:solidFill>
                  <a:schemeClr val="bg1"/>
                </a:solidFill>
                <a:latin typeface="宋体" panose="02010600030101010101" pitchFamily="2" charset="-122"/>
                <a:ea typeface="宋体" panose="02010600030101010101" pitchFamily="2" charset="-122"/>
              </a:rPr>
              <a:t>不予注册</a:t>
            </a:r>
            <a:endParaRPr lang="en-US" altLang="zh-CN" sz="2800" b="1" dirty="0">
              <a:solidFill>
                <a:schemeClr val="bg1"/>
              </a:solidFill>
              <a:latin typeface="宋体" panose="02010600030101010101" pitchFamily="2" charset="-122"/>
              <a:ea typeface="宋体" panose="02010600030101010101" pitchFamily="2" charset="-122"/>
            </a:endParaRPr>
          </a:p>
        </p:txBody>
      </p:sp>
      <p:sp>
        <p:nvSpPr>
          <p:cNvPr id="12" name="椭圆 11"/>
          <p:cNvSpPr/>
          <p:nvPr/>
        </p:nvSpPr>
        <p:spPr>
          <a:xfrm>
            <a:off x="5238750" y="4143375"/>
            <a:ext cx="1785938"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cs typeface="Arial" panose="020B0604020202020204" pitchFamily="34" charset="0"/>
            </a:endParaRPr>
          </a:p>
        </p:txBody>
      </p:sp>
      <p:sp>
        <p:nvSpPr>
          <p:cNvPr id="13" name="椭圆 12"/>
          <p:cNvSpPr/>
          <p:nvPr/>
        </p:nvSpPr>
        <p:spPr>
          <a:xfrm>
            <a:off x="7881939" y="4143375"/>
            <a:ext cx="1785937"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cs typeface="Arial" panose="020B0604020202020204" pitchFamily="34" charset="0"/>
            </a:endParaRPr>
          </a:p>
        </p:txBody>
      </p:sp>
      <p:sp>
        <p:nvSpPr>
          <p:cNvPr id="15" name="右箭头 14"/>
          <p:cNvSpPr/>
          <p:nvPr/>
        </p:nvSpPr>
        <p:spPr>
          <a:xfrm>
            <a:off x="7024688" y="2857501"/>
            <a:ext cx="857250" cy="42862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cs typeface="Arial" panose="020B0604020202020204" pitchFamily="34" charset="0"/>
            </a:endParaRPr>
          </a:p>
        </p:txBody>
      </p:sp>
      <p:sp>
        <p:nvSpPr>
          <p:cNvPr id="16" name="右箭头 15"/>
          <p:cNvSpPr/>
          <p:nvPr/>
        </p:nvSpPr>
        <p:spPr>
          <a:xfrm>
            <a:off x="7024688" y="4500564"/>
            <a:ext cx="857250" cy="4286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cs typeface="Arial" panose="020B0604020202020204" pitchFamily="34" charset="0"/>
            </a:endParaRPr>
          </a:p>
        </p:txBody>
      </p:sp>
      <p:sp>
        <p:nvSpPr>
          <p:cNvPr id="17" name="Text Box 69"/>
          <p:cNvSpPr txBox="1">
            <a:spLocks noChangeArrowheads="1"/>
          </p:cNvSpPr>
          <p:nvPr/>
        </p:nvSpPr>
        <p:spPr bwMode="auto">
          <a:xfrm>
            <a:off x="5197476" y="4429125"/>
            <a:ext cx="1827213" cy="522288"/>
          </a:xfrm>
          <a:prstGeom prst="rect">
            <a:avLst/>
          </a:prstGeom>
          <a:noFill/>
          <a:ln w="9525">
            <a:noFill/>
            <a:miter lim="800000"/>
          </a:ln>
        </p:spPr>
        <p:txBody>
          <a:bodyPr>
            <a:spAutoFit/>
          </a:bodyPr>
          <a:lstStyle/>
          <a:p>
            <a:pPr algn="ctr"/>
            <a:r>
              <a:rPr lang="zh-CN" altLang="en-US" sz="2800" b="1" dirty="0">
                <a:solidFill>
                  <a:schemeClr val="bg1"/>
                </a:solidFill>
                <a:latin typeface="宋体" panose="02010600030101010101" pitchFamily="2" charset="-122"/>
                <a:ea typeface="宋体" panose="02010600030101010101" pitchFamily="2" charset="-122"/>
              </a:rPr>
              <a:t>无异议</a:t>
            </a:r>
            <a:endParaRPr lang="en-US" altLang="zh-CN" sz="2800" b="1" dirty="0">
              <a:solidFill>
                <a:schemeClr val="bg1"/>
              </a:solidFill>
              <a:latin typeface="宋体" panose="02010600030101010101" pitchFamily="2" charset="-122"/>
              <a:ea typeface="宋体" panose="02010600030101010101" pitchFamily="2" charset="-122"/>
            </a:endParaRPr>
          </a:p>
        </p:txBody>
      </p:sp>
      <p:sp>
        <p:nvSpPr>
          <p:cNvPr id="19" name="Text Box 69"/>
          <p:cNvSpPr txBox="1">
            <a:spLocks noChangeArrowheads="1"/>
          </p:cNvSpPr>
          <p:nvPr/>
        </p:nvSpPr>
        <p:spPr bwMode="auto">
          <a:xfrm>
            <a:off x="7881938" y="4429125"/>
            <a:ext cx="1827212" cy="522288"/>
          </a:xfrm>
          <a:prstGeom prst="rect">
            <a:avLst/>
          </a:prstGeom>
          <a:noFill/>
          <a:ln w="9525">
            <a:noFill/>
            <a:miter lim="800000"/>
          </a:ln>
        </p:spPr>
        <p:txBody>
          <a:bodyPr>
            <a:spAutoFit/>
          </a:bodyPr>
          <a:lstStyle/>
          <a:p>
            <a:pPr algn="ctr"/>
            <a:r>
              <a:rPr lang="zh-CN" altLang="en-US" sz="2800" b="1" dirty="0">
                <a:solidFill>
                  <a:schemeClr val="bg1"/>
                </a:solidFill>
                <a:latin typeface="宋体" panose="02010600030101010101" pitchFamily="2" charset="-122"/>
                <a:ea typeface="宋体" panose="02010600030101010101" pitchFamily="2" charset="-122"/>
              </a:rPr>
              <a:t>核准注册</a:t>
            </a:r>
            <a:endParaRPr lang="en-US" altLang="zh-CN" sz="2800" b="1" dirty="0">
              <a:solidFill>
                <a:schemeClr val="bg1"/>
              </a:solidFill>
              <a:latin typeface="宋体" panose="02010600030101010101" pitchFamily="2" charset="-122"/>
              <a:ea typeface="宋体" panose="02010600030101010101" pitchFamily="2" charset="-122"/>
            </a:endParaRPr>
          </a:p>
        </p:txBody>
      </p:sp>
      <p:sp>
        <p:nvSpPr>
          <p:cNvPr id="20" name="右箭头 19"/>
          <p:cNvSpPr/>
          <p:nvPr/>
        </p:nvSpPr>
        <p:spPr>
          <a:xfrm rot="1801498">
            <a:off x="4165601" y="4208464"/>
            <a:ext cx="1120775" cy="3016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cs typeface="Arial" panose="020B0604020202020204" pitchFamily="34" charset="0"/>
            </a:endParaRPr>
          </a:p>
        </p:txBody>
      </p:sp>
      <p:sp>
        <p:nvSpPr>
          <p:cNvPr id="21" name="右箭头 20"/>
          <p:cNvSpPr/>
          <p:nvPr/>
        </p:nvSpPr>
        <p:spPr>
          <a:xfrm rot="19791332">
            <a:off x="4200525" y="3254375"/>
            <a:ext cx="1092200" cy="3127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cs typeface="Arial" panose="020B0604020202020204" pitchFamily="34" charset="0"/>
            </a:endParaRPr>
          </a:p>
        </p:txBody>
      </p:sp>
      <p:sp>
        <p:nvSpPr>
          <p:cNvPr id="22" name="右箭头 21"/>
          <p:cNvSpPr/>
          <p:nvPr/>
        </p:nvSpPr>
        <p:spPr>
          <a:xfrm rot="2241417">
            <a:off x="6705600" y="3697288"/>
            <a:ext cx="1544638" cy="32861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cs typeface="Arial" panose="020B0604020202020204" pitchFamily="34" charset="0"/>
            </a:endParaRPr>
          </a:p>
        </p:txBody>
      </p:sp>
      <p:sp>
        <p:nvSpPr>
          <p:cNvPr id="23" name="椭圆 22"/>
          <p:cNvSpPr/>
          <p:nvPr/>
        </p:nvSpPr>
        <p:spPr>
          <a:xfrm>
            <a:off x="2567608" y="3284984"/>
            <a:ext cx="1785938"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800" b="1" dirty="0">
                <a:solidFill>
                  <a:schemeClr val="bg1"/>
                </a:solidFill>
                <a:latin typeface="宋体" panose="02010600030101010101" pitchFamily="2" charset="-122"/>
                <a:ea typeface="宋体" panose="02010600030101010101" pitchFamily="2" charset="-122"/>
              </a:rPr>
              <a:t>初审</a:t>
            </a:r>
            <a:endParaRPr lang="en-US" altLang="zh-CN" sz="2800" b="1" dirty="0">
              <a:solidFill>
                <a:schemeClr val="bg1"/>
              </a:solidFill>
              <a:latin typeface="宋体" panose="02010600030101010101" pitchFamily="2" charset="-122"/>
              <a:ea typeface="宋体" panose="02010600030101010101" pitchFamily="2" charset="-122"/>
            </a:endParaRPr>
          </a:p>
        </p:txBody>
      </p:sp>
      <p:sp>
        <p:nvSpPr>
          <p:cNvPr id="24" name="椭圆 23"/>
          <p:cNvSpPr/>
          <p:nvPr/>
        </p:nvSpPr>
        <p:spPr>
          <a:xfrm>
            <a:off x="5238744" y="2500306"/>
            <a:ext cx="1785938"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800" b="1" dirty="0">
                <a:solidFill>
                  <a:schemeClr val="bg1"/>
                </a:solidFill>
                <a:latin typeface="宋体" panose="02010600030101010101" pitchFamily="2" charset="-122"/>
                <a:ea typeface="宋体" panose="02010600030101010101" pitchFamily="2" charset="-122"/>
              </a:rPr>
              <a:t>有异议</a:t>
            </a:r>
            <a:endParaRPr lang="en-US" altLang="zh-CN" sz="2800" b="1" dirty="0">
              <a:solidFill>
                <a:schemeClr val="bg1"/>
              </a:solidFill>
              <a:latin typeface="宋体" panose="02010600030101010101" pitchFamily="2" charset="-122"/>
              <a:ea typeface="宋体" panose="02010600030101010101" pitchFamily="2" charset="-122"/>
            </a:endParaRPr>
          </a:p>
        </p:txBody>
      </p:sp>
      <p:sp>
        <p:nvSpPr>
          <p:cNvPr id="25" name="椭圆 24"/>
          <p:cNvSpPr/>
          <p:nvPr/>
        </p:nvSpPr>
        <p:spPr>
          <a:xfrm>
            <a:off x="7881939" y="2500313"/>
            <a:ext cx="1785937"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solidFill>
                  <a:schemeClr val="bg1"/>
                </a:solidFill>
                <a:latin typeface="宋体" panose="02010600030101010101" pitchFamily="2" charset="-122"/>
                <a:ea typeface="宋体" panose="02010600030101010101" pitchFamily="2" charset="-122"/>
              </a:rPr>
              <a:t>不予注册或部分不予注册</a:t>
            </a:r>
            <a:endParaRPr lang="en-US" altLang="zh-CN" b="1" dirty="0">
              <a:solidFill>
                <a:schemeClr val="bg1"/>
              </a:solidFill>
              <a:latin typeface="宋体" panose="02010600030101010101" pitchFamily="2" charset="-122"/>
              <a:ea typeface="宋体" panose="02010600030101010101" pitchFamily="2" charset="-122"/>
            </a:endParaRPr>
          </a:p>
        </p:txBody>
      </p:sp>
      <p:sp>
        <p:nvSpPr>
          <p:cNvPr id="27" name="矩形 26"/>
          <p:cNvSpPr/>
          <p:nvPr/>
        </p:nvSpPr>
        <p:spPr>
          <a:xfrm>
            <a:off x="1524000" y="1000108"/>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a:latin typeface="黑体" panose="02010609060101010101" pitchFamily="49" charset="-122"/>
                <a:ea typeface="黑体" panose="02010609060101010101" pitchFamily="49" charset="-122"/>
                <a:sym typeface="+mn-ea"/>
              </a:rPr>
              <a:t>异议网申实例分析</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52728" y="2357430"/>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703512" y="1124744"/>
            <a:ext cx="4572000" cy="923330"/>
          </a:xfrm>
          <a:prstGeom prst="rect">
            <a:avLst/>
          </a:prstGeom>
        </p:spPr>
        <p:txBody>
          <a:bodyPr>
            <a:spAutoFit/>
          </a:bodyPr>
          <a:lstStyle/>
          <a:p>
            <a:r>
              <a:rPr lang="zh-CN" altLang="en-US"/>
              <a:t>申请商标注册不得损害他人现有的在先权利，也不得以不正当手段抢先注册他人已经使用并有一定影响的商标。</a:t>
            </a:r>
          </a:p>
        </p:txBody>
      </p:sp>
      <p:sp>
        <p:nvSpPr>
          <p:cNvPr id="14" name="TextBox 13"/>
          <p:cNvSpPr txBox="1"/>
          <p:nvPr/>
        </p:nvSpPr>
        <p:spPr>
          <a:xfrm>
            <a:off x="1703512" y="2276873"/>
            <a:ext cx="8424936" cy="307777"/>
          </a:xfrm>
          <a:prstGeom prst="rect">
            <a:avLst/>
          </a:prstGeom>
          <a:noFill/>
        </p:spPr>
        <p:txBody>
          <a:bodyPr wrap="square" rtlCol="0">
            <a:spAutoFit/>
          </a:bodyPr>
          <a:lstStyle/>
          <a:p>
            <a:r>
              <a:rPr lang="zh-CN" altLang="en-US" sz="1400"/>
              <a:t>第三十二条要点：</a:t>
            </a:r>
            <a:r>
              <a:rPr lang="zh-CN" altLang="en-US" sz="1400">
                <a:solidFill>
                  <a:srgbClr val="FF0000"/>
                </a:solidFill>
              </a:rPr>
              <a:t>在先</a:t>
            </a:r>
            <a:r>
              <a:rPr lang="zh-CN" altLang="en-US" sz="1400"/>
              <a:t>、</a:t>
            </a:r>
            <a:r>
              <a:rPr lang="zh-CN" altLang="en-US" sz="1400">
                <a:solidFill>
                  <a:srgbClr val="FF0000"/>
                </a:solidFill>
              </a:rPr>
              <a:t>使用者是异议人</a:t>
            </a:r>
            <a:r>
              <a:rPr lang="zh-CN" altLang="en-US" sz="1400"/>
              <a:t>（或有在先权利人授权）、</a:t>
            </a:r>
            <a:r>
              <a:rPr lang="zh-CN" altLang="en-US" sz="1400">
                <a:solidFill>
                  <a:srgbClr val="FF0000"/>
                </a:solidFill>
              </a:rPr>
              <a:t>证据能体现被异议商标</a:t>
            </a:r>
          </a:p>
        </p:txBody>
      </p:sp>
      <p:pic>
        <p:nvPicPr>
          <p:cNvPr id="20482" name="Picture 2" descr="C:\Users\Administrator\Desktop\错误示范\Snipaste_2021-03-08_10-19-26.jpg"/>
          <p:cNvPicPr>
            <a:picLocks noChangeAspect="1" noChangeArrowheads="1"/>
          </p:cNvPicPr>
          <p:nvPr/>
        </p:nvPicPr>
        <p:blipFill>
          <a:blip r:embed="rId5" cstate="print"/>
          <a:srcRect/>
          <a:stretch>
            <a:fillRect/>
          </a:stretch>
        </p:blipFill>
        <p:spPr bwMode="auto">
          <a:xfrm>
            <a:off x="1775521" y="2708921"/>
            <a:ext cx="7877175" cy="2808312"/>
          </a:xfrm>
          <a:prstGeom prst="rect">
            <a:avLst/>
          </a:prstGeom>
          <a:noFill/>
        </p:spPr>
      </p:pic>
      <p:pic>
        <p:nvPicPr>
          <p:cNvPr id="20483" name="Picture 3" descr="C:\Users\Administrator\Desktop\错误示范\Snipaste_2021-03-03_15-30-54.jpg"/>
          <p:cNvPicPr>
            <a:picLocks noChangeAspect="1" noChangeArrowheads="1"/>
          </p:cNvPicPr>
          <p:nvPr/>
        </p:nvPicPr>
        <p:blipFill>
          <a:blip r:embed="rId6" cstate="print"/>
          <a:srcRect/>
          <a:stretch>
            <a:fillRect/>
          </a:stretch>
        </p:blipFill>
        <p:spPr bwMode="auto">
          <a:xfrm>
            <a:off x="1847529" y="5589241"/>
            <a:ext cx="7883921" cy="962025"/>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a:latin typeface="黑体" panose="02010609060101010101" pitchFamily="49" charset="-122"/>
                <a:ea typeface="黑体" panose="02010609060101010101" pitchFamily="49" charset="-122"/>
                <a:sym typeface="+mn-ea"/>
              </a:rPr>
              <a:t>异议网申实例分析</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99656" y="5085184"/>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495600" y="1628800"/>
            <a:ext cx="5976664" cy="1477328"/>
          </a:xfrm>
          <a:prstGeom prst="rect">
            <a:avLst/>
          </a:prstGeom>
        </p:spPr>
        <p:txBody>
          <a:bodyPr wrap="square">
            <a:spAutoFit/>
          </a:bodyPr>
          <a:lstStyle/>
          <a:p>
            <a:r>
              <a:rPr lang="zh-CN" altLang="en-US" dirty="0"/>
              <a:t>第四十四条　</a:t>
            </a:r>
            <a:r>
              <a:rPr lang="zh-CN" altLang="en-US" dirty="0">
                <a:solidFill>
                  <a:srgbClr val="FF0000"/>
                </a:solidFill>
              </a:rPr>
              <a:t>已经注册的商标</a:t>
            </a:r>
            <a:r>
              <a:rPr lang="zh-CN" altLang="en-US" dirty="0"/>
              <a:t>，违反本法第四条、第十条、第十一条、第十二条、第十九条第四款规定的，或者是以欺骗手段或者其他不正当手段取得注册的，由商标局宣告该注册商标无效；其他单位或者个人可以请求商标评审委员会宣告该注册商标无效。</a:t>
            </a:r>
          </a:p>
        </p:txBody>
      </p:sp>
      <p:sp>
        <p:nvSpPr>
          <p:cNvPr id="16" name="矩形 15"/>
          <p:cNvSpPr/>
          <p:nvPr/>
        </p:nvSpPr>
        <p:spPr>
          <a:xfrm>
            <a:off x="2495600" y="3717032"/>
            <a:ext cx="6336704" cy="1754326"/>
          </a:xfrm>
          <a:prstGeom prst="rect">
            <a:avLst/>
          </a:prstGeom>
        </p:spPr>
        <p:txBody>
          <a:bodyPr wrap="square">
            <a:spAutoFit/>
          </a:bodyPr>
          <a:lstStyle/>
          <a:p>
            <a:r>
              <a:rPr lang="zh-CN" altLang="en-US" dirty="0"/>
              <a:t>第四十五条　</a:t>
            </a:r>
            <a:r>
              <a:rPr lang="zh-CN" altLang="en-US" dirty="0">
                <a:solidFill>
                  <a:srgbClr val="FF0000"/>
                </a:solidFill>
              </a:rPr>
              <a:t>已经注册的商标</a:t>
            </a:r>
            <a:r>
              <a:rPr lang="zh-CN" altLang="en-US" dirty="0"/>
              <a:t>，违反本法第十三条第二款和第三款、第十五条、第十六条第一款、第三十条、第三十一条、第三十二条规定的，自商标注册之日起五年内，在先权利人或者利害关系人可以请求商标评审委员会宣告该注册商标无效。对恶意注册的，驰名商标所有人不受五年的时间限制。</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a:noFill/>
          <a:ln>
            <a:noFill/>
          </a:ln>
        </p:spPr>
      </p:pic>
      <p:sp>
        <p:nvSpPr>
          <p:cNvPr id="2" name="Text Placeholder 1"/>
          <p:cNvSpPr>
            <a:spLocks noGrp="1"/>
          </p:cNvSpPr>
          <p:nvPr>
            <p:ph type="body" sz="quarter" idx="13"/>
          </p:nvPr>
        </p:nvSpPr>
        <p:spPr/>
        <p:txBody>
          <a:bodyPr>
            <a:normAutofit fontScale="92500" lnSpcReduction="10000"/>
          </a:bodyPr>
          <a:lstStyle/>
          <a:p>
            <a:r>
              <a:rPr lang="zh-CN" altLang="en-US" b="1">
                <a:latin typeface="黑体" panose="02010609060101010101" pitchFamily="49" charset="-122"/>
                <a:ea typeface="黑体" panose="02010609060101010101" pitchFamily="49" charset="-122"/>
                <a:sym typeface="+mn-ea"/>
              </a:rPr>
              <a:t>异议网申实例分析</a:t>
            </a:r>
            <a:endParaRPr lang="zh-CN" altLang="en-US" b="1">
              <a:latin typeface="黑体" panose="02010609060101010101" pitchFamily="49" charset="-122"/>
              <a:ea typeface="黑体" panose="02010609060101010101" pitchFamily="49" charset="-122"/>
            </a:endParaRPr>
          </a:p>
          <a:p>
            <a:endParaRPr lang="zh-CN" altLang="en-US" dirty="0"/>
          </a:p>
        </p:txBody>
      </p:sp>
      <p:pic>
        <p:nvPicPr>
          <p:cNvPr id="18" name="Picture 2" descr="C:\Users\saic\Desktop\微信图片_20181012111632.png"/>
          <p:cNvPicPr>
            <a:picLocks noChangeAspect="1" noChangeArrowheads="1"/>
          </p:cNvPicPr>
          <p:nvPr/>
        </p:nvPicPr>
        <p:blipFill>
          <a:blip r:embed="rId4" cstate="print"/>
          <a:srcRect/>
          <a:stretch>
            <a:fillRect/>
          </a:stretch>
        </p:blipFill>
        <p:spPr bwMode="auto">
          <a:xfrm>
            <a:off x="9377728" y="1"/>
            <a:ext cx="1290272" cy="1075864"/>
          </a:xfrm>
          <a:prstGeom prst="rect">
            <a:avLst/>
          </a:prstGeom>
          <a:noFill/>
        </p:spPr>
      </p:pic>
      <p:sp>
        <p:nvSpPr>
          <p:cNvPr id="6" name="矩形 5"/>
          <p:cNvSpPr/>
          <p:nvPr/>
        </p:nvSpPr>
        <p:spPr>
          <a:xfrm>
            <a:off x="2952728" y="1571614"/>
            <a:ext cx="184730" cy="461665"/>
          </a:xfrm>
          <a:prstGeom prst="rect">
            <a:avLst/>
          </a:prstGeom>
        </p:spPr>
        <p:txBody>
          <a:bodyPr wrap="none">
            <a:spAutoFit/>
          </a:bodyPr>
          <a:lstStyle/>
          <a:p>
            <a:pPr algn="ctr"/>
            <a:endParaRPr lang="en-US" altLang="zh-CN" sz="2400" b="1" dirty="0">
              <a:latin typeface="宋体" panose="02010600030101010101" pitchFamily="2" charset="-122"/>
              <a:ea typeface="宋体" panose="02010600030101010101" pitchFamily="2" charset="-122"/>
            </a:endParaRPr>
          </a:p>
        </p:txBody>
      </p:sp>
      <p:sp>
        <p:nvSpPr>
          <p:cNvPr id="8" name="矩形 7"/>
          <p:cNvSpPr/>
          <p:nvPr/>
        </p:nvSpPr>
        <p:spPr>
          <a:xfrm>
            <a:off x="2999656" y="5085184"/>
            <a:ext cx="7072362" cy="458908"/>
          </a:xfrm>
          <a:prstGeom prst="rect">
            <a:avLst/>
          </a:prstGeom>
        </p:spPr>
        <p:txBody>
          <a:bodyPr wrap="square">
            <a:spAutoFit/>
          </a:bodyPr>
          <a:lstStyle/>
          <a:p>
            <a:pPr marL="342900" indent="-342900" eaLnBrk="0" hangingPunct="0">
              <a:lnSpc>
                <a:spcPct val="150000"/>
              </a:lnSpc>
              <a:spcBef>
                <a:spcPct val="20000"/>
              </a:spcBef>
              <a:buClr>
                <a:schemeClr val="tx2"/>
              </a:buClr>
              <a:defRPr/>
            </a:pPr>
            <a:endParaRPr lang="zh-CN" altLang="en-US" kern="0" dirty="0">
              <a:latin typeface="楷体_GB2312" pitchFamily="49" charset="-122"/>
              <a:ea typeface="楷体_GB2312" pitchFamily="49" charset="-122"/>
            </a:endParaRPr>
          </a:p>
        </p:txBody>
      </p:sp>
      <p:sp>
        <p:nvSpPr>
          <p:cNvPr id="29734" name="Rectangle 38"/>
          <p:cNvSpPr>
            <a:spLocks noChangeArrowheads="1"/>
          </p:cNvSpPr>
          <p:nvPr/>
        </p:nvSpPr>
        <p:spPr bwMode="auto">
          <a:xfrm>
            <a:off x="1524001"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 name="矩形 11"/>
          <p:cNvSpPr/>
          <p:nvPr/>
        </p:nvSpPr>
        <p:spPr>
          <a:xfrm>
            <a:off x="1524000" y="1000109"/>
            <a:ext cx="9144000" cy="142876"/>
          </a:xfrm>
          <a:prstGeom prst="rect">
            <a:avLst/>
          </a:prstGeom>
          <a:solidFill>
            <a:srgbClr val="0070C0"/>
          </a:solidFill>
          <a:ln>
            <a:solidFill>
              <a:srgbClr val="0070C0"/>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063552" y="1556792"/>
            <a:ext cx="6336704" cy="369332"/>
          </a:xfrm>
          <a:prstGeom prst="rect">
            <a:avLst/>
          </a:prstGeom>
        </p:spPr>
        <p:txBody>
          <a:bodyPr wrap="square">
            <a:spAutoFit/>
          </a:bodyPr>
          <a:lstStyle/>
          <a:p>
            <a:r>
              <a:rPr lang="zh-CN" altLang="en-US">
                <a:solidFill>
                  <a:srgbClr val="FF0000"/>
                </a:solidFill>
              </a:rPr>
              <a:t>第五十条</a:t>
            </a:r>
            <a:r>
              <a:rPr lang="zh-CN" altLang="en-US"/>
              <a:t>不在商标异议受理范围内</a:t>
            </a:r>
          </a:p>
        </p:txBody>
      </p:sp>
      <p:pic>
        <p:nvPicPr>
          <p:cNvPr id="22531" name="Picture 3" descr="C:\Users\Administrator\Desktop\错误示范\Snipaste_2021-02-07_15-20-23.jpg"/>
          <p:cNvPicPr>
            <a:picLocks noChangeAspect="1" noChangeArrowheads="1"/>
          </p:cNvPicPr>
          <p:nvPr/>
        </p:nvPicPr>
        <p:blipFill>
          <a:blip r:embed="rId5" cstate="print"/>
          <a:srcRect/>
          <a:stretch>
            <a:fillRect/>
          </a:stretch>
        </p:blipFill>
        <p:spPr bwMode="auto">
          <a:xfrm>
            <a:off x="2135560" y="2276873"/>
            <a:ext cx="7877176" cy="3000375"/>
          </a:xfrm>
          <a:prstGeom prst="rect">
            <a:avLst/>
          </a:prstGeom>
          <a:noFill/>
        </p:spPr>
      </p:pic>
      <p:pic>
        <p:nvPicPr>
          <p:cNvPr id="22532" name="Picture 4" descr="C:\Users\Administrator\Desktop\错误示范\Snipaste_2021-02-08_10-33-33.jpg"/>
          <p:cNvPicPr>
            <a:picLocks noChangeAspect="1" noChangeArrowheads="1"/>
          </p:cNvPicPr>
          <p:nvPr/>
        </p:nvPicPr>
        <p:blipFill>
          <a:blip r:embed="rId6" cstate="print"/>
          <a:srcRect/>
          <a:stretch>
            <a:fillRect/>
          </a:stretch>
        </p:blipFill>
        <p:spPr bwMode="auto">
          <a:xfrm>
            <a:off x="2279577" y="5445224"/>
            <a:ext cx="7686675" cy="495300"/>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93</a:t>
            </a:fld>
            <a:endParaRPr lang="zh-CN" altLang="en-US"/>
          </a:p>
        </p:txBody>
      </p:sp>
      <p:pic>
        <p:nvPicPr>
          <p:cNvPr id="5" name="图片 4"/>
          <p:cNvPicPr>
            <a:picLocks noChangeAspect="1"/>
          </p:cNvPicPr>
          <p:nvPr/>
        </p:nvPicPr>
        <p:blipFill>
          <a:blip r:embed="rId2" cstate="print">
            <a:duotone>
              <a:schemeClr val="accent5">
                <a:shade val="45000"/>
                <a:satMod val="135000"/>
              </a:schemeClr>
              <a:prstClr val="white"/>
            </a:duotone>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6" name="组合 5"/>
          <p:cNvGrpSpPr/>
          <p:nvPr/>
        </p:nvGrpSpPr>
        <p:grpSpPr>
          <a:xfrm>
            <a:off x="2809853" y="2357430"/>
            <a:ext cx="6675287" cy="2214578"/>
            <a:chOff x="583679" y="1752601"/>
            <a:chExt cx="10112030" cy="2024365"/>
          </a:xfrm>
        </p:grpSpPr>
        <p:sp>
          <p:nvSpPr>
            <p:cNvPr id="7" name="文本框 4"/>
            <p:cNvSpPr txBox="1"/>
            <p:nvPr/>
          </p:nvSpPr>
          <p:spPr>
            <a:xfrm>
              <a:off x="583679" y="2287350"/>
              <a:ext cx="10112030" cy="534548"/>
            </a:xfrm>
            <a:prstGeom prst="rect">
              <a:avLst/>
            </a:prstGeom>
            <a:noFill/>
          </p:spPr>
          <p:txBody>
            <a:bodyPr wrap="square" rtlCol="0">
              <a:spAutoFit/>
            </a:bodyPr>
            <a:lstStyle/>
            <a:p>
              <a:pPr algn="ctr" eaLnBrk="0" hangingPunct="0">
                <a:defRPr/>
              </a:pPr>
              <a:endParaRPr lang="en-US" altLang="zh-CN" sz="3200" b="1" kern="0" dirty="0">
                <a:latin typeface="黑体" panose="02010609060101010101" pitchFamily="49" charset="-122"/>
                <a:ea typeface="黑体" panose="02010609060101010101" pitchFamily="49" charset="-122"/>
              </a:endParaRPr>
            </a:p>
          </p:txBody>
        </p:sp>
        <p:sp>
          <p:nvSpPr>
            <p:cNvPr id="8" name="Text Placeholder 24"/>
            <p:cNvSpPr txBox="1"/>
            <p:nvPr/>
          </p:nvSpPr>
          <p:spPr>
            <a:xfrm>
              <a:off x="1612013" y="3040727"/>
              <a:ext cx="8081629" cy="7362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dirty="0">
                <a:solidFill>
                  <a:schemeClr val="bg2">
                    <a:lumMod val="25000"/>
                  </a:schemeClr>
                </a:solidFill>
              </a:endParaRPr>
            </a:p>
          </p:txBody>
        </p:sp>
        <p:sp>
          <p:nvSpPr>
            <p:cNvPr id="9" name="圆角矩形 8"/>
            <p:cNvSpPr/>
            <p:nvPr/>
          </p:nvSpPr>
          <p:spPr>
            <a:xfrm>
              <a:off x="4214754" y="1752601"/>
              <a:ext cx="2849880" cy="4995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rPr>
                <a:t>四</a:t>
              </a:r>
            </a:p>
          </p:txBody>
        </p:sp>
      </p:grpSp>
      <p:pic>
        <p:nvPicPr>
          <p:cNvPr id="10" name="Picture 2" descr="C:\Users\saic\Desktop\微信图片_20181012111632.png"/>
          <p:cNvPicPr>
            <a:picLocks noChangeAspect="1" noChangeArrowheads="1"/>
          </p:cNvPicPr>
          <p:nvPr/>
        </p:nvPicPr>
        <p:blipFill>
          <a:blip r:embed="rId3" cstate="print"/>
          <a:srcRect/>
          <a:stretch>
            <a:fillRect/>
          </a:stretch>
        </p:blipFill>
        <p:spPr bwMode="auto">
          <a:xfrm>
            <a:off x="8524893" y="5588458"/>
            <a:ext cx="2030065" cy="1269543"/>
          </a:xfrm>
          <a:prstGeom prst="rect">
            <a:avLst/>
          </a:prstGeom>
          <a:noFill/>
        </p:spPr>
      </p:pic>
      <p:sp>
        <p:nvSpPr>
          <p:cNvPr id="12" name="矩形 11"/>
          <p:cNvSpPr/>
          <p:nvPr/>
        </p:nvSpPr>
        <p:spPr>
          <a:xfrm>
            <a:off x="3452794" y="3286126"/>
            <a:ext cx="4947462" cy="584775"/>
          </a:xfrm>
          <a:prstGeom prst="rect">
            <a:avLst/>
          </a:prstGeom>
        </p:spPr>
        <p:txBody>
          <a:bodyPr wrap="square">
            <a:spAutoFit/>
          </a:bodyPr>
          <a:lstStyle/>
          <a:p>
            <a:pPr algn="ctr"/>
            <a:r>
              <a:rPr lang="zh-CN" altLang="en-US" sz="3200" b="1">
                <a:latin typeface="黑体" panose="02010609060101010101" pitchFamily="49" charset="-122"/>
                <a:ea typeface="黑体" panose="02010609060101010101" pitchFamily="49" charset="-122"/>
              </a:rPr>
              <a:t>异议实质审查</a:t>
            </a:r>
            <a:endParaRPr lang="zh-CN" altLang="en-US" sz="3200" b="1" dirty="0">
              <a:latin typeface="黑体" panose="02010609060101010101" pitchFamily="49" charset="-122"/>
              <a:ea typeface="黑体" panose="02010609060101010101" pitchFamily="49"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grpSp>
        <p:nvGrpSpPr>
          <p:cNvPr id="2" name="组合 54"/>
          <p:cNvGrpSpPr/>
          <p:nvPr/>
        </p:nvGrpSpPr>
        <p:grpSpPr bwMode="auto">
          <a:xfrm>
            <a:off x="2557462" y="1941513"/>
            <a:ext cx="6616304" cy="3493654"/>
            <a:chOff x="1295400" y="1600200"/>
            <a:chExt cx="6011874" cy="2524323"/>
          </a:xfrm>
        </p:grpSpPr>
        <p:sp>
          <p:nvSpPr>
            <p:cNvPr id="6150" name="AutoShape 4"/>
            <p:cNvSpPr>
              <a:spLocks noChangeArrowheads="1"/>
            </p:cNvSpPr>
            <p:nvPr/>
          </p:nvSpPr>
          <p:spPr bwMode="gray">
            <a:xfrm>
              <a:off x="1300982" y="1608875"/>
              <a:ext cx="659581" cy="500913"/>
            </a:xfrm>
            <a:prstGeom prst="hexagon">
              <a:avLst>
                <a:gd name="adj" fmla="val 28914"/>
                <a:gd name="vf" fmla="val 115470"/>
              </a:avLst>
            </a:prstGeom>
            <a:solidFill>
              <a:srgbClr val="808080"/>
            </a:solidFill>
            <a:ln w="9525">
              <a:noFill/>
              <a:miter lim="800000"/>
            </a:ln>
          </p:spPr>
          <p:txBody>
            <a:bodyPr wrap="none" anchor="ctr"/>
            <a:lstStyle/>
            <a:p>
              <a:pPr>
                <a:lnSpc>
                  <a:spcPct val="120000"/>
                </a:lnSpc>
              </a:pPr>
              <a:endParaRPr lang="zh-CN" altLang="en-US" sz="2800">
                <a:solidFill>
                  <a:schemeClr val="bg1"/>
                </a:solidFill>
                <a:ea typeface="Microsoft YaHei UI" panose="020B0503020204020204" charset="-122"/>
              </a:endParaRPr>
            </a:p>
          </p:txBody>
        </p:sp>
        <p:sp>
          <p:nvSpPr>
            <p:cNvPr id="6151" name="AutoShape 5"/>
            <p:cNvSpPr>
              <a:spLocks noChangeArrowheads="1"/>
            </p:cNvSpPr>
            <p:nvPr/>
          </p:nvSpPr>
          <p:spPr bwMode="gray">
            <a:xfrm>
              <a:off x="1295400" y="1600200"/>
              <a:ext cx="659581" cy="500913"/>
            </a:xfrm>
            <a:prstGeom prst="hexagon">
              <a:avLst>
                <a:gd name="adj" fmla="val 28914"/>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a:lnSpc>
                  <a:spcPct val="120000"/>
                </a:lnSpc>
              </a:pPr>
              <a:endParaRPr lang="zh-CN" altLang="en-US" sz="2800">
                <a:solidFill>
                  <a:schemeClr val="bg1"/>
                </a:solidFill>
                <a:ea typeface="Microsoft YaHei UI" panose="020B0503020204020204" charset="-122"/>
              </a:endParaRPr>
            </a:p>
          </p:txBody>
        </p:sp>
        <p:sp>
          <p:nvSpPr>
            <p:cNvPr id="22" name="AutoShape 6"/>
            <p:cNvSpPr>
              <a:spLocks noChangeArrowheads="1"/>
            </p:cNvSpPr>
            <p:nvPr/>
          </p:nvSpPr>
          <p:spPr bwMode="gray">
            <a:xfrm>
              <a:off x="1333265" y="1631170"/>
              <a:ext cx="580956" cy="440464"/>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a:lnSpc>
                  <a:spcPct val="120000"/>
                </a:lnSpc>
                <a:defRPr/>
              </a:pPr>
              <a:endParaRPr lang="zh-CN" altLang="en-US" sz="2800">
                <a:latin typeface="Arial" panose="020B0604020202020204" pitchFamily="34" charset="0"/>
              </a:endParaRPr>
            </a:p>
          </p:txBody>
        </p:sp>
        <p:sp>
          <p:nvSpPr>
            <p:cNvPr id="6153" name="AutoShape 8"/>
            <p:cNvSpPr>
              <a:spLocks noChangeArrowheads="1"/>
            </p:cNvSpPr>
            <p:nvPr/>
          </p:nvSpPr>
          <p:spPr bwMode="gray">
            <a:xfrm>
              <a:off x="1300985" y="2308936"/>
              <a:ext cx="659581" cy="499352"/>
            </a:xfrm>
            <a:prstGeom prst="hexagon">
              <a:avLst>
                <a:gd name="adj" fmla="val 28919"/>
                <a:gd name="vf" fmla="val 115470"/>
              </a:avLst>
            </a:prstGeom>
            <a:solidFill>
              <a:srgbClr val="808080"/>
            </a:solidFill>
            <a:ln w="9525">
              <a:noFill/>
              <a:miter lim="800000"/>
            </a:ln>
          </p:spPr>
          <p:txBody>
            <a:bodyPr wrap="none" anchor="ctr"/>
            <a:lstStyle/>
            <a:p>
              <a:pPr>
                <a:lnSpc>
                  <a:spcPct val="120000"/>
                </a:lnSpc>
              </a:pPr>
              <a:endParaRPr lang="zh-CN" altLang="en-US" sz="2800">
                <a:solidFill>
                  <a:schemeClr val="bg1"/>
                </a:solidFill>
                <a:ea typeface="Microsoft YaHei UI" panose="020B0503020204020204" charset="-122"/>
              </a:endParaRPr>
            </a:p>
          </p:txBody>
        </p:sp>
        <p:sp>
          <p:nvSpPr>
            <p:cNvPr id="6154" name="AutoShape 9"/>
            <p:cNvSpPr>
              <a:spLocks noChangeArrowheads="1"/>
            </p:cNvSpPr>
            <p:nvPr/>
          </p:nvSpPr>
          <p:spPr bwMode="gray">
            <a:xfrm>
              <a:off x="1295403" y="2300288"/>
              <a:ext cx="659581" cy="499352"/>
            </a:xfrm>
            <a:prstGeom prst="hexagon">
              <a:avLst>
                <a:gd name="adj" fmla="val 28919"/>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a:lnSpc>
                  <a:spcPct val="120000"/>
                </a:lnSpc>
              </a:pPr>
              <a:endParaRPr lang="zh-CN" altLang="en-US" sz="2800">
                <a:solidFill>
                  <a:schemeClr val="bg1"/>
                </a:solidFill>
                <a:ea typeface="Microsoft YaHei UI" panose="020B0503020204020204" charset="-122"/>
              </a:endParaRPr>
            </a:p>
          </p:txBody>
        </p:sp>
        <p:sp>
          <p:nvSpPr>
            <p:cNvPr id="25" name="AutoShape 10"/>
            <p:cNvSpPr>
              <a:spLocks noChangeArrowheads="1"/>
            </p:cNvSpPr>
            <p:nvPr/>
          </p:nvSpPr>
          <p:spPr bwMode="gray">
            <a:xfrm>
              <a:off x="1333265" y="2329718"/>
              <a:ext cx="580956" cy="440464"/>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a:lnSpc>
                  <a:spcPct val="120000"/>
                </a:lnSpc>
                <a:defRPr/>
              </a:pPr>
              <a:endParaRPr lang="zh-CN" altLang="en-US" sz="2800">
                <a:latin typeface="Arial" panose="020B0604020202020204" pitchFamily="34" charset="0"/>
              </a:endParaRPr>
            </a:p>
          </p:txBody>
        </p:sp>
        <p:sp>
          <p:nvSpPr>
            <p:cNvPr id="6156" name="Text Box 13"/>
            <p:cNvSpPr txBox="1">
              <a:spLocks noChangeArrowheads="1"/>
            </p:cNvSpPr>
            <p:nvPr/>
          </p:nvSpPr>
          <p:spPr bwMode="gray">
            <a:xfrm>
              <a:off x="1471813" y="1674813"/>
              <a:ext cx="333844" cy="378050"/>
            </a:xfrm>
            <a:prstGeom prst="rect">
              <a:avLst/>
            </a:prstGeom>
            <a:noFill/>
            <a:ln w="9525" algn="ctr">
              <a:noFill/>
              <a:miter lim="800000"/>
            </a:ln>
          </p:spPr>
          <p:txBody>
            <a:bodyPr wrap="none">
              <a:spAutoFit/>
            </a:bodyPr>
            <a:lstStyle/>
            <a:p>
              <a:pPr algn="ctr"/>
              <a:r>
                <a:rPr lang="zh-CN" altLang="en-US" sz="2800">
                  <a:solidFill>
                    <a:schemeClr val="bg1"/>
                  </a:solidFill>
                  <a:ea typeface="Microsoft YaHei UI" panose="020B0503020204020204" charset="-122"/>
                </a:rPr>
                <a:t>1</a:t>
              </a:r>
            </a:p>
          </p:txBody>
        </p:sp>
        <p:sp>
          <p:nvSpPr>
            <p:cNvPr id="6157" name="Text Box 16"/>
            <p:cNvSpPr txBox="1">
              <a:spLocks noChangeArrowheads="1"/>
            </p:cNvSpPr>
            <p:nvPr/>
          </p:nvSpPr>
          <p:spPr bwMode="gray">
            <a:xfrm>
              <a:off x="1471813" y="2374901"/>
              <a:ext cx="333844" cy="378050"/>
            </a:xfrm>
            <a:prstGeom prst="rect">
              <a:avLst/>
            </a:prstGeom>
            <a:noFill/>
            <a:ln w="9525" algn="ctr">
              <a:noFill/>
              <a:miter lim="800000"/>
            </a:ln>
          </p:spPr>
          <p:txBody>
            <a:bodyPr wrap="none">
              <a:spAutoFit/>
            </a:bodyPr>
            <a:lstStyle/>
            <a:p>
              <a:pPr algn="ctr"/>
              <a:r>
                <a:rPr lang="zh-CN" altLang="en-US" sz="2800">
                  <a:solidFill>
                    <a:schemeClr val="bg1"/>
                  </a:solidFill>
                  <a:ea typeface="Microsoft YaHei UI" panose="020B0503020204020204" charset="-122"/>
                </a:rPr>
                <a:t>2</a:t>
              </a:r>
            </a:p>
          </p:txBody>
        </p:sp>
        <p:sp>
          <p:nvSpPr>
            <p:cNvPr id="6158" name="AutoShape 18"/>
            <p:cNvSpPr>
              <a:spLocks noChangeArrowheads="1"/>
            </p:cNvSpPr>
            <p:nvPr/>
          </p:nvSpPr>
          <p:spPr bwMode="gray">
            <a:xfrm>
              <a:off x="1300985" y="2991561"/>
              <a:ext cx="659581" cy="499352"/>
            </a:xfrm>
            <a:prstGeom prst="hexagon">
              <a:avLst>
                <a:gd name="adj" fmla="val 28919"/>
                <a:gd name="vf" fmla="val 115470"/>
              </a:avLst>
            </a:prstGeom>
            <a:solidFill>
              <a:srgbClr val="808080"/>
            </a:solidFill>
            <a:ln w="9525">
              <a:noFill/>
              <a:miter lim="800000"/>
            </a:ln>
          </p:spPr>
          <p:txBody>
            <a:bodyPr wrap="none" anchor="ctr"/>
            <a:lstStyle/>
            <a:p>
              <a:pPr>
                <a:lnSpc>
                  <a:spcPct val="120000"/>
                </a:lnSpc>
              </a:pPr>
              <a:endParaRPr lang="zh-CN" altLang="en-US" sz="2800">
                <a:solidFill>
                  <a:schemeClr val="bg1"/>
                </a:solidFill>
                <a:ea typeface="Microsoft YaHei UI" panose="020B0503020204020204" charset="-122"/>
              </a:endParaRPr>
            </a:p>
          </p:txBody>
        </p:sp>
        <p:sp>
          <p:nvSpPr>
            <p:cNvPr id="6159" name="AutoShape 19"/>
            <p:cNvSpPr>
              <a:spLocks noChangeArrowheads="1"/>
            </p:cNvSpPr>
            <p:nvPr/>
          </p:nvSpPr>
          <p:spPr bwMode="gray">
            <a:xfrm>
              <a:off x="1295403" y="2982913"/>
              <a:ext cx="659581" cy="499352"/>
            </a:xfrm>
            <a:prstGeom prst="hexagon">
              <a:avLst>
                <a:gd name="adj" fmla="val 28919"/>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ln>
          </p:spPr>
          <p:txBody>
            <a:bodyPr wrap="none" anchor="ctr"/>
            <a:lstStyle/>
            <a:p>
              <a:pPr>
                <a:lnSpc>
                  <a:spcPct val="120000"/>
                </a:lnSpc>
              </a:pPr>
              <a:endParaRPr lang="zh-CN" altLang="en-US" sz="2800">
                <a:solidFill>
                  <a:schemeClr val="bg1"/>
                </a:solidFill>
                <a:ea typeface="Microsoft YaHei UI" panose="020B0503020204020204" charset="-122"/>
              </a:endParaRPr>
            </a:p>
          </p:txBody>
        </p:sp>
        <p:sp>
          <p:nvSpPr>
            <p:cNvPr id="30" name="AutoShape 20"/>
            <p:cNvSpPr>
              <a:spLocks noChangeArrowheads="1"/>
            </p:cNvSpPr>
            <p:nvPr/>
          </p:nvSpPr>
          <p:spPr bwMode="gray">
            <a:xfrm>
              <a:off x="1333265" y="3013354"/>
              <a:ext cx="580956" cy="439316"/>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ln>
            <a:effectLst/>
          </p:spPr>
          <p:txBody>
            <a:bodyPr wrap="none" anchor="ctr"/>
            <a:lstStyle/>
            <a:p>
              <a:pPr>
                <a:lnSpc>
                  <a:spcPct val="120000"/>
                </a:lnSpc>
                <a:defRPr/>
              </a:pPr>
              <a:endParaRPr lang="zh-CN" altLang="en-US" sz="2800">
                <a:latin typeface="Arial" panose="020B0604020202020204" pitchFamily="34" charset="0"/>
              </a:endParaRPr>
            </a:p>
          </p:txBody>
        </p:sp>
        <p:sp>
          <p:nvSpPr>
            <p:cNvPr id="6161" name="Text Box 27"/>
            <p:cNvSpPr txBox="1">
              <a:spLocks noChangeArrowheads="1"/>
            </p:cNvSpPr>
            <p:nvPr/>
          </p:nvSpPr>
          <p:spPr bwMode="gray">
            <a:xfrm>
              <a:off x="1471813" y="3057526"/>
              <a:ext cx="333844" cy="378050"/>
            </a:xfrm>
            <a:prstGeom prst="rect">
              <a:avLst/>
            </a:prstGeom>
            <a:noFill/>
            <a:ln w="9525" algn="ctr">
              <a:noFill/>
              <a:miter lim="800000"/>
            </a:ln>
          </p:spPr>
          <p:txBody>
            <a:bodyPr wrap="none">
              <a:spAutoFit/>
            </a:bodyPr>
            <a:lstStyle/>
            <a:p>
              <a:pPr algn="ctr"/>
              <a:r>
                <a:rPr lang="zh-CN" altLang="en-US" sz="2800">
                  <a:solidFill>
                    <a:schemeClr val="bg1"/>
                  </a:solidFill>
                  <a:ea typeface="Microsoft YaHei UI" panose="020B0503020204020204" charset="-122"/>
                </a:rPr>
                <a:t>3</a:t>
              </a:r>
            </a:p>
          </p:txBody>
        </p:sp>
        <p:sp>
          <p:nvSpPr>
            <p:cNvPr id="6163" name="Line 11"/>
            <p:cNvSpPr>
              <a:spLocks noChangeShapeType="1"/>
            </p:cNvSpPr>
            <p:nvPr/>
          </p:nvSpPr>
          <p:spPr bwMode="auto">
            <a:xfrm>
              <a:off x="1827217" y="2066926"/>
              <a:ext cx="5480057" cy="1588"/>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6164" name="Text Box 12"/>
            <p:cNvSpPr txBox="1">
              <a:spLocks noChangeArrowheads="1"/>
            </p:cNvSpPr>
            <p:nvPr/>
          </p:nvSpPr>
          <p:spPr bwMode="auto">
            <a:xfrm>
              <a:off x="1697198" y="1634396"/>
              <a:ext cx="5130809" cy="333574"/>
            </a:xfrm>
            <a:prstGeom prst="rect">
              <a:avLst/>
            </a:prstGeom>
            <a:noFill/>
            <a:ln w="9525" algn="ctr">
              <a:noFill/>
              <a:miter lim="800000"/>
            </a:ln>
          </p:spPr>
          <p:txBody>
            <a:bodyPr>
              <a:spAutoFit/>
            </a:bodyPr>
            <a:lstStyle/>
            <a:p>
              <a:r>
                <a:rPr lang="zh-CN" altLang="en-US" sz="2000">
                  <a:latin typeface="+mn-ea"/>
                </a:rPr>
                <a:t>      </a:t>
              </a:r>
              <a:r>
                <a:rPr lang="zh-CN" altLang="en-US" sz="2400">
                  <a:latin typeface="+mn-ea"/>
                </a:rPr>
                <a:t>异议实质审查法律依据与适用条款</a:t>
              </a:r>
              <a:endParaRPr lang="en-US" altLang="zh-CN" sz="2400">
                <a:latin typeface="+mn-ea"/>
              </a:endParaRPr>
            </a:p>
          </p:txBody>
        </p:sp>
        <p:sp>
          <p:nvSpPr>
            <p:cNvPr id="6165" name="Line 14"/>
            <p:cNvSpPr>
              <a:spLocks noChangeShapeType="1"/>
            </p:cNvSpPr>
            <p:nvPr/>
          </p:nvSpPr>
          <p:spPr bwMode="auto">
            <a:xfrm>
              <a:off x="1760108" y="2796458"/>
              <a:ext cx="5480057" cy="1588"/>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6166" name="Text Box 15"/>
            <p:cNvSpPr txBox="1">
              <a:spLocks noChangeArrowheads="1"/>
            </p:cNvSpPr>
            <p:nvPr/>
          </p:nvSpPr>
          <p:spPr bwMode="auto">
            <a:xfrm>
              <a:off x="2547784" y="2310773"/>
              <a:ext cx="4176482" cy="333574"/>
            </a:xfrm>
            <a:prstGeom prst="rect">
              <a:avLst/>
            </a:prstGeom>
            <a:noFill/>
            <a:ln w="9525" algn="ctr">
              <a:noFill/>
              <a:miter lim="800000"/>
            </a:ln>
          </p:spPr>
          <p:txBody>
            <a:bodyPr>
              <a:spAutoFit/>
            </a:bodyPr>
            <a:lstStyle/>
            <a:p>
              <a:r>
                <a:rPr lang="zh-CN" altLang="en-US" sz="2400">
                  <a:latin typeface="+mj-ea"/>
                  <a:ea typeface="+mj-ea"/>
                </a:rPr>
                <a:t>异议实质审查标准及案例分析</a:t>
              </a:r>
            </a:p>
          </p:txBody>
        </p:sp>
        <p:sp>
          <p:nvSpPr>
            <p:cNvPr id="6167" name="Line 25"/>
            <p:cNvSpPr>
              <a:spLocks noChangeShapeType="1"/>
            </p:cNvSpPr>
            <p:nvPr/>
          </p:nvSpPr>
          <p:spPr bwMode="auto">
            <a:xfrm>
              <a:off x="1827217" y="3448051"/>
              <a:ext cx="5480057" cy="1588"/>
            </a:xfrm>
            <a:prstGeom prst="line">
              <a:avLst/>
            </a:prstGeom>
            <a:noFill/>
            <a:ln w="25400">
              <a:solidFill>
                <a:srgbClr val="C0C0C0"/>
              </a:solidFill>
              <a:prstDash val="sysDot"/>
              <a:round/>
              <a:tailEnd type="oval" w="med" len="med"/>
            </a:ln>
          </p:spPr>
          <p:txBody>
            <a:bodyPr wrap="none" anchor="ctr"/>
            <a:lstStyle/>
            <a:p>
              <a:endParaRPr lang="zh-CN" altLang="en-US"/>
            </a:p>
          </p:txBody>
        </p:sp>
        <p:sp>
          <p:nvSpPr>
            <p:cNvPr id="6168" name="Text Box 26"/>
            <p:cNvSpPr txBox="1">
              <a:spLocks noChangeArrowheads="1"/>
            </p:cNvSpPr>
            <p:nvPr/>
          </p:nvSpPr>
          <p:spPr bwMode="auto">
            <a:xfrm>
              <a:off x="1709054" y="3028297"/>
              <a:ext cx="4145875" cy="378005"/>
            </a:xfrm>
            <a:prstGeom prst="rect">
              <a:avLst/>
            </a:prstGeom>
            <a:noFill/>
            <a:ln w="9525" algn="ctr">
              <a:noFill/>
              <a:miter lim="800000"/>
            </a:ln>
          </p:spPr>
          <p:txBody>
            <a:bodyPr>
              <a:spAutoFit/>
            </a:bodyPr>
            <a:lstStyle/>
            <a:p>
              <a:pPr algn="ctr"/>
              <a:r>
                <a:rPr lang="zh-CN" altLang="en-US" sz="2800">
                  <a:latin typeface="微软雅黑" panose="020B0503020204020204" pitchFamily="34" charset="-122"/>
                  <a:ea typeface="微软雅黑" panose="020B0503020204020204" pitchFamily="34" charset="-122"/>
                </a:rPr>
                <a:t>      </a:t>
              </a:r>
              <a:r>
                <a:rPr lang="zh-CN" altLang="en-US" sz="2400">
                  <a:latin typeface="+mj-ea"/>
                  <a:ea typeface="+mj-ea"/>
                </a:rPr>
                <a:t>异议实质审查中的证据</a:t>
              </a:r>
            </a:p>
          </p:txBody>
        </p:sp>
        <p:sp>
          <p:nvSpPr>
            <p:cNvPr id="6169" name="Text Box 29"/>
            <p:cNvSpPr txBox="1">
              <a:spLocks noChangeArrowheads="1"/>
            </p:cNvSpPr>
            <p:nvPr/>
          </p:nvSpPr>
          <p:spPr bwMode="auto">
            <a:xfrm>
              <a:off x="2002869" y="3739802"/>
              <a:ext cx="2914784" cy="384721"/>
            </a:xfrm>
            <a:prstGeom prst="rect">
              <a:avLst/>
            </a:prstGeom>
            <a:noFill/>
            <a:ln w="9525" algn="ctr">
              <a:noFill/>
              <a:miter lim="800000"/>
            </a:ln>
          </p:spPr>
          <p:txBody>
            <a:bodyPr>
              <a:spAutoFit/>
            </a:bodyPr>
            <a:lstStyle/>
            <a:p>
              <a:pPr>
                <a:spcBef>
                  <a:spcPct val="20000"/>
                </a:spcBef>
                <a:buClr>
                  <a:schemeClr val="hlink"/>
                </a:buClr>
                <a:buFont typeface="Wingdings" panose="05000000000000000000" pitchFamily="2" charset="2"/>
                <a:buNone/>
              </a:pPr>
              <a:r>
                <a:rPr lang="en-US" altLang="zh-CN" sz="2800">
                  <a:ea typeface="Microsoft YaHei UI" panose="020B0503020204020204" charset="-122"/>
                </a:rPr>
                <a:t>         </a:t>
              </a:r>
              <a:endParaRPr lang="zh-CN" altLang="zh-CN" sz="2600">
                <a:ea typeface="Microsoft YaHei UI" panose="020B0503020204020204" charset="-122"/>
              </a:endParaRPr>
            </a:p>
          </p:txBody>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7172" name="Text Placeholder 1"/>
          <p:cNvSpPr>
            <a:spLocks noGrp="1"/>
          </p:cNvSpPr>
          <p:nvPr>
            <p:ph type="body" sz="quarter" idx="13"/>
          </p:nvPr>
        </p:nvSpPr>
        <p:spPr>
          <a:xfrm>
            <a:off x="1903810" y="311150"/>
            <a:ext cx="8352234" cy="890588"/>
          </a:xfrm>
        </p:spPr>
        <p:txBody>
          <a:bodyPr/>
          <a:lstStyle/>
          <a:p>
            <a:r>
              <a:rPr lang="zh-CN" altLang="en-US" sz="2800"/>
              <a:t>一、商标异议</a:t>
            </a:r>
            <a:r>
              <a:rPr lang="zh-CN" altLang="en-US" sz="2800">
                <a:latin typeface="微软雅黑" panose="020B0503020204020204" pitchFamily="34" charset="-122"/>
                <a:ea typeface="微软雅黑" panose="020B0503020204020204" pitchFamily="34" charset="-122"/>
              </a:rPr>
              <a:t>实质审查法律依据与适用条款</a:t>
            </a:r>
            <a:endParaRPr lang="en-US" altLang="zh-CN" sz="2800">
              <a:latin typeface="微软雅黑" panose="020B0503020204020204" pitchFamily="34" charset="-122"/>
              <a:ea typeface="微软雅黑" panose="020B0503020204020204" pitchFamily="34" charset="-122"/>
            </a:endParaRPr>
          </a:p>
          <a:p>
            <a:endParaRPr lang="zh-CN" altLang="en-US" sz="2800"/>
          </a:p>
        </p:txBody>
      </p:sp>
      <p:sp>
        <p:nvSpPr>
          <p:cNvPr id="7" name="矩形 6"/>
          <p:cNvSpPr/>
          <p:nvPr/>
        </p:nvSpPr>
        <p:spPr>
          <a:xfrm>
            <a:off x="2102644" y="1268760"/>
            <a:ext cx="7905750" cy="6196568"/>
          </a:xfrm>
          <a:prstGeom prst="rect">
            <a:avLst/>
          </a:prstGeom>
        </p:spPr>
        <p:txBody>
          <a:bodyPr wrap="square">
            <a:spAutoFit/>
          </a:bodyPr>
          <a:lstStyle/>
          <a:p>
            <a:pPr>
              <a:lnSpc>
                <a:spcPts val="3400"/>
              </a:lnSpc>
              <a:defRPr/>
            </a:pPr>
            <a:r>
              <a:rPr lang="zh-CN" altLang="en-US" sz="1600" b="1" dirty="0">
                <a:solidFill>
                  <a:schemeClr val="accent1"/>
                </a:solidFill>
                <a:latin typeface="+mj-ea"/>
                <a:ea typeface="+mj-ea"/>
              </a:rPr>
              <a:t>实体性条款：</a:t>
            </a:r>
            <a:endParaRPr lang="en-US" altLang="zh-CN" sz="1600" b="1" dirty="0">
              <a:solidFill>
                <a:schemeClr val="accent1"/>
              </a:solidFill>
              <a:latin typeface="+mj-ea"/>
              <a:ea typeface="+mj-ea"/>
            </a:endParaRPr>
          </a:p>
          <a:p>
            <a:pPr>
              <a:lnSpc>
                <a:spcPts val="3400"/>
              </a:lnSpc>
              <a:defRPr/>
            </a:pPr>
            <a:r>
              <a:rPr lang="en-US" altLang="zh-CN" sz="1600" dirty="0">
                <a:latin typeface="+mj-ea"/>
                <a:ea typeface="+mj-ea"/>
              </a:rPr>
              <a:t>《</a:t>
            </a:r>
            <a:r>
              <a:rPr lang="zh-CN" altLang="en-US" sz="1600" dirty="0">
                <a:latin typeface="+mj-ea"/>
                <a:ea typeface="+mj-ea"/>
              </a:rPr>
              <a:t>商标法</a:t>
            </a:r>
            <a:r>
              <a:rPr lang="en-US" altLang="zh-CN" sz="1600" dirty="0">
                <a:latin typeface="+mj-ea"/>
                <a:ea typeface="+mj-ea"/>
              </a:rPr>
              <a:t>》</a:t>
            </a:r>
            <a:r>
              <a:rPr lang="zh-CN" altLang="en-US" sz="1600" dirty="0">
                <a:latin typeface="+mj-ea"/>
                <a:ea typeface="+mj-ea"/>
              </a:rPr>
              <a:t>第十、十一、十二条：违反禁用条款或者缺乏显著性；</a:t>
            </a:r>
            <a:endParaRPr lang="en-US" altLang="zh-CN" sz="1600" dirty="0">
              <a:latin typeface="+mj-ea"/>
              <a:ea typeface="+mj-ea"/>
            </a:endParaRPr>
          </a:p>
          <a:p>
            <a:pPr>
              <a:lnSpc>
                <a:spcPts val="3400"/>
              </a:lnSpc>
              <a:defRPr/>
            </a:pPr>
            <a:r>
              <a:rPr lang="en-US" altLang="zh-CN" sz="1600" dirty="0">
                <a:latin typeface="+mj-ea"/>
                <a:ea typeface="+mj-ea"/>
              </a:rPr>
              <a:t>《</a:t>
            </a:r>
            <a:r>
              <a:rPr lang="zh-CN" altLang="en-US" sz="1600" dirty="0">
                <a:latin typeface="+mj-ea"/>
                <a:ea typeface="+mj-ea"/>
              </a:rPr>
              <a:t>商标法</a:t>
            </a:r>
            <a:r>
              <a:rPr lang="en-US" altLang="zh-CN" sz="1600" dirty="0">
                <a:latin typeface="+mj-ea"/>
                <a:ea typeface="+mj-ea"/>
              </a:rPr>
              <a:t>》</a:t>
            </a:r>
            <a:r>
              <a:rPr lang="zh-CN" altLang="en-US" sz="1600" dirty="0">
                <a:latin typeface="+mj-ea"/>
                <a:ea typeface="+mj-ea"/>
              </a:rPr>
              <a:t>第十三条：驰名商标的特殊保护；</a:t>
            </a:r>
            <a:endParaRPr lang="en-US" altLang="zh-CN" sz="1600" dirty="0">
              <a:latin typeface="+mj-ea"/>
              <a:ea typeface="+mj-ea"/>
            </a:endParaRPr>
          </a:p>
          <a:p>
            <a:pPr>
              <a:lnSpc>
                <a:spcPts val="3400"/>
              </a:lnSpc>
              <a:defRPr/>
            </a:pPr>
            <a:r>
              <a:rPr lang="en-US" altLang="zh-CN" sz="1600" dirty="0">
                <a:latin typeface="+mj-ea"/>
                <a:ea typeface="+mj-ea"/>
              </a:rPr>
              <a:t>《</a:t>
            </a:r>
            <a:r>
              <a:rPr lang="zh-CN" altLang="en-US" sz="1600" dirty="0">
                <a:latin typeface="+mj-ea"/>
                <a:ea typeface="+mj-ea"/>
              </a:rPr>
              <a:t>商标法</a:t>
            </a:r>
            <a:r>
              <a:rPr lang="en-US" altLang="zh-CN" sz="1600" dirty="0">
                <a:latin typeface="+mj-ea"/>
                <a:ea typeface="+mj-ea"/>
              </a:rPr>
              <a:t>》</a:t>
            </a:r>
            <a:r>
              <a:rPr lang="zh-CN" altLang="en-US" sz="1600" dirty="0">
                <a:latin typeface="+mj-ea"/>
                <a:ea typeface="+mj-ea"/>
              </a:rPr>
              <a:t>第十五条：代理人、代表人或特定关系人恶意注册他人在先商标；</a:t>
            </a:r>
            <a:endParaRPr lang="en-US" altLang="zh-CN" sz="1600" dirty="0">
              <a:latin typeface="+mj-ea"/>
              <a:ea typeface="+mj-ea"/>
            </a:endParaRPr>
          </a:p>
          <a:p>
            <a:pPr>
              <a:lnSpc>
                <a:spcPts val="3400"/>
              </a:lnSpc>
              <a:defRPr/>
            </a:pPr>
            <a:r>
              <a:rPr lang="en-US" altLang="zh-CN" sz="1600" dirty="0">
                <a:latin typeface="+mj-ea"/>
                <a:ea typeface="+mj-ea"/>
              </a:rPr>
              <a:t>《</a:t>
            </a:r>
            <a:r>
              <a:rPr lang="zh-CN" altLang="en-US" sz="1600" dirty="0">
                <a:latin typeface="+mj-ea"/>
                <a:ea typeface="+mj-ea"/>
              </a:rPr>
              <a:t>商标法</a:t>
            </a:r>
            <a:r>
              <a:rPr lang="en-US" altLang="zh-CN" sz="1600" dirty="0">
                <a:latin typeface="+mj-ea"/>
                <a:ea typeface="+mj-ea"/>
              </a:rPr>
              <a:t>》</a:t>
            </a:r>
            <a:r>
              <a:rPr lang="zh-CN" altLang="en-US" sz="1600" dirty="0">
                <a:latin typeface="+mj-ea"/>
                <a:ea typeface="+mj-ea"/>
              </a:rPr>
              <a:t>第十六条：地理标志的特殊保护；</a:t>
            </a:r>
            <a:endParaRPr lang="en-US" altLang="zh-CN" sz="1600" dirty="0">
              <a:latin typeface="+mj-ea"/>
              <a:ea typeface="+mj-ea"/>
            </a:endParaRPr>
          </a:p>
          <a:p>
            <a:pPr>
              <a:lnSpc>
                <a:spcPts val="3400"/>
              </a:lnSpc>
              <a:defRPr/>
            </a:pPr>
            <a:r>
              <a:rPr lang="en-US" altLang="zh-CN" sz="1600" dirty="0">
                <a:latin typeface="+mj-ea"/>
                <a:ea typeface="+mj-ea"/>
              </a:rPr>
              <a:t>《</a:t>
            </a:r>
            <a:r>
              <a:rPr lang="zh-CN" altLang="en-US" sz="1600" dirty="0">
                <a:latin typeface="+mj-ea"/>
                <a:ea typeface="+mj-ea"/>
              </a:rPr>
              <a:t>商标法</a:t>
            </a:r>
            <a:r>
              <a:rPr lang="en-US" altLang="zh-CN" sz="1600" dirty="0">
                <a:latin typeface="+mj-ea"/>
                <a:ea typeface="+mj-ea"/>
              </a:rPr>
              <a:t>》</a:t>
            </a:r>
            <a:r>
              <a:rPr lang="zh-CN" altLang="en-US" sz="1600" dirty="0">
                <a:latin typeface="+mj-ea"/>
                <a:ea typeface="+mj-ea"/>
              </a:rPr>
              <a:t>第三十条、第三十一条：相同或类似商品上的相同或近似商标；</a:t>
            </a:r>
            <a:endParaRPr lang="en-US" altLang="zh-CN" sz="1600" dirty="0">
              <a:latin typeface="+mj-ea"/>
              <a:ea typeface="+mj-ea"/>
            </a:endParaRPr>
          </a:p>
          <a:p>
            <a:pPr>
              <a:lnSpc>
                <a:spcPts val="3400"/>
              </a:lnSpc>
              <a:defRPr/>
            </a:pPr>
            <a:r>
              <a:rPr lang="en-US" altLang="zh-CN" sz="1600" dirty="0">
                <a:latin typeface="+mj-ea"/>
                <a:ea typeface="+mj-ea"/>
              </a:rPr>
              <a:t>《</a:t>
            </a:r>
            <a:r>
              <a:rPr lang="zh-CN" altLang="en-US" sz="1600" dirty="0">
                <a:latin typeface="+mj-ea"/>
                <a:ea typeface="+mj-ea"/>
              </a:rPr>
              <a:t>商标法</a:t>
            </a:r>
            <a:r>
              <a:rPr lang="en-US" altLang="zh-CN" sz="1600" dirty="0">
                <a:latin typeface="+mj-ea"/>
                <a:ea typeface="+mj-ea"/>
              </a:rPr>
              <a:t>》</a:t>
            </a:r>
            <a:r>
              <a:rPr lang="zh-CN" altLang="en-US" sz="1600" dirty="0">
                <a:latin typeface="+mj-ea"/>
                <a:ea typeface="+mj-ea"/>
              </a:rPr>
              <a:t>第三十二条：损害他人在先权利或以不正当手段抢先注册他人已经使用并有一定影响的商标；</a:t>
            </a:r>
            <a:endParaRPr lang="en-US" altLang="zh-CN" sz="1600" dirty="0">
              <a:latin typeface="+mj-ea"/>
              <a:ea typeface="+mj-ea"/>
            </a:endParaRPr>
          </a:p>
          <a:p>
            <a:pPr>
              <a:lnSpc>
                <a:spcPts val="3400"/>
              </a:lnSpc>
              <a:defRPr/>
            </a:pPr>
            <a:r>
              <a:rPr lang="en-US" altLang="zh-CN" sz="1600" dirty="0">
                <a:solidFill>
                  <a:schemeClr val="accent1"/>
                </a:solidFill>
                <a:latin typeface="+mj-ea"/>
                <a:ea typeface="+mj-ea"/>
              </a:rPr>
              <a:t>《</a:t>
            </a:r>
            <a:r>
              <a:rPr lang="zh-CN" altLang="en-US" sz="1600" dirty="0">
                <a:solidFill>
                  <a:schemeClr val="accent1"/>
                </a:solidFill>
                <a:latin typeface="+mj-ea"/>
                <a:ea typeface="+mj-ea"/>
              </a:rPr>
              <a:t>商标法</a:t>
            </a:r>
            <a:r>
              <a:rPr lang="en-US" altLang="zh-CN" sz="1600" dirty="0">
                <a:solidFill>
                  <a:schemeClr val="accent1"/>
                </a:solidFill>
                <a:latin typeface="+mj-ea"/>
                <a:ea typeface="+mj-ea"/>
              </a:rPr>
              <a:t>》</a:t>
            </a:r>
            <a:r>
              <a:rPr lang="zh-CN" altLang="en-US" sz="1600" dirty="0">
                <a:solidFill>
                  <a:schemeClr val="accent1"/>
                </a:solidFill>
                <a:latin typeface="+mj-ea"/>
                <a:ea typeface="+mj-ea"/>
              </a:rPr>
              <a:t>第七条、第四十四条立法精神：被异议人违反诚实信用原则</a:t>
            </a:r>
            <a:endParaRPr lang="en-US" altLang="zh-CN" sz="1600" dirty="0">
              <a:solidFill>
                <a:schemeClr val="accent1"/>
              </a:solidFill>
              <a:latin typeface="+mj-ea"/>
              <a:ea typeface="+mj-ea"/>
            </a:endParaRPr>
          </a:p>
          <a:p>
            <a:pPr>
              <a:lnSpc>
                <a:spcPts val="3400"/>
              </a:lnSpc>
              <a:defRPr/>
            </a:pPr>
            <a:r>
              <a:rPr lang="en-US" altLang="zh-CN" sz="1600" dirty="0">
                <a:solidFill>
                  <a:srgbClr val="FF0000"/>
                </a:solidFill>
                <a:latin typeface="+mn-ea"/>
              </a:rPr>
              <a:t>《</a:t>
            </a:r>
            <a:r>
              <a:rPr lang="zh-CN" altLang="en-US" sz="1600" dirty="0">
                <a:solidFill>
                  <a:srgbClr val="FF0000"/>
                </a:solidFill>
                <a:latin typeface="+mn-ea"/>
              </a:rPr>
              <a:t>商标法</a:t>
            </a:r>
            <a:r>
              <a:rPr lang="en-US" altLang="zh-CN" sz="1600" dirty="0">
                <a:solidFill>
                  <a:srgbClr val="FF0000"/>
                </a:solidFill>
                <a:latin typeface="+mn-ea"/>
              </a:rPr>
              <a:t>》</a:t>
            </a:r>
            <a:r>
              <a:rPr lang="zh-CN" altLang="en-US" sz="1600" dirty="0">
                <a:solidFill>
                  <a:srgbClr val="FF0000"/>
                </a:solidFill>
                <a:latin typeface="+mn-ea"/>
              </a:rPr>
              <a:t>第四条</a:t>
            </a:r>
            <a:r>
              <a:rPr lang="zh-CN" altLang="en-US" sz="1600" dirty="0">
                <a:solidFill>
                  <a:srgbClr val="FF0000"/>
                </a:solidFill>
                <a:latin typeface="楷体_GB2312" pitchFamily="49" charset="-122"/>
                <a:ea typeface="楷体_GB2312" pitchFamily="49" charset="-122"/>
              </a:rPr>
              <a:t>：</a:t>
            </a:r>
            <a:r>
              <a:rPr lang="zh-CN" altLang="en-US" sz="1600" dirty="0">
                <a:solidFill>
                  <a:srgbClr val="FF0000"/>
                </a:solidFill>
                <a:latin typeface="+mn-ea"/>
              </a:rPr>
              <a:t>不以使用为目的的恶意商标注册申请。</a:t>
            </a:r>
            <a:endParaRPr lang="en-US" altLang="zh-CN" sz="1600" dirty="0">
              <a:solidFill>
                <a:srgbClr val="FF0000"/>
              </a:solidFill>
              <a:latin typeface="+mn-ea"/>
            </a:endParaRPr>
          </a:p>
          <a:p>
            <a:pPr>
              <a:lnSpc>
                <a:spcPts val="3400"/>
              </a:lnSpc>
              <a:defRPr/>
            </a:pPr>
            <a:r>
              <a:rPr lang="en-US" altLang="zh-CN" sz="1600" dirty="0">
                <a:solidFill>
                  <a:srgbClr val="FF0000"/>
                </a:solidFill>
                <a:latin typeface="+mn-ea"/>
              </a:rPr>
              <a:t>《</a:t>
            </a:r>
            <a:r>
              <a:rPr lang="zh-CN" altLang="en-US" sz="1600" dirty="0">
                <a:solidFill>
                  <a:srgbClr val="FF0000"/>
                </a:solidFill>
                <a:latin typeface="+mn-ea"/>
              </a:rPr>
              <a:t>商标法</a:t>
            </a:r>
            <a:r>
              <a:rPr lang="en-US" altLang="zh-CN" sz="1600" dirty="0">
                <a:solidFill>
                  <a:srgbClr val="FF0000"/>
                </a:solidFill>
                <a:latin typeface="+mn-ea"/>
              </a:rPr>
              <a:t>》</a:t>
            </a:r>
            <a:r>
              <a:rPr lang="zh-CN" altLang="en-US" sz="1600" dirty="0">
                <a:solidFill>
                  <a:srgbClr val="FF0000"/>
                </a:solidFill>
                <a:latin typeface="宋体" panose="02010600030101010101" pitchFamily="2" charset="-122"/>
                <a:ea typeface="宋体" panose="02010600030101010101" pitchFamily="2" charset="-122"/>
              </a:rPr>
              <a:t>第十九条第四款</a:t>
            </a:r>
            <a:r>
              <a:rPr lang="zh-CN" altLang="en-US" sz="1600" dirty="0">
                <a:solidFill>
                  <a:srgbClr val="FF0000"/>
                </a:solidFill>
                <a:latin typeface="楷体_GB2312" pitchFamily="49" charset="-122"/>
                <a:ea typeface="楷体_GB2312" pitchFamily="49" charset="-122"/>
              </a:rPr>
              <a:t>：</a:t>
            </a:r>
            <a:r>
              <a:rPr lang="zh-CN" altLang="en-US" sz="1600" dirty="0">
                <a:solidFill>
                  <a:srgbClr val="FF0000"/>
                </a:solidFill>
                <a:latin typeface="+mn-ea"/>
              </a:rPr>
              <a:t>商标代理机构除对其代理服务申请商标注册外，不得申请注册其他商标。</a:t>
            </a:r>
          </a:p>
          <a:p>
            <a:pPr>
              <a:lnSpc>
                <a:spcPts val="3400"/>
              </a:lnSpc>
              <a:defRPr/>
            </a:pPr>
            <a:endParaRPr lang="en-US" altLang="zh-CN" dirty="0">
              <a:solidFill>
                <a:srgbClr val="FF0000"/>
              </a:solidFill>
              <a:latin typeface="楷体_GB2312" pitchFamily="49" charset="-122"/>
              <a:ea typeface="楷体_GB2312" pitchFamily="49" charset="-122"/>
            </a:endParaRPr>
          </a:p>
          <a:p>
            <a:pPr>
              <a:lnSpc>
                <a:spcPts val="3400"/>
              </a:lnSpc>
              <a:defRPr/>
            </a:pPr>
            <a:endParaRPr lang="zh-CN" altLang="en-US" dirty="0">
              <a:solidFill>
                <a:schemeClr val="accent1"/>
              </a:solidFill>
              <a:latin typeface="+mj-ea"/>
              <a:ea typeface="+mj-ea"/>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8196"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p:txBody>
      </p:sp>
      <p:sp>
        <p:nvSpPr>
          <p:cNvPr id="8197" name="矩形 6"/>
          <p:cNvSpPr>
            <a:spLocks noChangeArrowheads="1"/>
          </p:cNvSpPr>
          <p:nvPr/>
        </p:nvSpPr>
        <p:spPr bwMode="auto">
          <a:xfrm>
            <a:off x="2150269" y="1641476"/>
            <a:ext cx="7905750" cy="4011676"/>
          </a:xfrm>
          <a:prstGeom prst="rect">
            <a:avLst/>
          </a:prstGeom>
          <a:noFill/>
          <a:ln w="9525">
            <a:noFill/>
            <a:miter lim="800000"/>
          </a:ln>
        </p:spPr>
        <p:txBody>
          <a:bodyPr>
            <a:spAutoFit/>
          </a:bodyPr>
          <a:lstStyle/>
          <a:p>
            <a:pPr>
              <a:lnSpc>
                <a:spcPts val="3900"/>
              </a:lnSpc>
            </a:pPr>
            <a:r>
              <a:rPr lang="zh-CN" altLang="en-US" sz="2000" b="1" dirty="0">
                <a:solidFill>
                  <a:schemeClr val="accent1"/>
                </a:solidFill>
                <a:latin typeface="+mn-ea"/>
              </a:rPr>
              <a:t>驰名商标：</a:t>
            </a:r>
            <a:r>
              <a:rPr lang="en-US" altLang="zh-CN" sz="2000" b="1" dirty="0">
                <a:solidFill>
                  <a:schemeClr val="accent1"/>
                </a:solidFill>
                <a:latin typeface="+mn-ea"/>
              </a:rPr>
              <a:t>《</a:t>
            </a:r>
            <a:r>
              <a:rPr lang="zh-CN" altLang="en-US" sz="2000" b="1" dirty="0">
                <a:solidFill>
                  <a:schemeClr val="accent1"/>
                </a:solidFill>
                <a:latin typeface="+mn-ea"/>
              </a:rPr>
              <a:t>商标法</a:t>
            </a:r>
            <a:r>
              <a:rPr lang="en-US" altLang="zh-CN" sz="2000" b="1" dirty="0">
                <a:solidFill>
                  <a:schemeClr val="accent1"/>
                </a:solidFill>
                <a:latin typeface="+mn-ea"/>
              </a:rPr>
              <a:t>》</a:t>
            </a:r>
            <a:r>
              <a:rPr lang="zh-CN" altLang="en-US" sz="2000" b="1" dirty="0">
                <a:solidFill>
                  <a:schemeClr val="accent1"/>
                </a:solidFill>
                <a:latin typeface="+mn-ea"/>
              </a:rPr>
              <a:t>第十三条</a:t>
            </a:r>
            <a:endParaRPr lang="en-US" altLang="zh-CN" sz="2000" b="1" dirty="0">
              <a:solidFill>
                <a:schemeClr val="accent1"/>
              </a:solidFill>
              <a:latin typeface="+mn-ea"/>
            </a:endParaRPr>
          </a:p>
          <a:p>
            <a:pPr>
              <a:lnSpc>
                <a:spcPts val="3900"/>
              </a:lnSpc>
            </a:pPr>
            <a:r>
              <a:rPr lang="zh-CN" altLang="en-US" sz="2000" dirty="0">
                <a:latin typeface="+mn-ea"/>
              </a:rPr>
              <a:t>    为相关公众所熟知的商标，持有人认为其权利受到侵害时，可以依照本法规定请求驰名商标保护。</a:t>
            </a:r>
          </a:p>
          <a:p>
            <a:pPr>
              <a:lnSpc>
                <a:spcPts val="3900"/>
              </a:lnSpc>
            </a:pPr>
            <a:r>
              <a:rPr lang="zh-CN" altLang="en-US" sz="2000" dirty="0">
                <a:latin typeface="+mn-ea"/>
              </a:rPr>
              <a:t>　　就相同或者类似商品申请注册的商标是复制、摹仿或者翻译他人未在中国注册的驰名商标，容易导致混淆的，不予注册并禁止使用。</a:t>
            </a:r>
          </a:p>
          <a:p>
            <a:pPr>
              <a:lnSpc>
                <a:spcPts val="3900"/>
              </a:lnSpc>
            </a:pPr>
            <a:r>
              <a:rPr lang="zh-CN" altLang="en-US" sz="2000" dirty="0">
                <a:latin typeface="+mn-ea"/>
              </a:rPr>
              <a:t>　　就不相同或者不相类似商品申请注册的商标是复制、摹仿或者翻译他人已经在中国注册的驰名商标，误导公众，致使该驰名商标注册人的利益可能受到损害的，不予注册并禁止使用。</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9220"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p:txBody>
      </p:sp>
      <p:sp>
        <p:nvSpPr>
          <p:cNvPr id="7" name="矩形 6"/>
          <p:cNvSpPr/>
          <p:nvPr/>
        </p:nvSpPr>
        <p:spPr>
          <a:xfrm>
            <a:off x="2195513" y="1857376"/>
            <a:ext cx="7905750" cy="4221669"/>
          </a:xfrm>
          <a:prstGeom prst="rect">
            <a:avLst/>
          </a:prstGeom>
        </p:spPr>
        <p:txBody>
          <a:bodyPr>
            <a:spAutoFit/>
          </a:bodyPr>
          <a:lstStyle/>
          <a:p>
            <a:pPr>
              <a:lnSpc>
                <a:spcPts val="3400"/>
              </a:lnSpc>
              <a:defRPr/>
            </a:pPr>
            <a:r>
              <a:rPr lang="zh-CN" altLang="en-US" sz="2000" b="1" dirty="0">
                <a:solidFill>
                  <a:schemeClr val="accent1"/>
                </a:solidFill>
              </a:rPr>
              <a:t>驰名商标：</a:t>
            </a:r>
            <a:r>
              <a:rPr lang="en-US" altLang="zh-CN" sz="2000" b="1" dirty="0">
                <a:solidFill>
                  <a:schemeClr val="accent1"/>
                </a:solidFill>
              </a:rPr>
              <a:t>《</a:t>
            </a:r>
            <a:r>
              <a:rPr lang="zh-CN" altLang="en-US" sz="2000" b="1" dirty="0">
                <a:solidFill>
                  <a:schemeClr val="accent1"/>
                </a:solidFill>
              </a:rPr>
              <a:t>商标法</a:t>
            </a:r>
            <a:r>
              <a:rPr lang="en-US" altLang="zh-CN" sz="2000" b="1" dirty="0">
                <a:solidFill>
                  <a:schemeClr val="accent1"/>
                </a:solidFill>
              </a:rPr>
              <a:t>》</a:t>
            </a:r>
            <a:r>
              <a:rPr lang="zh-CN" altLang="en-US" sz="2000" b="1" dirty="0">
                <a:solidFill>
                  <a:schemeClr val="accent1"/>
                </a:solidFill>
              </a:rPr>
              <a:t>第十四条</a:t>
            </a:r>
            <a:endParaRPr lang="en-US" altLang="zh-CN" sz="2000" b="1" dirty="0">
              <a:solidFill>
                <a:schemeClr val="accent1"/>
              </a:solidFill>
            </a:endParaRPr>
          </a:p>
          <a:p>
            <a:pPr marL="179705">
              <a:lnSpc>
                <a:spcPts val="3600"/>
              </a:lnSpc>
              <a:defRPr/>
            </a:pPr>
            <a:r>
              <a:rPr lang="zh-CN" altLang="en-US" sz="2000" dirty="0"/>
              <a:t>       驰名商标应当根据当事人的请求，作为处理涉及商标案件需要认定的事实进行认定。认定驰名商标应当考虑下列因素：</a:t>
            </a:r>
          </a:p>
          <a:p>
            <a:pPr marL="179705">
              <a:lnSpc>
                <a:spcPts val="3600"/>
              </a:lnSpc>
              <a:defRPr/>
            </a:pPr>
            <a:r>
              <a:rPr lang="zh-CN" altLang="en-US" sz="2000" dirty="0"/>
              <a:t>　　</a:t>
            </a:r>
            <a:r>
              <a:rPr lang="en-US" altLang="zh-CN" sz="2000" dirty="0"/>
              <a:t>(</a:t>
            </a:r>
            <a:r>
              <a:rPr lang="zh-CN" altLang="en-US" sz="2000" dirty="0"/>
              <a:t>一</a:t>
            </a:r>
            <a:r>
              <a:rPr lang="en-US" altLang="zh-CN" sz="2000" dirty="0"/>
              <a:t>)</a:t>
            </a:r>
            <a:r>
              <a:rPr lang="zh-CN" altLang="en-US" sz="2000" dirty="0"/>
              <a:t>相关公众对该商标的知晓程度；</a:t>
            </a:r>
          </a:p>
          <a:p>
            <a:pPr marL="179705">
              <a:lnSpc>
                <a:spcPts val="3600"/>
              </a:lnSpc>
              <a:defRPr/>
            </a:pPr>
            <a:r>
              <a:rPr lang="zh-CN" altLang="en-US" sz="2000" dirty="0"/>
              <a:t>　　</a:t>
            </a:r>
            <a:r>
              <a:rPr lang="en-US" altLang="zh-CN" sz="2000" dirty="0"/>
              <a:t>(</a:t>
            </a:r>
            <a:r>
              <a:rPr lang="zh-CN" altLang="en-US" sz="2000" dirty="0"/>
              <a:t>二</a:t>
            </a:r>
            <a:r>
              <a:rPr lang="en-US" altLang="zh-CN" sz="2000" dirty="0"/>
              <a:t>)</a:t>
            </a:r>
            <a:r>
              <a:rPr lang="zh-CN" altLang="en-US" sz="2000" dirty="0"/>
              <a:t>该商标使用的持续时间；</a:t>
            </a:r>
          </a:p>
          <a:p>
            <a:pPr marL="179705">
              <a:lnSpc>
                <a:spcPts val="3600"/>
              </a:lnSpc>
              <a:defRPr/>
            </a:pPr>
            <a:r>
              <a:rPr lang="zh-CN" altLang="en-US" sz="2000" dirty="0"/>
              <a:t>　　</a:t>
            </a:r>
            <a:r>
              <a:rPr lang="en-US" altLang="zh-CN" sz="2000" dirty="0"/>
              <a:t>(</a:t>
            </a:r>
            <a:r>
              <a:rPr lang="zh-CN" altLang="en-US" sz="2000" dirty="0"/>
              <a:t>三</a:t>
            </a:r>
            <a:r>
              <a:rPr lang="en-US" altLang="zh-CN" sz="2000" dirty="0"/>
              <a:t>)</a:t>
            </a:r>
            <a:r>
              <a:rPr lang="zh-CN" altLang="en-US" sz="2000" dirty="0"/>
              <a:t>该商标的任何宣传工作的持续时间、程度和地理范围；</a:t>
            </a:r>
          </a:p>
          <a:p>
            <a:pPr marL="179705">
              <a:lnSpc>
                <a:spcPts val="3600"/>
              </a:lnSpc>
              <a:defRPr/>
            </a:pPr>
            <a:r>
              <a:rPr lang="zh-CN" altLang="en-US" sz="2000" dirty="0"/>
              <a:t>　　</a:t>
            </a:r>
            <a:r>
              <a:rPr lang="en-US" altLang="zh-CN" sz="2000" dirty="0"/>
              <a:t>(</a:t>
            </a:r>
            <a:r>
              <a:rPr lang="zh-CN" altLang="en-US" sz="2000" dirty="0"/>
              <a:t>四</a:t>
            </a:r>
            <a:r>
              <a:rPr lang="en-US" altLang="zh-CN" sz="2000" dirty="0"/>
              <a:t>)</a:t>
            </a:r>
            <a:r>
              <a:rPr lang="zh-CN" altLang="en-US" sz="2000" dirty="0"/>
              <a:t>该商标作为驰名商标受保护的记录；</a:t>
            </a:r>
          </a:p>
          <a:p>
            <a:pPr marL="179705">
              <a:lnSpc>
                <a:spcPts val="3600"/>
              </a:lnSpc>
              <a:defRPr/>
            </a:pPr>
            <a:r>
              <a:rPr lang="zh-CN" altLang="en-US" sz="2000" dirty="0"/>
              <a:t>　　</a:t>
            </a:r>
            <a:r>
              <a:rPr lang="en-US" altLang="zh-CN" sz="2000" dirty="0"/>
              <a:t>(</a:t>
            </a:r>
            <a:r>
              <a:rPr lang="zh-CN" altLang="en-US" sz="2000" dirty="0"/>
              <a:t>五</a:t>
            </a:r>
            <a:r>
              <a:rPr lang="en-US" altLang="zh-CN" sz="2000" dirty="0"/>
              <a:t>)</a:t>
            </a:r>
            <a:r>
              <a:rPr lang="zh-CN" altLang="en-US" sz="2000" dirty="0"/>
              <a:t>该商标驰名的其他因素。</a:t>
            </a:r>
          </a:p>
          <a:p>
            <a:pPr marL="179705">
              <a:lnSpc>
                <a:spcPts val="3600"/>
              </a:lnSpc>
              <a:defRPr/>
            </a:pPr>
            <a:r>
              <a:rPr lang="zh-CN" altLang="en-US" sz="2400" dirty="0"/>
              <a:t>　　</a:t>
            </a:r>
            <a:endParaRPr lang="zh-CN" altLang="en-US" sz="20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10244"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p:txBody>
      </p:sp>
      <p:sp>
        <p:nvSpPr>
          <p:cNvPr id="10245" name="矩形 6"/>
          <p:cNvSpPr>
            <a:spLocks noChangeArrowheads="1"/>
          </p:cNvSpPr>
          <p:nvPr/>
        </p:nvSpPr>
        <p:spPr bwMode="auto">
          <a:xfrm>
            <a:off x="2853928" y="2173289"/>
            <a:ext cx="7706567" cy="2894062"/>
          </a:xfrm>
          <a:prstGeom prst="rect">
            <a:avLst/>
          </a:prstGeom>
          <a:noFill/>
          <a:ln w="9525">
            <a:noFill/>
            <a:miter lim="800000"/>
          </a:ln>
        </p:spPr>
        <p:txBody>
          <a:bodyPr wrap="square">
            <a:spAutoFit/>
          </a:bodyPr>
          <a:lstStyle/>
          <a:p>
            <a:pPr marL="179705">
              <a:lnSpc>
                <a:spcPts val="4500"/>
              </a:lnSpc>
            </a:pPr>
            <a:r>
              <a:rPr lang="zh-CN" altLang="en-US" sz="3200" dirty="0">
                <a:latin typeface="+mn-ea"/>
              </a:rPr>
              <a:t>驰名商标概念</a:t>
            </a:r>
          </a:p>
          <a:p>
            <a:pPr marL="179705">
              <a:lnSpc>
                <a:spcPts val="4500"/>
              </a:lnSpc>
            </a:pPr>
            <a:r>
              <a:rPr lang="zh-CN" altLang="en-US" sz="2800" b="1" dirty="0">
                <a:latin typeface="+mn-ea"/>
              </a:rPr>
              <a:t>驰名商标是指在中国为相关公众所熟知的商标。</a:t>
            </a:r>
            <a:endParaRPr lang="en-US" altLang="zh-CN" sz="2800" b="1" dirty="0">
              <a:latin typeface="+mn-ea"/>
            </a:endParaRPr>
          </a:p>
          <a:p>
            <a:pPr marL="179705">
              <a:lnSpc>
                <a:spcPts val="4500"/>
              </a:lnSpc>
            </a:pPr>
            <a:endParaRPr lang="en-US" altLang="zh-CN" sz="2800" b="1" dirty="0">
              <a:latin typeface="+mn-ea"/>
            </a:endParaRPr>
          </a:p>
          <a:p>
            <a:pPr marL="179705">
              <a:lnSpc>
                <a:spcPts val="4500"/>
              </a:lnSpc>
            </a:pPr>
            <a:r>
              <a:rPr lang="zh-CN" altLang="en-US" sz="3200" dirty="0">
                <a:latin typeface="+mn-ea"/>
              </a:rPr>
              <a:t>认定保护原则</a:t>
            </a:r>
            <a:endParaRPr lang="en-US" altLang="zh-CN" sz="3200" dirty="0">
              <a:latin typeface="+mn-ea"/>
            </a:endParaRPr>
          </a:p>
          <a:p>
            <a:pPr marL="179705">
              <a:lnSpc>
                <a:spcPts val="4500"/>
              </a:lnSpc>
            </a:pPr>
            <a:r>
              <a:rPr lang="zh-CN" altLang="en-US" sz="2800" b="1" dirty="0">
                <a:latin typeface="+mn-ea"/>
              </a:rPr>
              <a:t>个案认定      被动保护</a:t>
            </a:r>
            <a:endParaRPr lang="en-US" altLang="zh-CN" sz="2800" b="1" dirty="0">
              <a:latin typeface="+mn-ea"/>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descr="C:\Users\saic\Desktop\微信图片_20181012111632.png"/>
          <p:cNvPicPr>
            <a:picLocks noChangeAspect="1" noChangeArrowheads="1"/>
          </p:cNvPicPr>
          <p:nvPr/>
        </p:nvPicPr>
        <p:blipFill>
          <a:blip r:embed="rId3" cstate="print"/>
          <a:srcRect/>
          <a:stretch>
            <a:fillRect/>
          </a:stretch>
        </p:blipFill>
        <p:spPr bwMode="auto">
          <a:xfrm>
            <a:off x="9377362" y="1"/>
            <a:ext cx="1290638" cy="1076325"/>
          </a:xfrm>
          <a:prstGeom prst="rect">
            <a:avLst/>
          </a:prstGeom>
          <a:noFill/>
          <a:ln w="9525">
            <a:noFill/>
            <a:miter lim="800000"/>
            <a:headEnd/>
            <a:tailEnd/>
          </a:ln>
        </p:spPr>
      </p:pic>
      <p:sp>
        <p:nvSpPr>
          <p:cNvPr id="11268" name="Text Placeholder 1"/>
          <p:cNvSpPr>
            <a:spLocks noGrp="1"/>
          </p:cNvSpPr>
          <p:nvPr>
            <p:ph type="body" sz="quarter" idx="13"/>
          </p:nvPr>
        </p:nvSpPr>
        <p:spPr>
          <a:xfrm>
            <a:off x="1903810" y="311150"/>
            <a:ext cx="8352234" cy="890588"/>
          </a:xfrm>
        </p:spPr>
        <p:txBody>
          <a:bodyPr/>
          <a:lstStyle/>
          <a:p>
            <a:r>
              <a:rPr lang="zh-CN" altLang="en-US" sz="2800"/>
              <a:t>二、商标异议实质审查标准及案例分析</a:t>
            </a:r>
          </a:p>
          <a:p>
            <a:endParaRPr lang="zh-CN" altLang="en-US" sz="2800"/>
          </a:p>
        </p:txBody>
      </p:sp>
      <p:sp>
        <p:nvSpPr>
          <p:cNvPr id="7" name="矩形 6"/>
          <p:cNvSpPr/>
          <p:nvPr/>
        </p:nvSpPr>
        <p:spPr>
          <a:xfrm>
            <a:off x="2195513" y="1857376"/>
            <a:ext cx="7905750" cy="3221779"/>
          </a:xfrm>
          <a:prstGeom prst="rect">
            <a:avLst/>
          </a:prstGeom>
        </p:spPr>
        <p:txBody>
          <a:bodyPr>
            <a:spAutoFit/>
          </a:bodyPr>
          <a:lstStyle/>
          <a:p>
            <a:pPr>
              <a:lnSpc>
                <a:spcPts val="3400"/>
              </a:lnSpc>
              <a:defRPr/>
            </a:pPr>
            <a:r>
              <a:rPr lang="en-US" altLang="zh-CN" sz="2000" b="1" dirty="0">
                <a:latin typeface="+mn-ea"/>
              </a:rPr>
              <a:t>《</a:t>
            </a:r>
            <a:r>
              <a:rPr lang="zh-CN" altLang="en-US" sz="2000" b="1" dirty="0">
                <a:latin typeface="+mn-ea"/>
              </a:rPr>
              <a:t>商标法</a:t>
            </a:r>
            <a:r>
              <a:rPr lang="en-US" altLang="zh-CN" sz="2000" b="1" dirty="0">
                <a:latin typeface="+mn-ea"/>
              </a:rPr>
              <a:t>》</a:t>
            </a:r>
            <a:r>
              <a:rPr lang="zh-CN" altLang="en-US" sz="2000" b="1" dirty="0">
                <a:latin typeface="+mn-ea"/>
              </a:rPr>
              <a:t>第十三条第二款适用要件：</a:t>
            </a:r>
          </a:p>
          <a:p>
            <a:pPr marL="179705">
              <a:lnSpc>
                <a:spcPts val="3600"/>
              </a:lnSpc>
              <a:defRPr/>
            </a:pPr>
            <a:r>
              <a:rPr lang="zh-CN" altLang="en-US" sz="2000" dirty="0">
                <a:latin typeface="+mn-ea"/>
              </a:rPr>
              <a:t>（</a:t>
            </a:r>
            <a:r>
              <a:rPr lang="en-US" sz="2000" dirty="0">
                <a:latin typeface="+mn-ea"/>
              </a:rPr>
              <a:t>1</a:t>
            </a:r>
            <a:r>
              <a:rPr lang="zh-CN" altLang="en-US" sz="2000" dirty="0">
                <a:latin typeface="+mn-ea"/>
              </a:rPr>
              <a:t>）他人商标在系争商标申请日前已经驰名但尚未在中国注册；</a:t>
            </a:r>
          </a:p>
          <a:p>
            <a:pPr marL="179705">
              <a:lnSpc>
                <a:spcPts val="3600"/>
              </a:lnSpc>
              <a:defRPr/>
            </a:pPr>
            <a:r>
              <a:rPr lang="zh-CN" altLang="en-US" sz="2000" dirty="0">
                <a:latin typeface="+mn-ea"/>
              </a:rPr>
              <a:t>（</a:t>
            </a:r>
            <a:r>
              <a:rPr lang="en-US" sz="2000" dirty="0">
                <a:latin typeface="+mn-ea"/>
              </a:rPr>
              <a:t>2</a:t>
            </a:r>
            <a:r>
              <a:rPr lang="zh-CN" altLang="en-US" sz="2000" dirty="0">
                <a:latin typeface="+mn-ea"/>
              </a:rPr>
              <a:t>）系争商标构成对他人驰名商标的复制、摹仿或者翻译；</a:t>
            </a:r>
            <a:endParaRPr lang="en-US" altLang="zh-CN" sz="2000" dirty="0">
              <a:latin typeface="+mn-ea"/>
            </a:endParaRPr>
          </a:p>
          <a:p>
            <a:pPr marL="179705">
              <a:lnSpc>
                <a:spcPts val="3600"/>
              </a:lnSpc>
              <a:defRPr/>
            </a:pPr>
            <a:r>
              <a:rPr lang="zh-CN" altLang="en-US" sz="2000" dirty="0">
                <a:latin typeface="+mn-ea"/>
              </a:rPr>
              <a:t>（</a:t>
            </a:r>
            <a:r>
              <a:rPr lang="en-US" sz="2000" dirty="0">
                <a:latin typeface="+mn-ea"/>
              </a:rPr>
              <a:t>3</a:t>
            </a:r>
            <a:r>
              <a:rPr lang="zh-CN" altLang="en-US" sz="2000" dirty="0">
                <a:latin typeface="+mn-ea"/>
              </a:rPr>
              <a:t>）系争商标所使用的商品</a:t>
            </a:r>
            <a:r>
              <a:rPr lang="en-US" sz="2000" dirty="0">
                <a:latin typeface="+mn-ea"/>
              </a:rPr>
              <a:t>/</a:t>
            </a:r>
            <a:r>
              <a:rPr lang="zh-CN" altLang="en-US" sz="2000" dirty="0">
                <a:latin typeface="+mn-ea"/>
              </a:rPr>
              <a:t>服务与他人驰名商标所使用的商品</a:t>
            </a:r>
            <a:r>
              <a:rPr lang="en-US" sz="2000" dirty="0">
                <a:latin typeface="+mn-ea"/>
              </a:rPr>
              <a:t>/</a:t>
            </a:r>
            <a:r>
              <a:rPr lang="zh-CN" altLang="en-US" sz="2000" dirty="0">
                <a:latin typeface="+mn-ea"/>
              </a:rPr>
              <a:t>服务相同或者类似；</a:t>
            </a:r>
          </a:p>
          <a:p>
            <a:pPr marL="179705">
              <a:lnSpc>
                <a:spcPts val="3600"/>
              </a:lnSpc>
              <a:defRPr/>
            </a:pPr>
            <a:r>
              <a:rPr lang="zh-CN" altLang="en-US" sz="2000" dirty="0">
                <a:latin typeface="+mn-ea"/>
              </a:rPr>
              <a:t>（</a:t>
            </a:r>
            <a:r>
              <a:rPr lang="en-US" sz="2000" dirty="0">
                <a:latin typeface="+mn-ea"/>
              </a:rPr>
              <a:t>4</a:t>
            </a:r>
            <a:r>
              <a:rPr lang="zh-CN" altLang="en-US" sz="2000" dirty="0">
                <a:latin typeface="+mn-ea"/>
              </a:rPr>
              <a:t>）系争商标的注册或者使用，容易导致混淆。</a:t>
            </a:r>
          </a:p>
          <a:p>
            <a:pPr>
              <a:lnSpc>
                <a:spcPts val="3300"/>
              </a:lnSpc>
              <a:defRPr/>
            </a:pPr>
            <a:endParaRPr lang="zh-CN" altLang="en-US" sz="2000" dirty="0"/>
          </a:p>
        </p:txBody>
      </p:sp>
      <p:sp>
        <p:nvSpPr>
          <p:cNvPr id="11270" name="Slide Number Placeholder 13"/>
          <p:cNvSpPr txBox="1"/>
          <p:nvPr/>
        </p:nvSpPr>
        <p:spPr bwMode="auto">
          <a:xfrm>
            <a:off x="9575008" y="6524627"/>
            <a:ext cx="451247" cy="150813"/>
          </a:xfrm>
          <a:prstGeom prst="rect">
            <a:avLst/>
          </a:prstGeom>
          <a:noFill/>
          <a:ln w="9525">
            <a:noFill/>
            <a:miter lim="800000"/>
          </a:ln>
        </p:spPr>
        <p:txBody>
          <a:bodyPr anchor="ctr"/>
          <a:lstStyle/>
          <a:p>
            <a:pPr algn="r"/>
            <a:fld id="{B34BB065-D75A-4140-980F-8CDCCEDFDF30}" type="slidenum">
              <a:rPr lang="ko-KR" altLang="en-US" sz="1000">
                <a:solidFill>
                  <a:schemeClr val="bg1"/>
                </a:solidFill>
                <a:latin typeface="微软雅黑" panose="020B0503020204020204" pitchFamily="34" charset="-122"/>
                <a:ea typeface="Microsoft YaHei UI" panose="020B0503020204020204" charset="-122"/>
              </a:rPr>
              <a:pPr algn="r"/>
              <a:t>99</a:t>
            </a:fld>
            <a:endParaRPr lang="ko-KR" altLang="en-US" sz="1000">
              <a:solidFill>
                <a:schemeClr val="bg1"/>
              </a:solidFill>
              <a:latin typeface="微软雅黑" panose="020B0503020204020204" pitchFamily="34" charset="-122"/>
              <a:ea typeface="Microsoft YaHei UI" panose="020B050302020402020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15059</Words>
  <Application>Microsoft Office PowerPoint</Application>
  <PresentationFormat>自定义</PresentationFormat>
  <Paragraphs>994</Paragraphs>
  <Slides>132</Slides>
  <Notes>122</Notes>
  <HiddenSlides>0</HiddenSlides>
  <MMClips>0</MMClips>
  <ScaleCrop>false</ScaleCrop>
  <HeadingPairs>
    <vt:vector size="4" baseType="variant">
      <vt:variant>
        <vt:lpstr>主题</vt:lpstr>
      </vt:variant>
      <vt:variant>
        <vt:i4>1</vt:i4>
      </vt:variant>
      <vt:variant>
        <vt:lpstr>幻灯片标题</vt:lpstr>
      </vt:variant>
      <vt:variant>
        <vt:i4>132</vt:i4>
      </vt:variant>
    </vt:vector>
  </HeadingPairs>
  <TitlesOfParts>
    <vt:vector size="13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幻灯片 116</vt:lpstr>
      <vt:lpstr>幻灯片 117</vt:lpstr>
      <vt:lpstr>幻灯片 118</vt:lpstr>
      <vt:lpstr>幻灯片 119</vt:lpstr>
      <vt:lpstr>幻灯片 120</vt:lpstr>
      <vt:lpstr>幻灯片 121</vt:lpstr>
      <vt:lpstr>幻灯片 122</vt:lpstr>
      <vt:lpstr>幻灯片 123</vt:lpstr>
      <vt:lpstr>幻灯片 124</vt:lpstr>
      <vt:lpstr>幻灯片 125</vt:lpstr>
      <vt:lpstr>幻灯片 126</vt:lpstr>
      <vt:lpstr>幻灯片 127</vt:lpstr>
      <vt:lpstr>幻灯片 128</vt:lpstr>
      <vt:lpstr>幻灯片 129</vt:lpstr>
      <vt:lpstr>幻灯片 130</vt:lpstr>
      <vt:lpstr>幻灯片 131</vt:lpstr>
      <vt:lpstr>幻灯片 132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孙丙旺</cp:lastModifiedBy>
  <cp:revision>223</cp:revision>
  <dcterms:created xsi:type="dcterms:W3CDTF">2021-03-08T01:05:00Z</dcterms:created>
  <dcterms:modified xsi:type="dcterms:W3CDTF">2021-10-18T08:34:20Z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8F724B030BC446339DCD5000F5F2EC28</vt:lpwstr>
  </property>
  <property fmtid="{D5CDD505-2E9C-101B-9397-08002B2CF9AE}" pid="3" name="KSOProductBuildVer">
    <vt:lpwstr>2052-11.1.0.10495</vt:lpwstr>
  </property>
</Properties>
</file>